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53263" cy="93091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Quicksand" panose="020B0604020202020204" charset="0"/>
      <p:bold r:id="rId14"/>
    </p:embeddedFont>
    <p:embeddedFont>
      <p:font typeface="Tahoma" panose="020B060403050404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236F3-9F7B-4441-8199-0F9D690E2121}">
  <a:tblStyle styleId="{793236F3-9F7B-4441-8199-0F9D690E21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F14DBE2-3D35-49B3-809B-2C46ABA564D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315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56414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95217" y="0"/>
            <a:ext cx="3056414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56414" cy="467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475" tIns="46725" rIns="93475" bIns="467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48012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7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4014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895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5906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575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661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705327" y="4480004"/>
            <a:ext cx="5642610" cy="3665459"/>
          </a:xfrm>
          <a:prstGeom prst="rect">
            <a:avLst/>
          </a:prstGeom>
        </p:spPr>
        <p:txBody>
          <a:bodyPr spcFirstLastPara="1" wrap="square" lIns="93475" tIns="46725" rIns="93475" bIns="46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497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2"/>
          <p:cNvGrpSpPr/>
          <p:nvPr/>
        </p:nvGrpSpPr>
        <p:grpSpPr>
          <a:xfrm>
            <a:off x="0" y="0"/>
            <a:ext cx="9144000" cy="5703482"/>
            <a:chOff x="0" y="0"/>
            <a:chExt cx="9144000" cy="5703482"/>
          </a:xfrm>
        </p:grpSpPr>
        <p:sp>
          <p:nvSpPr>
            <p:cNvPr id="22" name="Google Shape;22;p2"/>
            <p:cNvSpPr/>
            <p:nvPr/>
          </p:nvSpPr>
          <p:spPr>
            <a:xfrm>
              <a:off x="0" y="0"/>
              <a:ext cx="6192207" cy="3600450"/>
            </a:xfrm>
            <a:prstGeom prst="rect">
              <a:avLst/>
            </a:prstGeom>
            <a:solidFill>
              <a:srgbClr val="4D1A2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192207" y="0"/>
              <a:ext cx="2951793" cy="3600450"/>
            </a:xfrm>
            <a:prstGeom prst="rect">
              <a:avLst/>
            </a:prstGeom>
            <a:solidFill>
              <a:srgbClr val="E391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0" y="3600451"/>
              <a:ext cx="6192207" cy="92579"/>
            </a:xfrm>
            <a:prstGeom prst="rect">
              <a:avLst/>
            </a:prstGeom>
            <a:solidFill>
              <a:srgbClr val="E3912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192207" y="3600450"/>
              <a:ext cx="2951793" cy="92580"/>
            </a:xfrm>
            <a:prstGeom prst="rect">
              <a:avLst/>
            </a:prstGeom>
            <a:solidFill>
              <a:srgbClr val="4D1A2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C0504D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6" name="Google Shape;26;p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325279" y="4447853"/>
              <a:ext cx="908595" cy="125562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228600" y="1266825"/>
            <a:ext cx="5715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Quicksand"/>
              <a:buNone/>
              <a:defRPr sz="20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subTitle" idx="1"/>
          </p:nvPr>
        </p:nvSpPr>
        <p:spPr>
          <a:xfrm>
            <a:off x="228600" y="228600"/>
            <a:ext cx="5715000" cy="561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rgbClr val="F2F2F2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"/>
          <p:cNvSpPr txBox="1"/>
          <p:nvPr/>
        </p:nvSpPr>
        <p:spPr>
          <a:xfrm>
            <a:off x="537284" y="6203646"/>
            <a:ext cx="5535651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 b="1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GROWING LEADERS </a:t>
            </a:r>
            <a:r>
              <a:rPr lang="en-US" sz="1600" b="0" i="1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Opportunity. Engagement. Achievement.    www.hartnell.edu</a:t>
            </a:r>
            <a:endParaRPr sz="1600" b="0" i="1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 txBox="1">
            <a:spLocks noGrp="1"/>
          </p:cNvSpPr>
          <p:nvPr>
            <p:ph type="body" idx="2"/>
          </p:nvPr>
        </p:nvSpPr>
        <p:spPr>
          <a:xfrm>
            <a:off x="228600" y="2819400"/>
            <a:ext cx="35020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body" idx="3"/>
          </p:nvPr>
        </p:nvSpPr>
        <p:spPr>
          <a:xfrm>
            <a:off x="228600" y="1800225"/>
            <a:ext cx="4572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1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D183F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CB816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2059" y="0"/>
            <a:ext cx="6170141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7D183F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CB816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7D183F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CB816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7D183F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CB816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7D183F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CB816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>
            <a:spLocks noGrp="1"/>
          </p:cNvSpPr>
          <p:nvPr>
            <p:ph type="pic" idx="2"/>
          </p:nvPr>
        </p:nvSpPr>
        <p:spPr>
          <a:xfrm>
            <a:off x="1828800" y="9906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828800" y="5257800"/>
            <a:ext cx="5486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11" name="Google Shape;11;p1"/>
          <p:cNvGrpSpPr/>
          <p:nvPr/>
        </p:nvGrpSpPr>
        <p:grpSpPr>
          <a:xfrm>
            <a:off x="0" y="0"/>
            <a:ext cx="9144000" cy="776445"/>
            <a:chOff x="0" y="0"/>
            <a:chExt cx="9144000" cy="776445"/>
          </a:xfrm>
        </p:grpSpPr>
        <p:grpSp>
          <p:nvGrpSpPr>
            <p:cNvPr id="12" name="Google Shape;12;p1"/>
            <p:cNvGrpSpPr/>
            <p:nvPr/>
          </p:nvGrpSpPr>
          <p:grpSpPr>
            <a:xfrm>
              <a:off x="0" y="0"/>
              <a:ext cx="9144000" cy="776445"/>
              <a:chOff x="0" y="0"/>
              <a:chExt cx="9144000" cy="776445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0" y="0"/>
                <a:ext cx="6192207" cy="683866"/>
              </a:xfrm>
              <a:prstGeom prst="rect">
                <a:avLst/>
              </a:prstGeom>
              <a:solidFill>
                <a:srgbClr val="4D1A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C0504D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0" y="683866"/>
                <a:ext cx="6192207" cy="92579"/>
              </a:xfrm>
              <a:prstGeom prst="rect">
                <a:avLst/>
              </a:prstGeom>
              <a:solidFill>
                <a:srgbClr val="E3912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C0504D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192207" y="683865"/>
                <a:ext cx="2951793" cy="92580"/>
              </a:xfrm>
              <a:prstGeom prst="rect">
                <a:avLst/>
              </a:prstGeom>
              <a:solidFill>
                <a:srgbClr val="4D1A2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C0504D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6" name="Google Shape;16;p1" descr="Hartnell Logo CMYK 121813.eps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341574" y="148552"/>
              <a:ext cx="463111" cy="4396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1" descr="Hartnell Logo RGB-Horz 101314.jpg"/>
            <p:cNvPicPr preferRelativeResize="0"/>
            <p:nvPr/>
          </p:nvPicPr>
          <p:blipFill rotWithShape="1">
            <a:blip r:embed="rId10">
              <a:alphaModFix/>
            </a:blip>
            <a:srcRect t="80177" b="6844"/>
            <a:stretch/>
          </p:blipFill>
          <p:spPr>
            <a:xfrm>
              <a:off x="6838151" y="237585"/>
              <a:ext cx="2159311" cy="2294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18;p1"/>
          <p:cNvSpPr txBox="1"/>
          <p:nvPr/>
        </p:nvSpPr>
        <p:spPr>
          <a:xfrm>
            <a:off x="537284" y="6203646"/>
            <a:ext cx="5535651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1" i="0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GROWING LEADERS </a:t>
            </a:r>
            <a:r>
              <a:rPr lang="en-US" sz="1400" b="0" i="1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Opportunity. Engagement. Achievement.    www.hartnell.edu</a:t>
            </a:r>
            <a:endParaRPr sz="1400" b="0" i="1" u="none" strike="noStrike" cap="none" baseline="30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  <a:defRPr sz="2400" b="1" i="0" u="none" strike="noStrike" cap="none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ctrTitle"/>
          </p:nvPr>
        </p:nvSpPr>
        <p:spPr>
          <a:xfrm>
            <a:off x="228600" y="1714157"/>
            <a:ext cx="5715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Quicksand"/>
              <a:buNone/>
            </a:pPr>
            <a:r>
              <a:rPr lang="en-US" sz="180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Belen Gonzales-</a:t>
            </a:r>
            <a:r>
              <a:rPr lang="en-US" sz="1800" b="1" i="0" u="none" strike="noStrike" cap="none" dirty="0" err="1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Mottu</a:t>
            </a:r>
            <a:r>
              <a:rPr lang="en-US" sz="1800" b="1" i="0" u="none" strike="noStrike" cap="none" dirty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/>
            </a:r>
            <a:br>
              <a:rPr lang="en-US" sz="1800" b="1" i="0" u="none" strike="noStrike" cap="none" dirty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-US" sz="1800" b="1" i="0" u="none" strike="noStrike" cap="none" dirty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Elizabeth </a:t>
            </a:r>
            <a:r>
              <a:rPr lang="en-US" sz="1800" b="1" i="0" u="none" strike="noStrike" cap="none" dirty="0" err="1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Cabiles</a:t>
            </a:r>
            <a:endParaRPr sz="1800" b="1" i="0" u="none" strike="noStrike" cap="none" dirty="0">
              <a:solidFill>
                <a:srgbClr val="F2F2F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0"/>
          <p:cNvSpPr txBox="1">
            <a:spLocks noGrp="1"/>
          </p:cNvSpPr>
          <p:nvPr>
            <p:ph type="subTitle" idx="1"/>
          </p:nvPr>
        </p:nvSpPr>
        <p:spPr>
          <a:xfrm>
            <a:off x="228600" y="228600"/>
            <a:ext cx="5715000" cy="111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380"/>
              <a:buFont typeface="Arial"/>
              <a:buNone/>
            </a:pPr>
            <a:r>
              <a:rPr lang="en-US" sz="238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Career Prep &amp; Placement Services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380"/>
              <a:buFont typeface="Arial"/>
              <a:buNone/>
            </a:pPr>
            <a:endParaRPr lang="en-US" sz="238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380"/>
              <a:buFont typeface="Arial"/>
              <a:buNone/>
            </a:pPr>
            <a:r>
              <a:rPr lang="en-US" sz="2380" b="1" i="0" u="none" strike="noStrike" cap="none" dirty="0" err="1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AgTech</a:t>
            </a:r>
            <a:r>
              <a:rPr lang="en-US" sz="238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 Intern Program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dirty="0" smtClean="0"/>
              <a:t>Startups</a:t>
            </a:r>
            <a:endParaRPr sz="2400" b="1" i="0" u="none" strike="noStrike" cap="none" dirty="0">
              <a:solidFill>
                <a:srgbClr val="F2F2F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457200" y="960450"/>
            <a:ext cx="8229600" cy="5165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Startups - you bring the following: </a:t>
            </a:r>
          </a:p>
          <a:p>
            <a:r>
              <a:rPr lang="en-US" sz="16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A </a:t>
            </a:r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 use case test with you that describes the problem your solution can solve from the farmer or grower's perspective? </a:t>
            </a:r>
            <a:endParaRPr lang="en-US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What do you want to test on a before/after basis - i.e. what do you need to measure and how long will it take?  Details about the specific problems are very helpful to get a baseline measurement and get the incremental improvement from your solution measured.</a:t>
            </a:r>
          </a:p>
          <a:p>
            <a:endParaRPr lang="en-US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Impact on crop - what impact will your test have on the crop and how can that be minimized? </a:t>
            </a:r>
          </a:p>
          <a:p>
            <a:endParaRPr lang="en-US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Certification needed - is there any certification needed for the test that will be required before the interns can complete the project (i.e. FAA certification for drones)?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26773" y="16737"/>
            <a:ext cx="6165434" cy="667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160"/>
              <a:buFont typeface="Quicksand"/>
              <a:buNone/>
            </a:pPr>
            <a:r>
              <a:rPr lang="en-US" sz="216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Career Prep &amp; Placement Services</a:t>
            </a:r>
            <a:endParaRPr sz="2160" b="1" i="0" u="none" strike="noStrike" cap="none" dirty="0">
              <a:solidFill>
                <a:srgbClr val="F2F2F2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457200" y="108050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600" b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Hartnell's</a:t>
            </a:r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AgTech</a:t>
            </a:r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 program can help you get it tested.  </a:t>
            </a:r>
            <a:r>
              <a:rPr lang="en-US" sz="16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Hartnell</a:t>
            </a:r>
            <a:r>
              <a:rPr lang="en-US" sz="16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brings: </a:t>
            </a:r>
          </a:p>
          <a:p>
            <a:endParaRPr lang="en-US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Ideal setup for testing specialty crops grown in the Salinas area spring, summer, and fall seasons.  </a:t>
            </a:r>
          </a:p>
          <a:p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Interns with a mix of ag, engineering, and business experience who are eager to get some experience with </a:t>
            </a:r>
            <a:r>
              <a:rPr lang="en-US" sz="1600" b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AgTech</a:t>
            </a:r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startups.  </a:t>
            </a:r>
          </a:p>
          <a:p>
            <a: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Test fields they manage with UC Co-op (who are part of the UC Research system and interface with both farmers and the UC research community, as well as startups that have new solutions that can help farmers).</a:t>
            </a:r>
          </a:p>
          <a:p>
            <a:pPr marL="74295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7D183F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0" y="24493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sz="240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FAQs-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891118" y="772191"/>
            <a:ext cx="73922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What is the timeline?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The timeline varies for each company depending on what their needs are… 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Typical Timeline (1 month)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Once we have an intern request (within 1-3 days)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-we send out an announcement to our current cohort of students 	-we consult with our faculty to send any names forward of 		 candidates who meet the specified qualifications 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-we pull an extract of students who meet the specified academic 	 qualifications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We post for set time frame requested (2-3 weeks)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We forward resumes to company 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If requested, we set up interviews between company and students (1 week)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0" y="24493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sz="240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FAQs continued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43099" y="1015093"/>
            <a:ext cx="70389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I get to interview and pick the students?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Yes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you do! Based on your requests we can collect resumes, set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interviews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even provide interview space for you.</a:t>
            </a:r>
          </a:p>
          <a:p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How long do internships last?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Internships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generally a one-time experience. Internships can last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from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month to one year, but most typically, internships last one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semester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Employers additionally have the option of extending the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duration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an internship. For example, if a current intern is doing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extremely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well, employers can offer their intern an extension where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can continue interning for an additional period of time.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What is Co-Op Work Experience?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An opportunity for students to receive academic credit while in an 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internship. Learning agreement between the college, student, and 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employer. Students gain experience in the field with guidance from a 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faculty member.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0" y="24493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sz="240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FAQs continued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34135" y="940714"/>
            <a:ext cx="70389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Why hire an intern?</a:t>
            </a:r>
          </a:p>
          <a:p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Internships serve as a low-cost training and development program. </a:t>
            </a:r>
            <a:endParaRPr lang="en-US" sz="16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Interns </a:t>
            </a:r>
            <a:r>
              <a:rPr lang="en-US" sz="1600" dirty="0"/>
              <a:t>returning to campus are effective public relations ambassadors for your organization and contribute positively to a company’s recruiting efforts and image </a:t>
            </a:r>
            <a:endParaRPr lang="en-US" sz="16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Interns are enthusiastic people who can provide new ideas and new viewpoints.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internship allows an employer to assess the intern as a potential employee, without the obligation of hiring the intern.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intern becomes an employee, employer training costs and employee turnover are minimized.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Employers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 a cooperative relationship with the college, providing an opportunity to influence vocational education and address industry training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CWE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 are often more motivated, enthusiastic employees because their work is evaluated and translated into college units.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7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0" y="24493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400"/>
              <a:buFont typeface="Quicksand"/>
              <a:buNone/>
            </a:pPr>
            <a:r>
              <a:rPr lang="en-US" sz="2400" b="1" i="0" u="none" strike="noStrike" cap="none" dirty="0" smtClean="0">
                <a:solidFill>
                  <a:srgbClr val="F2F2F2"/>
                </a:solidFill>
                <a:latin typeface="Quicksand"/>
                <a:ea typeface="Quicksand"/>
                <a:cs typeface="Quicksand"/>
                <a:sym typeface="Quicksand"/>
              </a:rPr>
              <a:t>FAQs continued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34135" y="940714"/>
            <a:ext cx="70389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What is the cost of an intern?</a:t>
            </a: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Internships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paid, unpaid, or paid through a stipend. It is up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  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the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 to decide if the intern will be paid or not. Most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employers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pay based on the student’s class level and types of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responsibilities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District recommendation is $18 per hour.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it cost to be part of the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AgTech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Intern Program? 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Our services are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93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14457</TotalTime>
  <Words>406</Words>
  <Application>Microsoft Office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Quicksand</vt:lpstr>
      <vt:lpstr>Tahoma</vt:lpstr>
      <vt:lpstr>Arial</vt:lpstr>
      <vt:lpstr>Office Theme</vt:lpstr>
      <vt:lpstr>Belen Gonzales-Mottu Elizabeth Cabiles</vt:lpstr>
      <vt:lpstr>Startups</vt:lpstr>
      <vt:lpstr>Career Prep &amp; Placement Services</vt:lpstr>
      <vt:lpstr>FAQs-</vt:lpstr>
      <vt:lpstr>FAQs continued</vt:lpstr>
      <vt:lpstr>FAQs continued</vt:lpstr>
      <vt:lpstr>FAQs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Sharon Albert Elizabeth Cabiles</dc:title>
  <dc:creator>Offcampus</dc:creator>
  <cp:lastModifiedBy>Offcampus</cp:lastModifiedBy>
  <cp:revision>14</cp:revision>
  <dcterms:modified xsi:type="dcterms:W3CDTF">2020-07-09T21:05:59Z</dcterms:modified>
</cp:coreProperties>
</file>