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94" r:id="rId2"/>
    <p:sldId id="493" r:id="rId3"/>
    <p:sldId id="500" r:id="rId4"/>
    <p:sldId id="495" r:id="rId5"/>
    <p:sldId id="496" r:id="rId6"/>
    <p:sldId id="498" r:id="rId7"/>
    <p:sldId id="497" r:id="rId8"/>
    <p:sldId id="499" r:id="rId9"/>
    <p:sldId id="501" r:id="rId1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ootlight MT Light" panose="0204060206030A020304" pitchFamily="18" charset="0"/>
      <p:regular r:id="rId17"/>
    </p:embeddedFont>
    <p:embeddedFont>
      <p:font typeface="Quicksand Bold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9178" autoAdjust="0"/>
  </p:normalViewPr>
  <p:slideViewPr>
    <p:cSldViewPr>
      <p:cViewPr varScale="1">
        <p:scale>
          <a:sx n="59" d="100"/>
          <a:sy n="59" d="100"/>
        </p:scale>
        <p:origin x="1506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18D17ECA-04D3-491C-A5A4-BFE034F8845E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A254E518-1398-4606-975D-673860B54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8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983B1-7D95-43AC-8BE5-E4AD6FA31928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BAB94-1427-4005-AE85-B5B90D692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8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question provides a good summary</a:t>
            </a:r>
            <a:r>
              <a:rPr lang="en-US" baseline="0" dirty="0" smtClean="0"/>
              <a:t> of the responses on remote work experience.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numbers cited relate to this specific question, but were common throughout the survey.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BAB94-1427-4005-AE85-B5B90D692D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6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703482"/>
            <a:chOff x="0" y="0"/>
            <a:chExt cx="9144000" cy="570348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207" y="0"/>
              <a:ext cx="2951793" cy="3600450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279" y="4447853"/>
              <a:ext cx="908595" cy="12556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/>
              <a:t>Click to add Presenter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Opportunity. Engagement. Achievement.    www.hartnell.edu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Opportunity. Engagement. Achievement.    www.hartnell.edu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909" y="1981200"/>
            <a:ext cx="5715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Matt </a:t>
            </a:r>
            <a:r>
              <a:rPr lang="en-US" dirty="0" err="1" smtClean="0"/>
              <a:t>Trengove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57150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Results from the 2021SP Promoting Organizational Success (HR Survey)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2400" y="2819400"/>
            <a:ext cx="4572000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Institutional Research</a:t>
            </a:r>
          </a:p>
          <a:p>
            <a:r>
              <a:rPr lang="en-US" dirty="0" smtClean="0"/>
              <a:t>(233 Respondents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95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233 Respondents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220 were working remotely</a:t>
            </a:r>
          </a:p>
          <a:p>
            <a:pPr marL="1257300" lvl="1" indent="-514350"/>
            <a:r>
              <a:rPr lang="en-US" dirty="0" smtClean="0"/>
              <a:t>There was a good distribution of stakeholders FT-Faculty (n=76), CSEA (n=56), PT-Faculty (n=34) &amp; Administrators (n=29)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72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were working remotely 5 days a week</a:t>
            </a:r>
          </a:p>
          <a:p>
            <a:pPr marL="1257300" lvl="1" indent="-514350"/>
            <a:r>
              <a:rPr lang="en-US" dirty="0" smtClean="0"/>
              <a:t>Intermittent remote workers consisted of CSEA (n=19) PT-Faculty (n=16) and FT-Faculty (n=11)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Q9: Advantages from working remotely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1800" y="990600"/>
            <a:ext cx="47244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60</a:t>
            </a:r>
            <a:r>
              <a:rPr lang="en-US" dirty="0" smtClean="0">
                <a:latin typeface="Footlight MT Light" panose="0204060206030A020304" pitchFamily="18" charset="0"/>
              </a:rPr>
              <a:t>% </a:t>
            </a:r>
            <a:r>
              <a:rPr lang="en-US" dirty="0" smtClean="0"/>
              <a:t>(n=123) survey respondents favor remote work experience</a:t>
            </a:r>
          </a:p>
          <a:p>
            <a:endParaRPr lang="en-US" dirty="0"/>
          </a:p>
          <a:p>
            <a:r>
              <a:rPr lang="en-US" dirty="0" smtClean="0"/>
              <a:t>Benefits Include: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Increased Flexibility, and Productivity </a:t>
            </a:r>
            <a:r>
              <a:rPr lang="en-US" dirty="0"/>
              <a:t>(</a:t>
            </a:r>
            <a:r>
              <a:rPr lang="en-US" dirty="0" smtClean="0"/>
              <a:t>n=57) (e.g., Closer to family, no commute, fewer distractions)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Avoid COVID (n=11</a:t>
            </a:r>
            <a:r>
              <a:rPr lang="en-US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However,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Responses differ by position with 50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split among faculty who cite student development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75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CSEA &amp; Admin favor remote work experience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581400" cy="42211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Potential </a:t>
            </a:r>
            <a:r>
              <a:rPr lang="en-US" dirty="0" smtClean="0"/>
              <a:t>Issues include: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Concerns with student development </a:t>
            </a:r>
            <a:r>
              <a:rPr lang="en-US" dirty="0"/>
              <a:t>(n=20)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Fewer collegial/social experiences </a:t>
            </a:r>
            <a:r>
              <a:rPr lang="en-US" dirty="0"/>
              <a:t>(n=8)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Small children </a:t>
            </a:r>
            <a:r>
              <a:rPr lang="en-US" dirty="0"/>
              <a:t>(n=2)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w</a:t>
            </a:r>
            <a:r>
              <a:rPr lang="en-US" dirty="0" smtClean="0"/>
              <a:t>eight gain/Overwork </a:t>
            </a:r>
            <a:r>
              <a:rPr lang="en-US" dirty="0"/>
              <a:t>(n=2)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Technical </a:t>
            </a:r>
            <a:r>
              <a:rPr lang="en-US" dirty="0"/>
              <a:t>Issues (n=2)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6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4: Impacts of remote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4791436"/>
            <a:ext cx="8534400" cy="13699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Largest impact of the transition has been ‘interactions with students’ and their ability to separate personal &amp; professional lives, based on statements that they’re working longer, are more productive and concerned with student development.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65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of responses report as Same or Somewhat difficult.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2" y="838200"/>
            <a:ext cx="9086968" cy="37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5: Productivity/Interactions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0500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Many favorable comments, like increased productivity and/or flexibility (no commute, ability attend more meetings, and coordinated schedules across campus(</a:t>
            </a:r>
            <a:r>
              <a:rPr lang="en-US" dirty="0" err="1" smtClean="0"/>
              <a:t>es</a:t>
            </a:r>
            <a:r>
              <a:rPr lang="en-US" dirty="0" smtClean="0"/>
              <a:t>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Respondents miss collegial interactions, so timely email responses are now more important.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There is a 50/50 split among faculty, who are generally concerned with student development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0" y="914400"/>
            <a:ext cx="888341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Q6: Work-life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1"/>
            <a:ext cx="8229600" cy="1249362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Even though 68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of survey respondents say they’re working longer and </a:t>
            </a:r>
            <a:r>
              <a:rPr lang="en-US" dirty="0"/>
              <a:t>64</a:t>
            </a:r>
            <a:r>
              <a:rPr lang="en-US" dirty="0">
                <a:latin typeface="Footlight MT Light" panose="0204060206030A020304" pitchFamily="18" charset="0"/>
              </a:rPr>
              <a:t>%</a:t>
            </a:r>
            <a:r>
              <a:rPr lang="en-US" dirty="0"/>
              <a:t> </a:t>
            </a:r>
            <a:r>
              <a:rPr lang="en-US" dirty="0" smtClean="0"/>
              <a:t>feel more isolated, the majority 66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say that remote work is a viable long-term option for their position. Note: Varies by position (re: Q10</a:t>
            </a:r>
            <a:r>
              <a:rPr lang="en-US" dirty="0"/>
              <a:t>).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Difficulty setting boundaries applies to those with small children.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64" y="903908"/>
            <a:ext cx="879207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Q7: Productivity measures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297" y="838200"/>
            <a:ext cx="8797159" cy="350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4343400"/>
            <a:ext cx="8229600" cy="2011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Response to </a:t>
            </a:r>
            <a:r>
              <a:rPr lang="en-US" dirty="0"/>
              <a:t>r</a:t>
            </a:r>
            <a:r>
              <a:rPr lang="en-US" dirty="0" smtClean="0"/>
              <a:t>emote meetings are favorable (includes counselors &amp; multi-campus positions):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55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say it’s easier to communicate across campus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61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say meetings are more focused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65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</a:t>
            </a:r>
            <a:r>
              <a:rPr lang="en-US" dirty="0"/>
              <a:t>say </a:t>
            </a:r>
            <a:r>
              <a:rPr lang="en-US" dirty="0" smtClean="0"/>
              <a:t>communication has improved in their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Q8: Technical Issues: Good News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8" y="838200"/>
            <a:ext cx="9013160" cy="3810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02535"/>
            <a:ext cx="8229600" cy="132362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</a:t>
            </a:r>
            <a:r>
              <a:rPr lang="en-US" dirty="0" smtClean="0"/>
              <a:t>echnical issues have largely focused on internet connections (n=53)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Most of the Hardware issues (n=20) have focused on </a:t>
            </a:r>
            <a:r>
              <a:rPr lang="en-US" dirty="0" err="1" smtClean="0"/>
              <a:t>chromebooks</a:t>
            </a:r>
            <a:r>
              <a:rPr lang="en-US" dirty="0" smtClean="0"/>
              <a:t>, hotspots and/or need for dual-monitors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Occasionally = every other week, Rarely = once a month, almost never = once a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7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Q10: Technology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71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(n=149) said they had the equipment and/or technology to be </a:t>
            </a:r>
            <a:r>
              <a:rPr lang="en-US" dirty="0"/>
              <a:t>successful working remotely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33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(n=18) cited dual monitors/laptop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28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(n=15) cited office equipment, chairs desk, printers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19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(n=10) cited </a:t>
            </a:r>
            <a:r>
              <a:rPr lang="en-US" dirty="0"/>
              <a:t>i</a:t>
            </a:r>
            <a:r>
              <a:rPr lang="en-US" dirty="0" smtClean="0"/>
              <a:t>nternet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21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(n=11) cited special needs (software, kiln)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66</a:t>
            </a:r>
            <a:r>
              <a:rPr lang="en-US" dirty="0" smtClean="0">
                <a:latin typeface="Footlight MT Light" panose="0204060206030A020304" pitchFamily="18" charset="0"/>
              </a:rPr>
              <a:t>%</a:t>
            </a:r>
            <a:r>
              <a:rPr lang="en-US" dirty="0" smtClean="0"/>
              <a:t> felt that working remotely was a viable long-term option for their positions, again split among faculty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72.4</a:t>
            </a:r>
            <a:r>
              <a:rPr lang="en-US" dirty="0" smtClean="0">
                <a:latin typeface="Footlight MT Light" panose="0204060206030A020304" pitchFamily="18" charset="0"/>
              </a:rPr>
              <a:t>% </a:t>
            </a:r>
            <a:r>
              <a:rPr lang="en-US" dirty="0" smtClean="0"/>
              <a:t>%</a:t>
            </a:r>
            <a:r>
              <a:rPr lang="en-US" dirty="0"/>
              <a:t>	Administrator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65.5</a:t>
            </a:r>
            <a:r>
              <a:rPr lang="en-US" dirty="0" smtClean="0">
                <a:latin typeface="Footlight MT Light" panose="0204060206030A020304" pitchFamily="18" charset="0"/>
              </a:rPr>
              <a:t>% </a:t>
            </a:r>
            <a:r>
              <a:rPr lang="en-US" dirty="0" smtClean="0"/>
              <a:t>	</a:t>
            </a:r>
            <a:r>
              <a:rPr lang="en-US" dirty="0"/>
              <a:t>Classified CSEA Staff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72.7</a:t>
            </a:r>
            <a:r>
              <a:rPr lang="en-US" dirty="0" smtClean="0">
                <a:latin typeface="Footlight MT Light" panose="0204060206030A020304" pitchFamily="18" charset="0"/>
              </a:rPr>
              <a:t>% </a:t>
            </a:r>
            <a:r>
              <a:rPr lang="en-US" dirty="0" smtClean="0"/>
              <a:t>	Confidential </a:t>
            </a:r>
            <a:r>
              <a:rPr lang="en-US" dirty="0"/>
              <a:t>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52.6</a:t>
            </a:r>
            <a:r>
              <a:rPr lang="en-US" dirty="0" smtClean="0">
                <a:latin typeface="Footlight MT Light" panose="0204060206030A020304" pitchFamily="18" charset="0"/>
              </a:rPr>
              <a:t>% </a:t>
            </a:r>
            <a:r>
              <a:rPr lang="en-US" dirty="0" smtClean="0"/>
              <a:t>%	</a:t>
            </a:r>
            <a:r>
              <a:rPr lang="en-US" dirty="0"/>
              <a:t>Full-Time Faculty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44.1</a:t>
            </a:r>
            <a:r>
              <a:rPr lang="en-US" dirty="0" smtClean="0">
                <a:latin typeface="Footlight MT Light" panose="0204060206030A020304" pitchFamily="18" charset="0"/>
              </a:rPr>
              <a:t>% </a:t>
            </a:r>
            <a:r>
              <a:rPr lang="en-US" dirty="0" smtClean="0"/>
              <a:t>%%	</a:t>
            </a:r>
            <a:r>
              <a:rPr lang="en-US" dirty="0"/>
              <a:t>Part-Time </a:t>
            </a:r>
            <a:r>
              <a:rPr lang="en-US" dirty="0" smtClean="0"/>
              <a:t>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74016"/>
      </p:ext>
    </p:extLst>
  </p:cSld>
  <p:clrMapOvr>
    <a:masterClrMapping/>
  </p:clrMapOvr>
</p:sld>
</file>

<file path=ppt/theme/theme1.xml><?xml version="1.0" encoding="utf-8"?>
<a:theme xmlns:a="http://schemas.openxmlformats.org/drawingml/2006/main" name="Hartnell Presentation Template - no title imag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no title image - final</Template>
  <TotalTime>5282</TotalTime>
  <Words>567</Words>
  <Application>Microsoft Office PowerPoint</Application>
  <PresentationFormat>On-screen Show (4:3)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Footlight MT Light</vt:lpstr>
      <vt:lpstr>Quicksand Bold</vt:lpstr>
      <vt:lpstr>Hartnell Presentation Template - no title image - final</vt:lpstr>
      <vt:lpstr>Matt Trengove</vt:lpstr>
      <vt:lpstr>Survey Demographics</vt:lpstr>
      <vt:lpstr>Q9: Advantages from working remotely</vt:lpstr>
      <vt:lpstr>Question 4: Impacts of remote work</vt:lpstr>
      <vt:lpstr>Question 5: Productivity/Interactions</vt:lpstr>
      <vt:lpstr>Q6: Work-life balance</vt:lpstr>
      <vt:lpstr>Q7: Productivity measures</vt:lpstr>
      <vt:lpstr>Q8: Technical Issues: Good News</vt:lpstr>
      <vt:lpstr>Q10: Technology needs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Cultivating a High Performance Organization</dc:title>
  <dc:creator>Dr. Brian Lofman</dc:creator>
  <cp:lastModifiedBy>matthew_trengove@yahoo.com</cp:lastModifiedBy>
  <cp:revision>607</cp:revision>
  <cp:lastPrinted>2019-12-13T22:19:30Z</cp:lastPrinted>
  <dcterms:created xsi:type="dcterms:W3CDTF">2014-10-23T16:03:52Z</dcterms:created>
  <dcterms:modified xsi:type="dcterms:W3CDTF">2021-02-22T19:24:36Z</dcterms:modified>
</cp:coreProperties>
</file>