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83" r:id="rId4"/>
    <p:sldId id="259" r:id="rId5"/>
    <p:sldId id="261" r:id="rId6"/>
    <p:sldId id="260" r:id="rId7"/>
    <p:sldId id="262" r:id="rId8"/>
    <p:sldId id="263" r:id="rId9"/>
    <p:sldId id="264" r:id="rId10"/>
    <p:sldId id="267" r:id="rId11"/>
    <p:sldId id="288" r:id="rId12"/>
    <p:sldId id="285" r:id="rId13"/>
    <p:sldId id="289" r:id="rId14"/>
    <p:sldId id="290" r:id="rId15"/>
    <p:sldId id="266" r:id="rId16"/>
    <p:sldId id="265" r:id="rId17"/>
    <p:sldId id="286" r:id="rId18"/>
    <p:sldId id="287" r:id="rId19"/>
    <p:sldId id="291" r:id="rId20"/>
    <p:sldId id="292" r:id="rId21"/>
    <p:sldId id="293" r:id="rId22"/>
    <p:sldId id="295" r:id="rId23"/>
    <p:sldId id="294"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58" r:id="rId40"/>
    <p:sldId id="284" r:id="rId41"/>
  </p:sldIdLst>
  <p:sldSz cx="9144000" cy="5143500" type="screen16x9"/>
  <p:notesSz cx="9144000" cy="5143500"/>
  <p:embeddedFontLst>
    <p:embeddedFont>
      <p:font typeface="Calibri" panose="020F0502020204030204" pitchFamily="34" charset="0"/>
      <p:regular r:id="rId43"/>
      <p:bold r:id="rId44"/>
      <p:italic r:id="rId45"/>
      <p:boldItalic r:id="rId46"/>
    </p:embeddedFont>
    <p:embeddedFont>
      <p:font typeface="Pacifico" panose="020B0604020202020204" charset="0"/>
      <p:regular r:id="rId47"/>
    </p:embeddedFont>
    <p:embeddedFont>
      <p:font typeface="Tahoma" panose="020B060403050404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3dZFGFihgjkUUMROaYorbb0nK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2fe4632eeb_0_12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2fe4632eeb_0_123: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fe4632eeb_0_9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2fe4632eeb_0_9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00470950a_0_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300470950a_0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3823d07963_0_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3823d07963_0_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300470950a_0_11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300470950a_0_115: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00470950a_0_11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00470950a_0_119: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300470950a_0_6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300470950a_0_68: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300470950a_0_9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300470950a_0_93: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3823d07963_0_7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3823d07963_0_75: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3823d07963_0_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3823d07963_0_11: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8: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321e381ab3_0_1: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3321e381ab3_0_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15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2fe4632eeb_0_7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2fe4632eeb_0_74: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2fe4632eeb_0_17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2fe4632eeb_0_176: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fe4632eeb_0_18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2fe4632eeb_0_185: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fe4632eeb_0_80: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2fe4632eeb_0_80: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fe4632eeb_0_8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2fe4632eeb_0_85:notes"/>
          <p:cNvSpPr txBox="1">
            <a:spLocks noGrp="1"/>
          </p:cNvSpPr>
          <p:nvPr>
            <p:ph type="body" idx="1"/>
          </p:nvPr>
        </p:nvSpPr>
        <p:spPr>
          <a:xfrm>
            <a:off x="914400" y="2443150"/>
            <a:ext cx="7315200" cy="23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75084" y="47528"/>
            <a:ext cx="5985869" cy="5530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F1F1F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4"/>
          <p:cNvSpPr txBox="1">
            <a:spLocks noGrp="1"/>
          </p:cNvSpPr>
          <p:nvPr>
            <p:ph type="body" idx="1"/>
          </p:nvPr>
        </p:nvSpPr>
        <p:spPr>
          <a:xfrm>
            <a:off x="801226" y="861507"/>
            <a:ext cx="7541546" cy="318960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50" b="0" i="0">
                <a:solidFill>
                  <a:schemeClr val="dk1"/>
                </a:solidFill>
                <a:latin typeface="Tahoma"/>
                <a:ea typeface="Tahoma"/>
                <a:cs typeface="Tahoma"/>
                <a:sym typeface="Tahom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15"/>
          <p:cNvSpPr txBox="1">
            <a:spLocks noGrp="1"/>
          </p:cNvSpPr>
          <p:nvPr>
            <p:ph type="ctrTitle"/>
          </p:nvPr>
        </p:nvSpPr>
        <p:spPr>
          <a:xfrm>
            <a:off x="75084" y="49327"/>
            <a:ext cx="5928973" cy="391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F1F1F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5"/>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50" b="0" i="0">
                <a:solidFill>
                  <a:schemeClr val="dk1"/>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75084" y="47528"/>
            <a:ext cx="5985869" cy="5530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F1F1F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75084" y="47528"/>
            <a:ext cx="5985869" cy="5530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1" i="0">
                <a:solidFill>
                  <a:srgbClr val="F1F1F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7"/>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
        <p:cNvGrpSpPr/>
        <p:nvPr/>
      </p:nvGrpSpPr>
      <p:grpSpPr>
        <a:xfrm>
          <a:off x="0" y="0"/>
          <a:ext cx="0" cy="0"/>
          <a:chOff x="0" y="0"/>
          <a:chExt cx="0" cy="0"/>
        </a:xfrm>
      </p:grpSpPr>
      <p:sp>
        <p:nvSpPr>
          <p:cNvPr id="41" name="Google Shape;41;p18"/>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p:nvPr/>
        </p:nvSpPr>
        <p:spPr>
          <a:xfrm>
            <a:off x="0" y="0"/>
            <a:ext cx="6192520" cy="513080"/>
          </a:xfrm>
          <a:custGeom>
            <a:avLst/>
            <a:gdLst/>
            <a:ahLst/>
            <a:cxnLst/>
            <a:rect l="l" t="t" r="r" b="b"/>
            <a:pathLst>
              <a:path w="6192520" h="513080" extrusionOk="0">
                <a:moveTo>
                  <a:pt x="6192206" y="512899"/>
                </a:moveTo>
                <a:lnTo>
                  <a:pt x="0" y="512899"/>
                </a:lnTo>
                <a:lnTo>
                  <a:pt x="0" y="0"/>
                </a:lnTo>
                <a:lnTo>
                  <a:pt x="6192206" y="0"/>
                </a:lnTo>
                <a:lnTo>
                  <a:pt x="6192206" y="512899"/>
                </a:lnTo>
                <a:close/>
              </a:path>
            </a:pathLst>
          </a:custGeom>
          <a:solidFill>
            <a:srgbClr val="4D1A2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13"/>
          <p:cNvSpPr/>
          <p:nvPr/>
        </p:nvSpPr>
        <p:spPr>
          <a:xfrm>
            <a:off x="0" y="512899"/>
            <a:ext cx="6192520" cy="69850"/>
          </a:xfrm>
          <a:custGeom>
            <a:avLst/>
            <a:gdLst/>
            <a:ahLst/>
            <a:cxnLst/>
            <a:rect l="l" t="t" r="r" b="b"/>
            <a:pathLst>
              <a:path w="6192520" h="69850" extrusionOk="0">
                <a:moveTo>
                  <a:pt x="6192206" y="69434"/>
                </a:moveTo>
                <a:lnTo>
                  <a:pt x="0" y="69434"/>
                </a:lnTo>
                <a:lnTo>
                  <a:pt x="0" y="0"/>
                </a:lnTo>
                <a:lnTo>
                  <a:pt x="6192206" y="0"/>
                </a:lnTo>
                <a:lnTo>
                  <a:pt x="6192206" y="69434"/>
                </a:lnTo>
                <a:close/>
              </a:path>
            </a:pathLst>
          </a:custGeom>
          <a:solidFill>
            <a:srgbClr val="E39123"/>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13"/>
          <p:cNvSpPr/>
          <p:nvPr/>
        </p:nvSpPr>
        <p:spPr>
          <a:xfrm>
            <a:off x="6192206" y="512898"/>
            <a:ext cx="2952115" cy="69850"/>
          </a:xfrm>
          <a:custGeom>
            <a:avLst/>
            <a:gdLst/>
            <a:ahLst/>
            <a:cxnLst/>
            <a:rect l="l" t="t" r="r" b="b"/>
            <a:pathLst>
              <a:path w="2952115" h="69850" extrusionOk="0">
                <a:moveTo>
                  <a:pt x="2951792" y="69434"/>
                </a:moveTo>
                <a:lnTo>
                  <a:pt x="0" y="69434"/>
                </a:lnTo>
                <a:lnTo>
                  <a:pt x="0" y="0"/>
                </a:lnTo>
                <a:lnTo>
                  <a:pt x="2951792" y="0"/>
                </a:lnTo>
                <a:lnTo>
                  <a:pt x="2951792" y="69434"/>
                </a:lnTo>
                <a:close/>
              </a:path>
            </a:pathLst>
          </a:custGeom>
          <a:solidFill>
            <a:srgbClr val="4D1A2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9" name="Google Shape;9;p13"/>
          <p:cNvPicPr preferRelativeResize="0"/>
          <p:nvPr/>
        </p:nvPicPr>
        <p:blipFill rotWithShape="1">
          <a:blip r:embed="rId7">
            <a:alphaModFix/>
          </a:blip>
          <a:srcRect/>
          <a:stretch/>
        </p:blipFill>
        <p:spPr>
          <a:xfrm>
            <a:off x="6341573" y="111414"/>
            <a:ext cx="463111" cy="329763"/>
          </a:xfrm>
          <a:prstGeom prst="rect">
            <a:avLst/>
          </a:prstGeom>
          <a:noFill/>
          <a:ln>
            <a:noFill/>
          </a:ln>
        </p:spPr>
      </p:pic>
      <p:pic>
        <p:nvPicPr>
          <p:cNvPr id="10" name="Google Shape;10;p13"/>
          <p:cNvPicPr preferRelativeResize="0"/>
          <p:nvPr/>
        </p:nvPicPr>
        <p:blipFill rotWithShape="1">
          <a:blip r:embed="rId8">
            <a:alphaModFix/>
          </a:blip>
          <a:srcRect/>
          <a:stretch/>
        </p:blipFill>
        <p:spPr>
          <a:xfrm>
            <a:off x="6904719" y="205844"/>
            <a:ext cx="2030334" cy="144426"/>
          </a:xfrm>
          <a:prstGeom prst="rect">
            <a:avLst/>
          </a:prstGeom>
          <a:noFill/>
          <a:ln>
            <a:noFill/>
          </a:ln>
        </p:spPr>
      </p:pic>
      <p:sp>
        <p:nvSpPr>
          <p:cNvPr id="11" name="Google Shape;11;p13"/>
          <p:cNvSpPr txBox="1">
            <a:spLocks noGrp="1"/>
          </p:cNvSpPr>
          <p:nvPr>
            <p:ph type="title"/>
          </p:nvPr>
        </p:nvSpPr>
        <p:spPr>
          <a:xfrm>
            <a:off x="75084" y="47528"/>
            <a:ext cx="5985869" cy="5530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i="0" u="none" strike="noStrike" cap="none">
                <a:solidFill>
                  <a:srgbClr val="F1F1F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txBox="1">
            <a:spLocks noGrp="1"/>
          </p:cNvSpPr>
          <p:nvPr>
            <p:ph type="body" idx="1"/>
          </p:nvPr>
        </p:nvSpPr>
        <p:spPr>
          <a:xfrm>
            <a:off x="801226" y="861507"/>
            <a:ext cx="7541546" cy="318960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050" b="0" i="0" u="none" strike="noStrike" cap="none">
                <a:solidFill>
                  <a:schemeClr val="dk1"/>
                </a:solidFill>
                <a:latin typeface="Tahoma"/>
                <a:ea typeface="Tahoma"/>
                <a:cs typeface="Tahoma"/>
                <a:sym typeface="Tahom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travel@hartnell.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gsa.gov/travel/plan-book/per-diem-rat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grpSp>
        <p:nvGrpSpPr>
          <p:cNvPr id="48" name="Google Shape;48;p1"/>
          <p:cNvGrpSpPr/>
          <p:nvPr/>
        </p:nvGrpSpPr>
        <p:grpSpPr>
          <a:xfrm>
            <a:off x="0" y="-6723"/>
            <a:ext cx="9144321" cy="2770187"/>
            <a:chOff x="0" y="0"/>
            <a:chExt cx="9144321" cy="2770187"/>
          </a:xfrm>
        </p:grpSpPr>
        <p:sp>
          <p:nvSpPr>
            <p:cNvPr id="49" name="Google Shape;49;p1"/>
            <p:cNvSpPr/>
            <p:nvPr/>
          </p:nvSpPr>
          <p:spPr>
            <a:xfrm>
              <a:off x="0" y="0"/>
              <a:ext cx="6192520" cy="2700655"/>
            </a:xfrm>
            <a:custGeom>
              <a:avLst/>
              <a:gdLst/>
              <a:ahLst/>
              <a:cxnLst/>
              <a:rect l="l" t="t" r="r" b="b"/>
              <a:pathLst>
                <a:path w="6192520" h="2700655" extrusionOk="0">
                  <a:moveTo>
                    <a:pt x="6192206" y="2700337"/>
                  </a:moveTo>
                  <a:lnTo>
                    <a:pt x="0" y="2700337"/>
                  </a:lnTo>
                  <a:lnTo>
                    <a:pt x="0" y="0"/>
                  </a:lnTo>
                  <a:lnTo>
                    <a:pt x="6192206" y="0"/>
                  </a:lnTo>
                  <a:lnTo>
                    <a:pt x="6192206" y="2700337"/>
                  </a:lnTo>
                  <a:close/>
                </a:path>
              </a:pathLst>
            </a:custGeom>
            <a:solidFill>
              <a:srgbClr val="4D1A2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 name="Google Shape;50;p1"/>
            <p:cNvSpPr/>
            <p:nvPr/>
          </p:nvSpPr>
          <p:spPr>
            <a:xfrm>
              <a:off x="0" y="0"/>
              <a:ext cx="9144000" cy="2769870"/>
            </a:xfrm>
            <a:custGeom>
              <a:avLst/>
              <a:gdLst/>
              <a:ahLst/>
              <a:cxnLst/>
              <a:rect l="l" t="t" r="r" b="b"/>
              <a:pathLst>
                <a:path w="9144000" h="2769870" extrusionOk="0">
                  <a:moveTo>
                    <a:pt x="6192202" y="2700350"/>
                  </a:moveTo>
                  <a:lnTo>
                    <a:pt x="0" y="2700350"/>
                  </a:lnTo>
                  <a:lnTo>
                    <a:pt x="0" y="2769781"/>
                  </a:lnTo>
                  <a:lnTo>
                    <a:pt x="6192202" y="2769781"/>
                  </a:lnTo>
                  <a:lnTo>
                    <a:pt x="6192202" y="2700350"/>
                  </a:lnTo>
                  <a:close/>
                </a:path>
                <a:path w="9144000" h="2769870" extrusionOk="0">
                  <a:moveTo>
                    <a:pt x="9144000" y="0"/>
                  </a:moveTo>
                  <a:lnTo>
                    <a:pt x="6192202" y="0"/>
                  </a:lnTo>
                  <a:lnTo>
                    <a:pt x="6192202" y="2700350"/>
                  </a:lnTo>
                  <a:lnTo>
                    <a:pt x="9144000" y="2700350"/>
                  </a:lnTo>
                  <a:lnTo>
                    <a:pt x="9144000" y="0"/>
                  </a:lnTo>
                  <a:close/>
                </a:path>
              </a:pathLst>
            </a:custGeom>
            <a:solidFill>
              <a:srgbClr val="E39123"/>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 name="Google Shape;51;p1"/>
            <p:cNvSpPr/>
            <p:nvPr/>
          </p:nvSpPr>
          <p:spPr>
            <a:xfrm>
              <a:off x="6192206" y="2700337"/>
              <a:ext cx="2952115" cy="69850"/>
            </a:xfrm>
            <a:custGeom>
              <a:avLst/>
              <a:gdLst/>
              <a:ahLst/>
              <a:cxnLst/>
              <a:rect l="l" t="t" r="r" b="b"/>
              <a:pathLst>
                <a:path w="2952115" h="69850" extrusionOk="0">
                  <a:moveTo>
                    <a:pt x="2951792" y="69434"/>
                  </a:moveTo>
                  <a:lnTo>
                    <a:pt x="0" y="69434"/>
                  </a:lnTo>
                  <a:lnTo>
                    <a:pt x="0" y="0"/>
                  </a:lnTo>
                  <a:lnTo>
                    <a:pt x="2951792" y="0"/>
                  </a:lnTo>
                  <a:lnTo>
                    <a:pt x="2951792" y="69434"/>
                  </a:lnTo>
                  <a:close/>
                </a:path>
              </a:pathLst>
            </a:custGeom>
            <a:solidFill>
              <a:srgbClr val="4D1A2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2" name="Google Shape;52;p1"/>
          <p:cNvSpPr txBox="1">
            <a:spLocks noGrp="1"/>
          </p:cNvSpPr>
          <p:nvPr>
            <p:ph type="title"/>
          </p:nvPr>
        </p:nvSpPr>
        <p:spPr>
          <a:xfrm>
            <a:off x="75084" y="47528"/>
            <a:ext cx="5985869" cy="553080"/>
          </a:xfrm>
          <a:prstGeom prst="rect">
            <a:avLst/>
          </a:prstGeom>
          <a:noFill/>
          <a:ln>
            <a:noFill/>
          </a:ln>
        </p:spPr>
        <p:txBody>
          <a:bodyPr spcFirstLastPara="1" wrap="square" lIns="0" tIns="113650" rIns="0" bIns="0" anchor="t" anchorCtr="0">
            <a:spAutoFit/>
          </a:bodyPr>
          <a:lstStyle/>
          <a:p>
            <a:pPr marL="238759" lvl="0" indent="0" algn="l" rtl="0">
              <a:lnSpc>
                <a:spcPct val="100000"/>
              </a:lnSpc>
              <a:spcBef>
                <a:spcPts val="0"/>
              </a:spcBef>
              <a:spcAft>
                <a:spcPts val="0"/>
              </a:spcAft>
              <a:buNone/>
            </a:pPr>
            <a:r>
              <a:rPr lang="en-US" sz="2800"/>
              <a:t>Business Office Travel Training</a:t>
            </a:r>
            <a:endParaRPr sz="2800"/>
          </a:p>
        </p:txBody>
      </p:sp>
      <p:sp>
        <p:nvSpPr>
          <p:cNvPr id="53" name="Google Shape;53;p1"/>
          <p:cNvSpPr txBox="1"/>
          <p:nvPr/>
        </p:nvSpPr>
        <p:spPr>
          <a:xfrm>
            <a:off x="301625" y="2111969"/>
            <a:ext cx="2581275" cy="26161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1600" b="1">
                <a:solidFill>
                  <a:srgbClr val="FFFFFF"/>
                </a:solidFill>
                <a:latin typeface="Tahoma"/>
                <a:ea typeface="Tahoma"/>
                <a:cs typeface="Tahoma"/>
                <a:sym typeface="Tahoma"/>
              </a:rPr>
              <a:t>Presented January, 2025</a:t>
            </a:r>
            <a:endParaRPr sz="1600">
              <a:latin typeface="Tahoma"/>
              <a:ea typeface="Tahoma"/>
              <a:cs typeface="Tahoma"/>
              <a:sym typeface="Tahoma"/>
            </a:endParaRPr>
          </a:p>
        </p:txBody>
      </p:sp>
      <p:pic>
        <p:nvPicPr>
          <p:cNvPr id="54" name="Google Shape;54;p1"/>
          <p:cNvPicPr preferRelativeResize="0"/>
          <p:nvPr/>
        </p:nvPicPr>
        <p:blipFill rotWithShape="1">
          <a:blip r:embed="rId3">
            <a:alphaModFix/>
          </a:blip>
          <a:srcRect/>
          <a:stretch/>
        </p:blipFill>
        <p:spPr>
          <a:xfrm>
            <a:off x="7239000" y="749300"/>
            <a:ext cx="929171" cy="8849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32fe4632eeb_0_85"/>
          <p:cNvPicPr preferRelativeResize="0"/>
          <p:nvPr/>
        </p:nvPicPr>
        <p:blipFill>
          <a:blip r:embed="rId3">
            <a:alphaModFix/>
          </a:blip>
          <a:stretch>
            <a:fillRect/>
          </a:stretch>
        </p:blipFill>
        <p:spPr>
          <a:xfrm>
            <a:off x="1615325" y="1670300"/>
            <a:ext cx="5345370" cy="2589400"/>
          </a:xfrm>
          <a:prstGeom prst="rect">
            <a:avLst/>
          </a:prstGeom>
          <a:noFill/>
          <a:ln>
            <a:noFill/>
          </a:ln>
        </p:spPr>
      </p:pic>
      <p:sp>
        <p:nvSpPr>
          <p:cNvPr id="169" name="Google Shape;169;g32fe4632eeb_0_85"/>
          <p:cNvSpPr txBox="1"/>
          <p:nvPr/>
        </p:nvSpPr>
        <p:spPr>
          <a:xfrm>
            <a:off x="117975" y="1793150"/>
            <a:ext cx="21864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sp>
        <p:nvSpPr>
          <p:cNvPr id="170" name="Google Shape;170;g32fe4632eeb_0_85"/>
          <p:cNvSpPr/>
          <p:nvPr/>
        </p:nvSpPr>
        <p:spPr>
          <a:xfrm>
            <a:off x="939825" y="2060550"/>
            <a:ext cx="542700" cy="173100"/>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71" name="Google Shape;171;g32fe4632eeb_0_85"/>
          <p:cNvSpPr txBox="1"/>
          <p:nvPr/>
        </p:nvSpPr>
        <p:spPr>
          <a:xfrm>
            <a:off x="6992075" y="2321700"/>
            <a:ext cx="17145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sp>
        <p:nvSpPr>
          <p:cNvPr id="172" name="Google Shape;172;g32fe4632eeb_0_85"/>
          <p:cNvSpPr txBox="1"/>
          <p:nvPr/>
        </p:nvSpPr>
        <p:spPr>
          <a:xfrm>
            <a:off x="3853700" y="2368875"/>
            <a:ext cx="10302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
                <a:solidFill>
                  <a:srgbClr val="CC0000"/>
                </a:solidFill>
                <a:latin typeface="Tahoma"/>
                <a:ea typeface="Tahoma"/>
                <a:cs typeface="Tahoma"/>
                <a:sym typeface="Tahoma"/>
              </a:rPr>
              <a:t>United Airlines $851.50</a:t>
            </a:r>
            <a:endParaRPr sz="550">
              <a:solidFill>
                <a:srgbClr val="CC0000"/>
              </a:solidFill>
              <a:latin typeface="Tahoma"/>
              <a:ea typeface="Tahoma"/>
              <a:cs typeface="Tahoma"/>
              <a:sym typeface="Tahoma"/>
            </a:endParaRPr>
          </a:p>
        </p:txBody>
      </p:sp>
      <p:sp>
        <p:nvSpPr>
          <p:cNvPr id="173" name="Google Shape;173;g32fe4632eeb_0_85"/>
          <p:cNvSpPr txBox="1"/>
          <p:nvPr/>
        </p:nvSpPr>
        <p:spPr>
          <a:xfrm>
            <a:off x="3900950" y="2476375"/>
            <a:ext cx="18246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
                <a:solidFill>
                  <a:srgbClr val="CC0000"/>
                </a:solidFill>
                <a:latin typeface="Tahoma"/>
                <a:ea typeface="Tahoma"/>
                <a:cs typeface="Tahoma"/>
                <a:sym typeface="Tahoma"/>
              </a:rPr>
              <a:t>Enterprise Car Rental $220.30</a:t>
            </a:r>
            <a:endParaRPr sz="550">
              <a:solidFill>
                <a:srgbClr val="CC0000"/>
              </a:solidFill>
              <a:latin typeface="Tahoma"/>
              <a:ea typeface="Tahoma"/>
              <a:cs typeface="Tahoma"/>
              <a:sym typeface="Tahoma"/>
            </a:endParaRPr>
          </a:p>
        </p:txBody>
      </p:sp>
      <p:sp>
        <p:nvSpPr>
          <p:cNvPr id="174" name="Google Shape;174;g32fe4632eeb_0_85"/>
          <p:cNvSpPr txBox="1"/>
          <p:nvPr/>
        </p:nvSpPr>
        <p:spPr>
          <a:xfrm>
            <a:off x="4254775" y="2552400"/>
            <a:ext cx="13056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
                <a:solidFill>
                  <a:srgbClr val="CC0000"/>
                </a:solidFill>
                <a:latin typeface="Tahoma"/>
                <a:ea typeface="Tahoma"/>
                <a:cs typeface="Tahoma"/>
                <a:sym typeface="Tahoma"/>
              </a:rPr>
              <a:t>Groome Transportation $167.50</a:t>
            </a:r>
            <a:endParaRPr sz="550">
              <a:solidFill>
                <a:srgbClr val="CC0000"/>
              </a:solidFill>
              <a:latin typeface="Tahoma"/>
              <a:ea typeface="Tahoma"/>
              <a:cs typeface="Tahoma"/>
              <a:sym typeface="Tahoma"/>
            </a:endParaRPr>
          </a:p>
        </p:txBody>
      </p:sp>
      <p:sp>
        <p:nvSpPr>
          <p:cNvPr id="175" name="Google Shape;175;g32fe4632eeb_0_85"/>
          <p:cNvSpPr txBox="1"/>
          <p:nvPr/>
        </p:nvSpPr>
        <p:spPr>
          <a:xfrm>
            <a:off x="6008863" y="2529300"/>
            <a:ext cx="6999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1239.30</a:t>
            </a:r>
            <a:endParaRPr sz="850">
              <a:solidFill>
                <a:schemeClr val="dk1"/>
              </a:solidFill>
              <a:latin typeface="Tahoma"/>
              <a:ea typeface="Tahoma"/>
              <a:cs typeface="Tahoma"/>
              <a:sym typeface="Tahoma"/>
            </a:endParaRPr>
          </a:p>
        </p:txBody>
      </p:sp>
      <p:sp>
        <p:nvSpPr>
          <p:cNvPr id="176" name="Google Shape;176;g32fe4632eeb_0_85"/>
          <p:cNvSpPr txBox="1"/>
          <p:nvPr/>
        </p:nvSpPr>
        <p:spPr>
          <a:xfrm>
            <a:off x="4254775" y="2156750"/>
            <a:ext cx="448200" cy="28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50">
                <a:solidFill>
                  <a:srgbClr val="C00000"/>
                </a:solidFill>
                <a:latin typeface="Tahoma"/>
                <a:ea typeface="Tahoma"/>
                <a:cs typeface="Tahoma"/>
                <a:sym typeface="Tahoma"/>
              </a:rPr>
              <a:t>10</a:t>
            </a:r>
            <a:endParaRPr sz="650">
              <a:solidFill>
                <a:srgbClr val="C00000"/>
              </a:solidFill>
              <a:latin typeface="Tahoma"/>
              <a:ea typeface="Tahoma"/>
              <a:cs typeface="Tahoma"/>
              <a:sym typeface="Tahoma"/>
            </a:endParaRPr>
          </a:p>
        </p:txBody>
      </p:sp>
      <p:sp>
        <p:nvSpPr>
          <p:cNvPr id="177" name="Google Shape;177;g32fe4632eeb_0_85"/>
          <p:cNvSpPr txBox="1"/>
          <p:nvPr/>
        </p:nvSpPr>
        <p:spPr>
          <a:xfrm>
            <a:off x="6523725" y="2100350"/>
            <a:ext cx="5427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a:solidFill>
                  <a:schemeClr val="dk1"/>
                </a:solidFill>
                <a:latin typeface="Tahoma"/>
                <a:ea typeface="Tahoma"/>
                <a:cs typeface="Tahoma"/>
                <a:sym typeface="Tahoma"/>
              </a:rPr>
              <a:t>7</a:t>
            </a:r>
            <a:endParaRPr sz="750">
              <a:solidFill>
                <a:schemeClr val="dk1"/>
              </a:solidFill>
              <a:latin typeface="Tahoma"/>
              <a:ea typeface="Tahoma"/>
              <a:cs typeface="Tahoma"/>
              <a:sym typeface="Tahoma"/>
            </a:endParaRPr>
          </a:p>
        </p:txBody>
      </p:sp>
      <p:sp>
        <p:nvSpPr>
          <p:cNvPr id="178" name="Google Shape;178;g32fe4632eeb_0_85"/>
          <p:cNvSpPr txBox="1"/>
          <p:nvPr/>
        </p:nvSpPr>
        <p:spPr>
          <a:xfrm>
            <a:off x="3617750" y="2745775"/>
            <a:ext cx="21864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a:solidFill>
                  <a:schemeClr val="dk1"/>
                </a:solidFill>
                <a:latin typeface="Tahoma"/>
                <a:ea typeface="Tahoma"/>
                <a:cs typeface="Tahoma"/>
                <a:sym typeface="Tahoma"/>
              </a:rPr>
              <a:t>2025 ACCCA Winter Conference Registration</a:t>
            </a:r>
            <a:endParaRPr sz="750">
              <a:solidFill>
                <a:schemeClr val="dk1"/>
              </a:solidFill>
              <a:latin typeface="Tahoma"/>
              <a:ea typeface="Tahoma"/>
              <a:cs typeface="Tahoma"/>
              <a:sym typeface="Tahoma"/>
            </a:endParaRPr>
          </a:p>
        </p:txBody>
      </p:sp>
      <p:sp>
        <p:nvSpPr>
          <p:cNvPr id="179" name="Google Shape;179;g32fe4632eeb_0_85"/>
          <p:cNvSpPr txBox="1"/>
          <p:nvPr/>
        </p:nvSpPr>
        <p:spPr>
          <a:xfrm>
            <a:off x="6008863" y="2807200"/>
            <a:ext cx="8376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1850.00</a:t>
            </a:r>
            <a:endParaRPr sz="850">
              <a:solidFill>
                <a:schemeClr val="dk1"/>
              </a:solidFill>
              <a:latin typeface="Tahoma"/>
              <a:ea typeface="Tahoma"/>
              <a:cs typeface="Tahoma"/>
              <a:sym typeface="Tahoma"/>
            </a:endParaRPr>
          </a:p>
        </p:txBody>
      </p:sp>
      <p:sp>
        <p:nvSpPr>
          <p:cNvPr id="180" name="Google Shape;180;g32fe4632eeb_0_85"/>
          <p:cNvSpPr txBox="1"/>
          <p:nvPr/>
        </p:nvSpPr>
        <p:spPr>
          <a:xfrm>
            <a:off x="3617750" y="3122800"/>
            <a:ext cx="21864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a:solidFill>
                  <a:schemeClr val="dk1"/>
                </a:solidFill>
                <a:latin typeface="Tahoma"/>
                <a:ea typeface="Tahoma"/>
                <a:cs typeface="Tahoma"/>
                <a:sym typeface="Tahoma"/>
              </a:rPr>
              <a:t>Hyatt-Monterey 2 nights @ $225 +fees/taxes</a:t>
            </a:r>
            <a:endParaRPr sz="750">
              <a:solidFill>
                <a:schemeClr val="dk1"/>
              </a:solidFill>
              <a:latin typeface="Tahoma"/>
              <a:ea typeface="Tahoma"/>
              <a:cs typeface="Tahoma"/>
              <a:sym typeface="Tahoma"/>
            </a:endParaRPr>
          </a:p>
        </p:txBody>
      </p:sp>
      <p:sp>
        <p:nvSpPr>
          <p:cNvPr id="181" name="Google Shape;181;g32fe4632eeb_0_85"/>
          <p:cNvSpPr txBox="1"/>
          <p:nvPr/>
        </p:nvSpPr>
        <p:spPr>
          <a:xfrm>
            <a:off x="6008875" y="3193650"/>
            <a:ext cx="6999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400.00</a:t>
            </a:r>
            <a:endParaRPr sz="850">
              <a:solidFill>
                <a:schemeClr val="dk1"/>
              </a:solidFill>
              <a:latin typeface="Tahoma"/>
              <a:ea typeface="Tahoma"/>
              <a:cs typeface="Tahoma"/>
              <a:sym typeface="Tahoma"/>
            </a:endParaRPr>
          </a:p>
        </p:txBody>
      </p:sp>
      <p:sp>
        <p:nvSpPr>
          <p:cNvPr id="182" name="Google Shape;182;g32fe4632eeb_0_85"/>
          <p:cNvSpPr txBox="1"/>
          <p:nvPr/>
        </p:nvSpPr>
        <p:spPr>
          <a:xfrm>
            <a:off x="6006925" y="3529650"/>
            <a:ext cx="7038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184.00</a:t>
            </a:r>
            <a:endParaRPr sz="850">
              <a:solidFill>
                <a:schemeClr val="dk1"/>
              </a:solidFill>
              <a:latin typeface="Tahoma"/>
              <a:ea typeface="Tahoma"/>
              <a:cs typeface="Tahoma"/>
              <a:sym typeface="Tahoma"/>
            </a:endParaRPr>
          </a:p>
        </p:txBody>
      </p:sp>
      <p:sp>
        <p:nvSpPr>
          <p:cNvPr id="183" name="Google Shape;183;g32fe4632eeb_0_85"/>
          <p:cNvSpPr txBox="1"/>
          <p:nvPr/>
        </p:nvSpPr>
        <p:spPr>
          <a:xfrm>
            <a:off x="3617750" y="3445925"/>
            <a:ext cx="936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a:solidFill>
                  <a:schemeClr val="dk1"/>
                </a:solidFill>
                <a:latin typeface="Tahoma"/>
                <a:ea typeface="Tahoma"/>
                <a:cs typeface="Tahoma"/>
                <a:sym typeface="Tahoma"/>
              </a:rPr>
              <a:t>2@92.00</a:t>
            </a:r>
            <a:endParaRPr sz="750">
              <a:solidFill>
                <a:schemeClr val="dk1"/>
              </a:solidFill>
              <a:latin typeface="Tahoma"/>
              <a:ea typeface="Tahoma"/>
              <a:cs typeface="Tahoma"/>
              <a:sym typeface="Tahoma"/>
            </a:endParaRPr>
          </a:p>
        </p:txBody>
      </p:sp>
      <p:sp>
        <p:nvSpPr>
          <p:cNvPr id="184" name="Google Shape;184;g32fe4632eeb_0_85"/>
          <p:cNvSpPr txBox="1"/>
          <p:nvPr/>
        </p:nvSpPr>
        <p:spPr>
          <a:xfrm>
            <a:off x="1585740" y="4523455"/>
            <a:ext cx="56351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Tahoma"/>
                <a:ea typeface="Tahoma"/>
                <a:cs typeface="Tahoma"/>
                <a:sym typeface="Tahoma"/>
              </a:rPr>
              <a:t>Follow recommendations on following slide for attachments</a:t>
            </a:r>
            <a:endParaRPr sz="1600" dirty="0">
              <a:solidFill>
                <a:schemeClr val="dk1"/>
              </a:solidFill>
              <a:latin typeface="Tahoma"/>
              <a:ea typeface="Tahoma"/>
              <a:cs typeface="Tahoma"/>
              <a:sym typeface="Tahoma"/>
            </a:endParaRPr>
          </a:p>
        </p:txBody>
      </p:sp>
      <p:sp>
        <p:nvSpPr>
          <p:cNvPr id="185" name="Google Shape;185;g32fe4632eeb_0_85"/>
          <p:cNvSpPr txBox="1"/>
          <p:nvPr/>
        </p:nvSpPr>
        <p:spPr>
          <a:xfrm>
            <a:off x="3617750" y="3748088"/>
            <a:ext cx="16674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a:solidFill>
                  <a:schemeClr val="dk1"/>
                </a:solidFill>
                <a:latin typeface="Tahoma"/>
                <a:ea typeface="Tahoma"/>
                <a:cs typeface="Tahoma"/>
                <a:sym typeface="Tahoma"/>
              </a:rPr>
              <a:t>Uber/Hotel Parking</a:t>
            </a:r>
            <a:endParaRPr sz="750">
              <a:solidFill>
                <a:schemeClr val="dk1"/>
              </a:solidFill>
              <a:latin typeface="Tahoma"/>
              <a:ea typeface="Tahoma"/>
              <a:cs typeface="Tahoma"/>
              <a:sym typeface="Tahoma"/>
            </a:endParaRPr>
          </a:p>
        </p:txBody>
      </p:sp>
      <p:sp>
        <p:nvSpPr>
          <p:cNvPr id="186" name="Google Shape;186;g32fe4632eeb_0_85"/>
          <p:cNvSpPr txBox="1"/>
          <p:nvPr/>
        </p:nvSpPr>
        <p:spPr>
          <a:xfrm>
            <a:off x="6047925" y="3858000"/>
            <a:ext cx="8376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300.00</a:t>
            </a:r>
            <a:endParaRPr sz="850">
              <a:solidFill>
                <a:schemeClr val="dk1"/>
              </a:solidFill>
              <a:latin typeface="Tahoma"/>
              <a:ea typeface="Tahoma"/>
              <a:cs typeface="Tahoma"/>
              <a:sym typeface="Tahoma"/>
            </a:endParaRPr>
          </a:p>
        </p:txBody>
      </p:sp>
      <p:sp>
        <p:nvSpPr>
          <p:cNvPr id="187" name="Google Shape;187;g32fe4632eeb_0_85"/>
          <p:cNvSpPr/>
          <p:nvPr/>
        </p:nvSpPr>
        <p:spPr>
          <a:xfrm>
            <a:off x="982125" y="3509375"/>
            <a:ext cx="542700" cy="173100"/>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88" name="Google Shape;188;g32fe4632eeb_0_85"/>
          <p:cNvSpPr txBox="1"/>
          <p:nvPr/>
        </p:nvSpPr>
        <p:spPr>
          <a:xfrm>
            <a:off x="117975" y="3682475"/>
            <a:ext cx="1620000" cy="12310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dirty="0">
                <a:solidFill>
                  <a:schemeClr val="dk1"/>
                </a:solidFill>
                <a:latin typeface="Tahoma"/>
                <a:ea typeface="Tahoma"/>
                <a:cs typeface="Tahoma"/>
                <a:sym typeface="Tahoma"/>
              </a:rPr>
              <a:t>Breakfast/Lunch/Dinner meal allowables apply to each meal. Do not list each allowable meal rate. Daily rate cannot be applied to one meal. Recommend all adult beverages go on separate tab.</a:t>
            </a:r>
            <a:endParaRPr sz="850" dirty="0">
              <a:solidFill>
                <a:schemeClr val="dk1"/>
              </a:solidFill>
              <a:latin typeface="Tahoma"/>
              <a:ea typeface="Tahoma"/>
              <a:cs typeface="Tahoma"/>
              <a:sym typeface="Tahoma"/>
            </a:endParaRPr>
          </a:p>
        </p:txBody>
      </p:sp>
      <p:sp>
        <p:nvSpPr>
          <p:cNvPr id="189" name="Google Shape;189;g32fe4632eeb_0_85"/>
          <p:cNvSpPr txBox="1"/>
          <p:nvPr/>
        </p:nvSpPr>
        <p:spPr>
          <a:xfrm>
            <a:off x="164925" y="2156750"/>
            <a:ext cx="15261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TA will calculate number of  </a:t>
            </a:r>
            <a:endParaRPr sz="850">
              <a:solidFill>
                <a:schemeClr val="dk1"/>
              </a:solidFill>
              <a:latin typeface="Tahoma"/>
              <a:ea typeface="Tahoma"/>
              <a:cs typeface="Tahoma"/>
              <a:sym typeface="Tahoma"/>
            </a:endParaRPr>
          </a:p>
          <a:p>
            <a:pPr marL="0" lvl="0" indent="0" algn="l" rtl="0">
              <a:spcBef>
                <a:spcPts val="0"/>
              </a:spcBef>
              <a:spcAft>
                <a:spcPts val="0"/>
              </a:spcAft>
              <a:buNone/>
            </a:pPr>
            <a:r>
              <a:rPr lang="en-US" sz="850">
                <a:solidFill>
                  <a:schemeClr val="dk1"/>
                </a:solidFill>
                <a:latin typeface="Tahoma"/>
                <a:ea typeface="Tahoma"/>
                <a:cs typeface="Tahoma"/>
                <a:sym typeface="Tahoma"/>
              </a:rPr>
              <a:t>miles entered at the current years rate.</a:t>
            </a:r>
            <a:endParaRPr sz="850">
              <a:solidFill>
                <a:schemeClr val="dk1"/>
              </a:solidFill>
              <a:latin typeface="Tahoma"/>
              <a:ea typeface="Tahoma"/>
              <a:cs typeface="Tahoma"/>
              <a:sym typeface="Tahoma"/>
            </a:endParaRPr>
          </a:p>
        </p:txBody>
      </p:sp>
      <p:sp>
        <p:nvSpPr>
          <p:cNvPr id="190" name="Google Shape;190;g32fe4632eeb_0_85"/>
          <p:cNvSpPr/>
          <p:nvPr/>
        </p:nvSpPr>
        <p:spPr>
          <a:xfrm>
            <a:off x="6966557" y="2598772"/>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91" name="Google Shape;191;g32fe4632eeb_0_85"/>
          <p:cNvSpPr txBox="1"/>
          <p:nvPr/>
        </p:nvSpPr>
        <p:spPr>
          <a:xfrm>
            <a:off x="7509257" y="2911875"/>
            <a:ext cx="1574231" cy="5770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dirty="0">
                <a:solidFill>
                  <a:schemeClr val="dk1"/>
                </a:solidFill>
                <a:latin typeface="Tahoma"/>
                <a:ea typeface="Tahoma"/>
                <a:cs typeface="Tahoma"/>
                <a:sym typeface="Tahoma"/>
              </a:rPr>
              <a:t>Enter nightly hotel rate by </a:t>
            </a:r>
            <a:endParaRPr sz="850" dirty="0">
              <a:solidFill>
                <a:schemeClr val="dk1"/>
              </a:solidFill>
              <a:latin typeface="Tahoma"/>
              <a:ea typeface="Tahoma"/>
              <a:cs typeface="Tahoma"/>
              <a:sym typeface="Tahoma"/>
            </a:endParaRPr>
          </a:p>
          <a:p>
            <a:pPr marL="0" lvl="0" indent="0" algn="l" rtl="0">
              <a:spcBef>
                <a:spcPts val="0"/>
              </a:spcBef>
              <a:spcAft>
                <a:spcPts val="0"/>
              </a:spcAft>
              <a:buNone/>
            </a:pPr>
            <a:r>
              <a:rPr lang="en-US" sz="850" dirty="0">
                <a:solidFill>
                  <a:schemeClr val="dk1"/>
                </a:solidFill>
                <a:latin typeface="Tahoma"/>
                <a:ea typeface="Tahoma"/>
                <a:cs typeface="Tahoma"/>
                <a:sym typeface="Tahoma"/>
              </a:rPr>
              <a:t>number of days plus estimate of fees/taxes</a:t>
            </a:r>
            <a:endParaRPr sz="850" dirty="0">
              <a:solidFill>
                <a:schemeClr val="dk1"/>
              </a:solidFill>
              <a:latin typeface="Tahoma"/>
              <a:ea typeface="Tahoma"/>
              <a:cs typeface="Tahoma"/>
              <a:sym typeface="Tahoma"/>
            </a:endParaRPr>
          </a:p>
        </p:txBody>
      </p:sp>
      <p:sp>
        <p:nvSpPr>
          <p:cNvPr id="192" name="Google Shape;192;g32fe4632eeb_0_85"/>
          <p:cNvSpPr txBox="1"/>
          <p:nvPr/>
        </p:nvSpPr>
        <p:spPr>
          <a:xfrm>
            <a:off x="6981633" y="2283234"/>
            <a:ext cx="1905542"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dirty="0">
                <a:solidFill>
                  <a:schemeClr val="dk1"/>
                </a:solidFill>
                <a:latin typeface="Tahoma"/>
                <a:ea typeface="Tahoma"/>
                <a:cs typeface="Tahoma"/>
                <a:sym typeface="Tahoma"/>
              </a:rPr>
              <a:t>Manually enter combined </a:t>
            </a:r>
            <a:endParaRPr sz="850" dirty="0">
              <a:solidFill>
                <a:schemeClr val="dk1"/>
              </a:solidFill>
              <a:latin typeface="Tahoma"/>
              <a:ea typeface="Tahoma"/>
              <a:cs typeface="Tahoma"/>
              <a:sym typeface="Tahoma"/>
            </a:endParaRPr>
          </a:p>
          <a:p>
            <a:pPr marL="0" lvl="0" indent="0" algn="l" rtl="0">
              <a:spcBef>
                <a:spcPts val="0"/>
              </a:spcBef>
              <a:spcAft>
                <a:spcPts val="0"/>
              </a:spcAft>
              <a:buNone/>
            </a:pPr>
            <a:r>
              <a:rPr lang="en-US" sz="850" dirty="0">
                <a:solidFill>
                  <a:schemeClr val="dk1"/>
                </a:solidFill>
                <a:latin typeface="Tahoma"/>
                <a:ea typeface="Tahoma"/>
                <a:cs typeface="Tahoma"/>
                <a:sym typeface="Tahoma"/>
              </a:rPr>
              <a:t>total of all modes of transportation</a:t>
            </a:r>
            <a:endParaRPr sz="850" dirty="0">
              <a:solidFill>
                <a:schemeClr val="dk1"/>
              </a:solidFill>
              <a:latin typeface="Tahoma"/>
              <a:ea typeface="Tahoma"/>
              <a:cs typeface="Tahoma"/>
              <a:sym typeface="Tahoma"/>
            </a:endParaRPr>
          </a:p>
        </p:txBody>
      </p:sp>
      <p:sp>
        <p:nvSpPr>
          <p:cNvPr id="193" name="Google Shape;193;g32fe4632eeb_0_85"/>
          <p:cNvSpPr/>
          <p:nvPr/>
        </p:nvSpPr>
        <p:spPr>
          <a:xfrm>
            <a:off x="6992100" y="3082250"/>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94" name="Google Shape;194;g32fe4632eeb_0_85"/>
          <p:cNvSpPr txBox="1"/>
          <p:nvPr/>
        </p:nvSpPr>
        <p:spPr>
          <a:xfrm>
            <a:off x="503350" y="31450"/>
            <a:ext cx="5345400" cy="4693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50" b="1" dirty="0">
                <a:solidFill>
                  <a:schemeClr val="lt1"/>
                </a:solidFill>
                <a:latin typeface="Tahoma"/>
                <a:ea typeface="Tahoma"/>
                <a:cs typeface="Tahoma"/>
                <a:sym typeface="Tahoma"/>
              </a:rPr>
              <a:t>Estimates and Back-Up Documentation</a:t>
            </a:r>
            <a:endParaRPr sz="2050" dirty="0">
              <a:solidFill>
                <a:schemeClr val="dk1"/>
              </a:solidFill>
              <a:latin typeface="Tahoma"/>
              <a:ea typeface="Tahoma"/>
              <a:cs typeface="Tahoma"/>
              <a:sym typeface="Tahoma"/>
            </a:endParaRPr>
          </a:p>
        </p:txBody>
      </p:sp>
      <p:sp>
        <p:nvSpPr>
          <p:cNvPr id="195" name="Google Shape;195;g32fe4632eeb_0_85"/>
          <p:cNvSpPr txBox="1"/>
          <p:nvPr/>
        </p:nvSpPr>
        <p:spPr>
          <a:xfrm>
            <a:off x="300700" y="770025"/>
            <a:ext cx="79746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dirty="0">
                <a:solidFill>
                  <a:schemeClr val="dk1"/>
                </a:solidFill>
                <a:latin typeface="Tahoma"/>
                <a:ea typeface="Tahoma"/>
                <a:cs typeface="Tahoma"/>
                <a:sym typeface="Tahoma"/>
              </a:rPr>
              <a:t>Back-up documentation is REQUIRED for each area with an Estimated Cost. </a:t>
            </a:r>
            <a:endParaRPr sz="1450" b="1" dirty="0">
              <a:solidFill>
                <a:schemeClr val="dk1"/>
              </a:solidFill>
              <a:latin typeface="Tahoma"/>
              <a:ea typeface="Tahoma"/>
              <a:cs typeface="Tahoma"/>
              <a:sym typeface="Tahoma"/>
            </a:endParaRPr>
          </a:p>
          <a:p>
            <a:pPr marL="0" lvl="0" indent="0" algn="ctr" rtl="0">
              <a:spcBef>
                <a:spcPts val="0"/>
              </a:spcBef>
              <a:spcAft>
                <a:spcPts val="0"/>
              </a:spcAft>
              <a:buNone/>
            </a:pPr>
            <a:r>
              <a:rPr lang="en-US" sz="1450" b="1" dirty="0">
                <a:solidFill>
                  <a:srgbClr val="CC0000"/>
                </a:solidFill>
                <a:latin typeface="Tahoma"/>
                <a:ea typeface="Tahoma"/>
                <a:cs typeface="Tahoma"/>
                <a:sym typeface="Tahoma"/>
              </a:rPr>
              <a:t>If missing, the TA will be returned</a:t>
            </a:r>
            <a:r>
              <a:rPr lang="en-US" sz="1450" b="1" dirty="0">
                <a:solidFill>
                  <a:schemeClr val="dk1"/>
                </a:solidFill>
                <a:latin typeface="Tahoma"/>
                <a:ea typeface="Tahoma"/>
                <a:cs typeface="Tahoma"/>
                <a:sym typeface="Tahoma"/>
              </a:rPr>
              <a:t>.</a:t>
            </a:r>
            <a:endParaRPr sz="1450" b="1" dirty="0">
              <a:solidFill>
                <a:schemeClr val="dk1"/>
              </a:solidFill>
              <a:latin typeface="Tahoma"/>
              <a:ea typeface="Tahoma"/>
              <a:cs typeface="Tahoma"/>
              <a:sym typeface="Tahoma"/>
            </a:endParaRPr>
          </a:p>
        </p:txBody>
      </p:sp>
      <p:sp>
        <p:nvSpPr>
          <p:cNvPr id="196" name="Google Shape;196;g32fe4632eeb_0_85"/>
          <p:cNvSpPr txBox="1"/>
          <p:nvPr/>
        </p:nvSpPr>
        <p:spPr>
          <a:xfrm>
            <a:off x="164925" y="1710338"/>
            <a:ext cx="1572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TA’s submitted on outdated forms will be returned.</a:t>
            </a:r>
            <a:endParaRPr sz="850">
              <a:solidFill>
                <a:schemeClr val="dk1"/>
              </a:solidFill>
              <a:latin typeface="Tahoma"/>
              <a:ea typeface="Tahoma"/>
              <a:cs typeface="Tahoma"/>
              <a:sym typeface="Tahoma"/>
            </a:endParaRPr>
          </a:p>
        </p:txBody>
      </p:sp>
      <p:sp>
        <p:nvSpPr>
          <p:cNvPr id="31" name="Google Shape;190;g32fe4632eeb_0_85">
            <a:extLst>
              <a:ext uri="{FF2B5EF4-FFF2-40B4-BE49-F238E27FC236}">
                <a16:creationId xmlns:a16="http://schemas.microsoft.com/office/drawing/2014/main" id="{FB00E1F9-5CA5-401D-A9C1-243092BBE534}"/>
              </a:ext>
            </a:extLst>
          </p:cNvPr>
          <p:cNvSpPr/>
          <p:nvPr/>
        </p:nvSpPr>
        <p:spPr>
          <a:xfrm>
            <a:off x="2800072" y="2244031"/>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32" name="Google Shape;193;g32fe4632eeb_0_85">
            <a:extLst>
              <a:ext uri="{FF2B5EF4-FFF2-40B4-BE49-F238E27FC236}">
                <a16:creationId xmlns:a16="http://schemas.microsoft.com/office/drawing/2014/main" id="{B7377ADB-AF65-4089-A4BC-A9973C0BB532}"/>
              </a:ext>
            </a:extLst>
          </p:cNvPr>
          <p:cNvSpPr/>
          <p:nvPr/>
        </p:nvSpPr>
        <p:spPr>
          <a:xfrm rot="16200000">
            <a:off x="1806225" y="1875750"/>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 name="TextBox 1">
            <a:extLst>
              <a:ext uri="{FF2B5EF4-FFF2-40B4-BE49-F238E27FC236}">
                <a16:creationId xmlns:a16="http://schemas.microsoft.com/office/drawing/2014/main" id="{8A94C193-9F42-4DE3-A8DF-570802A47A5D}"/>
              </a:ext>
            </a:extLst>
          </p:cNvPr>
          <p:cNvSpPr txBox="1"/>
          <p:nvPr/>
        </p:nvSpPr>
        <p:spPr>
          <a:xfrm>
            <a:off x="7459673" y="2065425"/>
            <a:ext cx="1220138" cy="223138"/>
          </a:xfrm>
          <a:prstGeom prst="rect">
            <a:avLst/>
          </a:prstGeom>
          <a:noFill/>
        </p:spPr>
        <p:txBody>
          <a:bodyPr wrap="square" rtlCol="0">
            <a:spAutoFit/>
          </a:bodyPr>
          <a:lstStyle/>
          <a:p>
            <a:r>
              <a:rPr lang="en-US" sz="850" dirty="0">
                <a:solidFill>
                  <a:schemeClr val="dk1"/>
                </a:solidFill>
                <a:latin typeface="Tahoma"/>
                <a:ea typeface="Tahoma"/>
                <a:cs typeface="Tahoma"/>
                <a:sym typeface="Tahoma"/>
              </a:rPr>
              <a:t>Include Google Map</a:t>
            </a:r>
            <a:endParaRPr lang="en-US" sz="850" dirty="0"/>
          </a:p>
        </p:txBody>
      </p:sp>
      <p:sp>
        <p:nvSpPr>
          <p:cNvPr id="35" name="Google Shape;193;g32fe4632eeb_0_85">
            <a:extLst>
              <a:ext uri="{FF2B5EF4-FFF2-40B4-BE49-F238E27FC236}">
                <a16:creationId xmlns:a16="http://schemas.microsoft.com/office/drawing/2014/main" id="{5B85810F-2787-4881-9A70-33B4547BBA41}"/>
              </a:ext>
            </a:extLst>
          </p:cNvPr>
          <p:cNvSpPr/>
          <p:nvPr/>
        </p:nvSpPr>
        <p:spPr>
          <a:xfrm>
            <a:off x="6966557" y="2091488"/>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36" name="Google Shape;193;g32fe4632eeb_0_85">
            <a:extLst>
              <a:ext uri="{FF2B5EF4-FFF2-40B4-BE49-F238E27FC236}">
                <a16:creationId xmlns:a16="http://schemas.microsoft.com/office/drawing/2014/main" id="{C5BCCB42-6E94-43E0-849D-E4B986F1C8CE}"/>
              </a:ext>
            </a:extLst>
          </p:cNvPr>
          <p:cNvSpPr/>
          <p:nvPr/>
        </p:nvSpPr>
        <p:spPr>
          <a:xfrm>
            <a:off x="6992075" y="3833608"/>
            <a:ext cx="542700" cy="1731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BED0-D03B-4118-A4E3-AB46EC98CA54}"/>
              </a:ext>
            </a:extLst>
          </p:cNvPr>
          <p:cNvSpPr>
            <a:spLocks noGrp="1"/>
          </p:cNvSpPr>
          <p:nvPr>
            <p:ph type="title"/>
          </p:nvPr>
        </p:nvSpPr>
        <p:spPr>
          <a:xfrm>
            <a:off x="75084" y="47528"/>
            <a:ext cx="5985869" cy="369332"/>
          </a:xfrm>
        </p:spPr>
        <p:txBody>
          <a:bodyPr/>
          <a:lstStyle/>
          <a:p>
            <a:pPr algn="ctr"/>
            <a:r>
              <a:rPr lang="en-US" dirty="0"/>
              <a:t>Driving Clearance</a:t>
            </a:r>
          </a:p>
        </p:txBody>
      </p:sp>
      <p:sp>
        <p:nvSpPr>
          <p:cNvPr id="3" name="Text Placeholder 2">
            <a:extLst>
              <a:ext uri="{FF2B5EF4-FFF2-40B4-BE49-F238E27FC236}">
                <a16:creationId xmlns:a16="http://schemas.microsoft.com/office/drawing/2014/main" id="{35DCD40B-DD61-49AE-B2B9-B6CDC778809C}"/>
              </a:ext>
            </a:extLst>
          </p:cNvPr>
          <p:cNvSpPr>
            <a:spLocks noGrp="1"/>
          </p:cNvSpPr>
          <p:nvPr>
            <p:ph type="body" idx="1"/>
          </p:nvPr>
        </p:nvSpPr>
        <p:spPr>
          <a:xfrm>
            <a:off x="801227" y="673046"/>
            <a:ext cx="7541546" cy="4147725"/>
          </a:xfrm>
        </p:spPr>
        <p:txBody>
          <a:bodyPr/>
          <a:lstStyle/>
          <a:p>
            <a:r>
              <a:rPr lang="en-US" sz="1800" i="1" dirty="0">
                <a:solidFill>
                  <a:srgbClr val="CC0000"/>
                </a:solidFill>
              </a:rPr>
              <a:t>Required for both Personal/Rental Vehicles</a:t>
            </a:r>
            <a:endParaRPr lang="en-US" sz="1800" dirty="0">
              <a:solidFill>
                <a:srgbClr val="CC0000"/>
              </a:solidFill>
            </a:endParaRPr>
          </a:p>
          <a:p>
            <a:pPr marL="514350" lvl="0" indent="-285750">
              <a:buFont typeface="Arial" panose="020B0604020202020204" pitchFamily="34" charset="0"/>
              <a:buChar char="•"/>
            </a:pPr>
            <a:r>
              <a:rPr lang="en-US" sz="1800" dirty="0"/>
              <a:t>Apply for clearance a minimum of two weeks prior to the first date</a:t>
            </a:r>
          </a:p>
          <a:p>
            <a:pPr lvl="0"/>
            <a:r>
              <a:rPr lang="en-US" sz="1800" dirty="0"/>
              <a:t>    of travel to allow time for the DMV to process;</a:t>
            </a:r>
          </a:p>
          <a:p>
            <a:pPr marL="514350" lvl="0" indent="-285750">
              <a:buFont typeface="Arial" panose="020B0604020202020204" pitchFamily="34" charset="0"/>
              <a:buChar char="•"/>
            </a:pPr>
            <a:r>
              <a:rPr lang="en-US" sz="1800" dirty="0"/>
              <a:t>Apply for clearance a minimum of two weeks prior to the first date of travel to allow time for the DMV to process</a:t>
            </a:r>
          </a:p>
          <a:p>
            <a:pPr marL="514350" lvl="0" indent="-285750">
              <a:buFont typeface="Arial" panose="020B0604020202020204" pitchFamily="34" charset="0"/>
              <a:buChar char="•"/>
            </a:pPr>
            <a:r>
              <a:rPr lang="en-US" sz="1800" dirty="0"/>
              <a:t>Credentials required are:</a:t>
            </a:r>
          </a:p>
          <a:p>
            <a:pPr marL="971550" lvl="1" indent="-285750">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Color Copy of </a:t>
            </a:r>
            <a:r>
              <a:rPr lang="en-US" dirty="0">
                <a:latin typeface="Tahoma" panose="020B0604030504040204" pitchFamily="34" charset="0"/>
                <a:ea typeface="Tahoma" panose="020B0604030504040204" pitchFamily="34" charset="0"/>
                <a:cs typeface="Tahoma" panose="020B0604030504040204" pitchFamily="34" charset="0"/>
              </a:rPr>
              <a:t>valid </a:t>
            </a:r>
            <a:r>
              <a:rPr lang="en-US" b="1" dirty="0">
                <a:latin typeface="Tahoma" panose="020B0604030504040204" pitchFamily="34" charset="0"/>
                <a:ea typeface="Tahoma" panose="020B0604030504040204" pitchFamily="34" charset="0"/>
                <a:cs typeface="Tahoma" panose="020B0604030504040204" pitchFamily="34" charset="0"/>
              </a:rPr>
              <a:t>California</a:t>
            </a:r>
            <a:r>
              <a:rPr lang="en-US" dirty="0">
                <a:latin typeface="Tahoma" panose="020B0604030504040204" pitchFamily="34" charset="0"/>
                <a:ea typeface="Tahoma" panose="020B0604030504040204" pitchFamily="34" charset="0"/>
                <a:cs typeface="Tahoma" panose="020B0604030504040204" pitchFamily="34" charset="0"/>
              </a:rPr>
              <a:t> driver’s license. Clearance cannot be granted on </a:t>
            </a:r>
            <a:r>
              <a:rPr lang="en-US" b="1" dirty="0">
                <a:latin typeface="Tahoma" panose="020B0604030504040204" pitchFamily="34" charset="0"/>
                <a:ea typeface="Tahoma" panose="020B0604030504040204" pitchFamily="34" charset="0"/>
                <a:cs typeface="Tahoma" panose="020B0604030504040204" pitchFamily="34" charset="0"/>
              </a:rPr>
              <a:t>out of state licenses; </a:t>
            </a:r>
            <a:r>
              <a:rPr lang="en-US" dirty="0">
                <a:latin typeface="Tahoma" panose="020B0604030504040204" pitchFamily="34" charset="0"/>
                <a:ea typeface="Tahoma" panose="020B0604030504040204" pitchFamily="34" charset="0"/>
                <a:cs typeface="Tahoma" panose="020B0604030504040204" pitchFamily="34" charset="0"/>
              </a:rPr>
              <a:t>and,</a:t>
            </a:r>
          </a:p>
          <a:p>
            <a:pPr marL="971550" lvl="1" indent="-285750">
              <a:buFont typeface="Courier New" panose="02070309020205020404" pitchFamily="49" charset="0"/>
              <a:buChar char="o"/>
            </a:pPr>
            <a:r>
              <a:rPr lang="en-US" b="1" dirty="0">
                <a:latin typeface="Tahoma" panose="020B0604030504040204" pitchFamily="34" charset="0"/>
                <a:ea typeface="Tahoma" panose="020B0604030504040204" pitchFamily="34" charset="0"/>
                <a:cs typeface="Tahoma" panose="020B0604030504040204" pitchFamily="34" charset="0"/>
              </a:rPr>
              <a:t>Liability Insurance:</a:t>
            </a:r>
            <a:r>
              <a:rPr lang="en-US" dirty="0">
                <a:latin typeface="Tahoma" panose="020B0604030504040204" pitchFamily="34" charset="0"/>
                <a:ea typeface="Tahoma" panose="020B0604030504040204" pitchFamily="34" charset="0"/>
                <a:cs typeface="Tahoma" panose="020B0604030504040204" pitchFamily="34" charset="0"/>
              </a:rPr>
              <a:t> </a:t>
            </a:r>
          </a:p>
          <a:p>
            <a:pPr marL="1428750" lvl="2" indent="-2857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A copy of the front and back of your current liability insurance card is required. </a:t>
            </a:r>
          </a:p>
          <a:p>
            <a:pPr marL="1428750" lvl="2" indent="-285750">
              <a:buFont typeface="Wingdings" panose="05000000000000000000"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As the expiration date is reached, a new copy of your current liability coverage will be required to maintain your clearance.</a:t>
            </a:r>
          </a:p>
          <a:p>
            <a:pPr marL="1143000" lvl="2" indent="0"/>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96037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091-8D95-4A10-B3D5-22F4F265CECB}"/>
              </a:ext>
            </a:extLst>
          </p:cNvPr>
          <p:cNvSpPr>
            <a:spLocks noGrp="1"/>
          </p:cNvSpPr>
          <p:nvPr>
            <p:ph type="title"/>
          </p:nvPr>
        </p:nvSpPr>
        <p:spPr>
          <a:xfrm>
            <a:off x="75084" y="47528"/>
            <a:ext cx="5985869" cy="369332"/>
          </a:xfrm>
        </p:spPr>
        <p:txBody>
          <a:bodyPr/>
          <a:lstStyle/>
          <a:p>
            <a:pPr algn="ctr"/>
            <a:r>
              <a:rPr lang="en-US" dirty="0"/>
              <a:t>Know What You Are Attaching</a:t>
            </a:r>
          </a:p>
        </p:txBody>
      </p:sp>
      <p:sp>
        <p:nvSpPr>
          <p:cNvPr id="3" name="Text Placeholder 2">
            <a:extLst>
              <a:ext uri="{FF2B5EF4-FFF2-40B4-BE49-F238E27FC236}">
                <a16:creationId xmlns:a16="http://schemas.microsoft.com/office/drawing/2014/main" id="{B68167A6-54A2-4F07-8BED-CA771CE8D0E2}"/>
              </a:ext>
            </a:extLst>
          </p:cNvPr>
          <p:cNvSpPr>
            <a:spLocks noGrp="1"/>
          </p:cNvSpPr>
          <p:nvPr>
            <p:ph type="body" idx="1"/>
          </p:nvPr>
        </p:nvSpPr>
        <p:spPr>
          <a:xfrm>
            <a:off x="291074" y="556268"/>
            <a:ext cx="8561852" cy="4539704"/>
          </a:xfrm>
        </p:spPr>
        <p:txBody>
          <a:bodyPr/>
          <a:lstStyle/>
          <a:p>
            <a:endParaRPr lang="en-US" dirty="0"/>
          </a:p>
          <a:p>
            <a:r>
              <a:rPr lang="en-US" dirty="0"/>
              <a:t>Please:</a:t>
            </a:r>
          </a:p>
          <a:p>
            <a:pPr marL="571500" indent="-342900">
              <a:buClrTx/>
              <a:buFont typeface="Arial" panose="020B0604020202020204" pitchFamily="34" charset="0"/>
              <a:buChar char="•"/>
            </a:pPr>
            <a:r>
              <a:rPr lang="en-US" dirty="0">
                <a:solidFill>
                  <a:schemeClr val="tx1"/>
                </a:solidFill>
              </a:rPr>
              <a:t>Be mindful of the number of miles entered. It is cheaper to fly to San Diego than drive there.</a:t>
            </a:r>
          </a:p>
          <a:p>
            <a:pPr marL="571500" indent="-342900">
              <a:buClrTx/>
              <a:buFont typeface="Arial" panose="020B0604020202020204" pitchFamily="34" charset="0"/>
              <a:buChar char="•"/>
            </a:pPr>
            <a:r>
              <a:rPr lang="en-US" dirty="0">
                <a:solidFill>
                  <a:schemeClr val="tx1"/>
                </a:solidFill>
              </a:rPr>
              <a:t>Do not submit double-sided copies.</a:t>
            </a:r>
          </a:p>
          <a:p>
            <a:pPr marL="571500" indent="-342900">
              <a:buClrTx/>
              <a:buFont typeface="Arial" panose="020B0604020202020204" pitchFamily="34" charset="0"/>
              <a:buChar char="•"/>
            </a:pPr>
            <a:r>
              <a:rPr lang="en-US" dirty="0">
                <a:solidFill>
                  <a:schemeClr val="tx1"/>
                </a:solidFill>
              </a:rPr>
              <a:t>Limit the event’s back-up documentation to 2-3 pertinent pages</a:t>
            </a:r>
          </a:p>
          <a:p>
            <a:pPr marL="571500" indent="-342900">
              <a:buClrTx/>
              <a:buFont typeface="Arial" panose="020B0604020202020204" pitchFamily="34" charset="0"/>
              <a:buChar char="•"/>
            </a:pPr>
            <a:r>
              <a:rPr lang="en-US" dirty="0">
                <a:solidFill>
                  <a:schemeClr val="tx1"/>
                </a:solidFill>
              </a:rPr>
              <a:t>Be mindful of the type of attachment used and how it will print. Packets will be returned if required documents are:</a:t>
            </a:r>
          </a:p>
          <a:p>
            <a:pPr marL="1028700" lvl="1" indent="-342900">
              <a:buClrTx/>
              <a:buFont typeface="Arial" panose="020B0604020202020204" pitchFamily="34" charset="0"/>
              <a:buChar char="•"/>
            </a:pPr>
            <a:r>
              <a:rPr lang="en-US" dirty="0">
                <a:solidFill>
                  <a:schemeClr val="tx1"/>
                </a:solidFill>
              </a:rPr>
              <a:t>Oversized and cannot print on a single page</a:t>
            </a:r>
          </a:p>
          <a:p>
            <a:pPr marL="1028700" lvl="1" indent="-342900">
              <a:buClrTx/>
              <a:buFont typeface="Arial" panose="020B0604020202020204" pitchFamily="34" charset="0"/>
              <a:buChar char="•"/>
            </a:pPr>
            <a:r>
              <a:rPr lang="en-US" dirty="0">
                <a:solidFill>
                  <a:schemeClr val="tx1"/>
                </a:solidFill>
              </a:rPr>
              <a:t>If the print is too small to read on a required document</a:t>
            </a:r>
          </a:p>
          <a:p>
            <a:pPr marL="571500" indent="-342900">
              <a:buClrTx/>
              <a:buFont typeface="Arial" panose="020B0604020202020204" pitchFamily="34" charset="0"/>
              <a:buChar char="•"/>
            </a:pPr>
            <a:r>
              <a:rPr lang="en-US" dirty="0">
                <a:solidFill>
                  <a:schemeClr val="tx1"/>
                </a:solidFill>
              </a:rPr>
              <a:t>Do not provide estimates for items in Other Expenses (</a:t>
            </a:r>
            <a:r>
              <a:rPr lang="en-US" b="1" dirty="0">
                <a:solidFill>
                  <a:schemeClr val="tx1"/>
                </a:solidFill>
              </a:rPr>
              <a:t>New</a:t>
            </a:r>
            <a:r>
              <a:rPr lang="en-US" dirty="0">
                <a:solidFill>
                  <a:schemeClr val="tx1"/>
                </a:solidFill>
              </a:rPr>
              <a:t>)</a:t>
            </a:r>
          </a:p>
          <a:p>
            <a:pPr marL="1028700" lvl="1" indent="-342900">
              <a:buClrTx/>
              <a:buFont typeface="Arial" panose="020B0604020202020204" pitchFamily="34" charset="0"/>
              <a:buChar char="•"/>
            </a:pPr>
            <a:r>
              <a:rPr lang="en-US" dirty="0">
                <a:solidFill>
                  <a:schemeClr val="tx1"/>
                </a:solidFill>
              </a:rPr>
              <a:t>List the expense anticipated as Uber or Parking. Do not list Misc.</a:t>
            </a:r>
          </a:p>
          <a:p>
            <a:pPr marL="1028700" lvl="1" indent="-342900">
              <a:buClrTx/>
              <a:buFont typeface="Arial" panose="020B0604020202020204" pitchFamily="34" charset="0"/>
              <a:buChar char="•"/>
            </a:pPr>
            <a:r>
              <a:rPr lang="en-US" dirty="0">
                <a:solidFill>
                  <a:schemeClr val="tx1"/>
                </a:solidFill>
              </a:rPr>
              <a:t>These expenses are now reimbursable expenses and itemized receipt will be require for reimbursement</a:t>
            </a:r>
          </a:p>
          <a:p>
            <a:pPr marL="571500" indent="-342900">
              <a:buClrTx/>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4338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5822-6527-4188-AC2A-8A15928B5BAB}"/>
              </a:ext>
            </a:extLst>
          </p:cNvPr>
          <p:cNvSpPr>
            <a:spLocks noGrp="1"/>
          </p:cNvSpPr>
          <p:nvPr>
            <p:ph type="ctrTitle"/>
          </p:nvPr>
        </p:nvSpPr>
        <p:spPr>
          <a:xfrm>
            <a:off x="75084" y="49327"/>
            <a:ext cx="5928973" cy="369332"/>
          </a:xfrm>
        </p:spPr>
        <p:txBody>
          <a:bodyPr/>
          <a:lstStyle/>
          <a:p>
            <a:pPr algn="ctr"/>
            <a:r>
              <a:rPr lang="en-US" dirty="0"/>
              <a:t>Airfare </a:t>
            </a:r>
          </a:p>
        </p:txBody>
      </p:sp>
      <p:sp>
        <p:nvSpPr>
          <p:cNvPr id="3" name="Subtitle 2">
            <a:extLst>
              <a:ext uri="{FF2B5EF4-FFF2-40B4-BE49-F238E27FC236}">
                <a16:creationId xmlns:a16="http://schemas.microsoft.com/office/drawing/2014/main" id="{3553E6C6-DC0D-431D-9D66-EF021805BD9B}"/>
              </a:ext>
            </a:extLst>
          </p:cNvPr>
          <p:cNvSpPr>
            <a:spLocks noGrp="1"/>
          </p:cNvSpPr>
          <p:nvPr>
            <p:ph type="subTitle" idx="1"/>
          </p:nvPr>
        </p:nvSpPr>
        <p:spPr>
          <a:xfrm>
            <a:off x="1371600" y="826994"/>
            <a:ext cx="6400800" cy="4039567"/>
          </a:xfrm>
        </p:spPr>
        <p:txBody>
          <a:bodyPr/>
          <a:lstStyle/>
          <a:p>
            <a:pPr marL="514350" indent="-285750">
              <a:buFont typeface="Arial" panose="020B0604020202020204" pitchFamily="34" charset="0"/>
              <a:buChar char="•"/>
            </a:pPr>
            <a:r>
              <a:rPr lang="en-US" sz="1800" b="1" dirty="0"/>
              <a:t>It is strongly recommended to DISCUSS SPECIFIC FLIGHTS DESIRED </a:t>
            </a:r>
            <a:r>
              <a:rPr lang="en-US" sz="1800" dirty="0"/>
              <a:t>with the traveler. If the traveler does not reach out to you to do this, you </a:t>
            </a:r>
            <a:r>
              <a:rPr lang="en-US" sz="1800" b="1" dirty="0"/>
              <a:t>MUST</a:t>
            </a:r>
            <a:r>
              <a:rPr lang="en-US" sz="1800" dirty="0"/>
              <a:t> reach out to them. </a:t>
            </a:r>
          </a:p>
          <a:p>
            <a:pPr marL="514350" indent="-285750">
              <a:buFont typeface="Arial" panose="020B0604020202020204" pitchFamily="34" charset="0"/>
              <a:buChar char="•"/>
            </a:pPr>
            <a:r>
              <a:rPr lang="en-US" sz="1800" b="1" dirty="0"/>
              <a:t>Traveler should make the final choice of what flights work best for their needs.</a:t>
            </a:r>
            <a:endParaRPr lang="en-US" sz="1800" dirty="0"/>
          </a:p>
          <a:p>
            <a:pPr marL="514350" lvl="0" indent="-285750">
              <a:buFont typeface="Arial" panose="020B0604020202020204" pitchFamily="34" charset="0"/>
              <a:buChar char="•"/>
            </a:pPr>
            <a:r>
              <a:rPr lang="en-US" sz="1800" b="1" dirty="0"/>
              <a:t>All </a:t>
            </a:r>
            <a:r>
              <a:rPr lang="en-US" sz="1800" dirty="0"/>
              <a:t>airfare is to be booked in Concur;</a:t>
            </a:r>
          </a:p>
          <a:p>
            <a:pPr marL="514350" lvl="0" indent="-285750">
              <a:buFont typeface="Arial" panose="020B0604020202020204" pitchFamily="34" charset="0"/>
              <a:buChar char="•"/>
            </a:pPr>
            <a:r>
              <a:rPr lang="en-US" sz="1800" dirty="0"/>
              <a:t>Book non-stop flights whenever possible</a:t>
            </a:r>
          </a:p>
          <a:p>
            <a:pPr marL="514350" lvl="0" indent="-285750">
              <a:buFont typeface="Arial" panose="020B0604020202020204" pitchFamily="34" charset="0"/>
              <a:buChar char="•"/>
            </a:pPr>
            <a:r>
              <a:rPr lang="en-US" sz="1800" dirty="0"/>
              <a:t>All airfare should be booked at least 30 days in advance;</a:t>
            </a:r>
          </a:p>
          <a:p>
            <a:pPr marL="514350" lvl="0" indent="-285750">
              <a:buFont typeface="Arial" panose="020B0604020202020204" pitchFamily="34" charset="0"/>
              <a:buChar char="•"/>
            </a:pPr>
            <a:r>
              <a:rPr lang="en-US" sz="1800" dirty="0"/>
              <a:t>Airfare should </a:t>
            </a:r>
            <a:r>
              <a:rPr lang="en-US" sz="1800" b="1" dirty="0"/>
              <a:t>not</a:t>
            </a:r>
            <a:r>
              <a:rPr lang="en-US" sz="1800" dirty="0"/>
              <a:t> be booked more than 90 days in advance, however </a:t>
            </a:r>
            <a:r>
              <a:rPr lang="en-US" sz="1800" i="1" dirty="0"/>
              <a:t>if </a:t>
            </a:r>
            <a:r>
              <a:rPr lang="en-US" sz="1800" dirty="0"/>
              <a:t>booking airfare greater than 90 days in advance:</a:t>
            </a:r>
          </a:p>
          <a:p>
            <a:pPr marL="971550" lvl="1" indent="-285750">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Purchase </a:t>
            </a:r>
            <a:r>
              <a:rPr lang="en-US" b="1" dirty="0">
                <a:latin typeface="Tahoma" panose="020B0604030504040204" pitchFamily="34" charset="0"/>
                <a:ea typeface="Tahoma" panose="020B0604030504040204" pitchFamily="34" charset="0"/>
                <a:cs typeface="Tahoma" panose="020B0604030504040204" pitchFamily="34" charset="0"/>
              </a:rPr>
              <a:t>Refundable</a:t>
            </a:r>
            <a:r>
              <a:rPr lang="en-US" dirty="0">
                <a:latin typeface="Tahoma" panose="020B0604030504040204" pitchFamily="34" charset="0"/>
                <a:ea typeface="Tahoma" panose="020B0604030504040204" pitchFamily="34" charset="0"/>
                <a:cs typeface="Tahoma" panose="020B0604030504040204" pitchFamily="34" charset="0"/>
              </a:rPr>
              <a:t> Tickets</a:t>
            </a:r>
          </a:p>
          <a:p>
            <a:pPr marL="514350" lvl="0" indent="-285750">
              <a:buFont typeface="Arial" panose="020B0604020202020204" pitchFamily="34" charset="0"/>
              <a:buChar char="•"/>
            </a:pPr>
            <a:r>
              <a:rPr lang="en-US" sz="1800" dirty="0"/>
              <a:t>No Credit Card Request form is required;</a:t>
            </a:r>
          </a:p>
          <a:p>
            <a:endParaRPr lang="en-US" sz="1050" dirty="0"/>
          </a:p>
        </p:txBody>
      </p:sp>
    </p:spTree>
    <p:extLst>
      <p:ext uri="{BB962C8B-B14F-4D97-AF65-F5344CB8AC3E}">
        <p14:creationId xmlns:p14="http://schemas.microsoft.com/office/powerpoint/2010/main" val="369780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BB81-5FAF-4DE1-842E-489B99A338A2}"/>
              </a:ext>
            </a:extLst>
          </p:cNvPr>
          <p:cNvSpPr>
            <a:spLocks noGrp="1"/>
          </p:cNvSpPr>
          <p:nvPr>
            <p:ph type="ctrTitle"/>
          </p:nvPr>
        </p:nvSpPr>
        <p:spPr>
          <a:xfrm>
            <a:off x="75084" y="49327"/>
            <a:ext cx="5928973" cy="369332"/>
          </a:xfrm>
        </p:spPr>
        <p:txBody>
          <a:bodyPr/>
          <a:lstStyle/>
          <a:p>
            <a:pPr algn="ctr"/>
            <a:r>
              <a:rPr lang="en-US" dirty="0"/>
              <a:t>Enterprise Car Rental</a:t>
            </a:r>
          </a:p>
        </p:txBody>
      </p:sp>
      <p:sp>
        <p:nvSpPr>
          <p:cNvPr id="3" name="Subtitle 2">
            <a:extLst>
              <a:ext uri="{FF2B5EF4-FFF2-40B4-BE49-F238E27FC236}">
                <a16:creationId xmlns:a16="http://schemas.microsoft.com/office/drawing/2014/main" id="{4CA43243-8C2B-40EE-B850-57A7608D6713}"/>
              </a:ext>
            </a:extLst>
          </p:cNvPr>
          <p:cNvSpPr>
            <a:spLocks noGrp="1"/>
          </p:cNvSpPr>
          <p:nvPr>
            <p:ph type="subTitle" idx="1"/>
          </p:nvPr>
        </p:nvSpPr>
        <p:spPr>
          <a:xfrm>
            <a:off x="356347" y="923814"/>
            <a:ext cx="8431306" cy="3854901"/>
          </a:xfrm>
        </p:spPr>
        <p:txBody>
          <a:bodyPr/>
          <a:lstStyle/>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Having a conversation with your traveler is highly recommended to establish what they require in a rental car. Concur requires you to </a:t>
            </a:r>
            <a:r>
              <a:rPr lang="en-US" sz="1600" b="1" dirty="0">
                <a:latin typeface="Tahoma" panose="020B0604030504040204" pitchFamily="34" charset="0"/>
                <a:ea typeface="Tahoma" panose="020B0604030504040204" pitchFamily="34" charset="0"/>
                <a:cs typeface="Tahoma" panose="020B0604030504040204" pitchFamily="34" charset="0"/>
              </a:rPr>
              <a:t>confirm the traveler’s desired pick-up and drop off dates/times before you book.</a:t>
            </a:r>
            <a:r>
              <a:rPr lang="en-US" sz="1600" dirty="0">
                <a:latin typeface="Tahoma" panose="020B0604030504040204" pitchFamily="34" charset="0"/>
                <a:ea typeface="Tahoma" panose="020B0604030504040204" pitchFamily="34" charset="0"/>
                <a:cs typeface="Tahoma" panose="020B0604030504040204" pitchFamily="34" charset="0"/>
              </a:rPr>
              <a:t> The pick-up and drop off time are scheduled on the quarter hour.</a:t>
            </a:r>
            <a:r>
              <a:rPr lang="en-US" sz="1600" b="1"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The traveler needs to be informed of their responsibilities in car rental. Such as </a:t>
            </a:r>
          </a:p>
          <a:p>
            <a:pPr marL="971550" lvl="1" indent="-285750">
              <a:buFont typeface="Courier New" panose="02070309020205020404" pitchFamily="49" charset="0"/>
              <a:buChar char="o"/>
            </a:pPr>
            <a:r>
              <a:rPr lang="en-US" sz="1600" dirty="0">
                <a:latin typeface="Tahoma" panose="020B0604030504040204" pitchFamily="34" charset="0"/>
                <a:ea typeface="Tahoma" panose="020B0604030504040204" pitchFamily="34" charset="0"/>
                <a:cs typeface="Tahoma" panose="020B0604030504040204" pitchFamily="34" charset="0"/>
              </a:rPr>
              <a:t>Arriving late to pick up a vehicle can result in the car being rented to someone else and no car being available to them. The traveler </a:t>
            </a:r>
            <a:r>
              <a:rPr lang="en-US" sz="1600" b="1" dirty="0">
                <a:latin typeface="Tahoma" panose="020B0604030504040204" pitchFamily="34" charset="0"/>
                <a:ea typeface="Tahoma" panose="020B0604030504040204" pitchFamily="34" charset="0"/>
                <a:cs typeface="Tahoma" panose="020B0604030504040204" pitchFamily="34" charset="0"/>
              </a:rPr>
              <a:t>must</a:t>
            </a:r>
            <a:r>
              <a:rPr lang="en-US" sz="1600" dirty="0">
                <a:latin typeface="Tahoma" panose="020B0604030504040204" pitchFamily="34" charset="0"/>
                <a:ea typeface="Tahoma" panose="020B0604030504040204" pitchFamily="34" charset="0"/>
                <a:cs typeface="Tahoma" panose="020B0604030504040204" pitchFamily="34" charset="0"/>
              </a:rPr>
              <a:t> be on time to pick up their car.</a:t>
            </a: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The traveler needs to establish driving clearance at least two weeks prior to the date of travel;</a:t>
            </a: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The traveler will be the only driver allowed to drive;</a:t>
            </a: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No Credit Card Request form is required;</a:t>
            </a: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 full-size car is always recommended for safety;</a:t>
            </a:r>
          </a:p>
          <a:p>
            <a:pPr marL="514350" lvl="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An SUV may be rented when traveling into inclement weather. Please contact Business Services at Ext. 6800 for assistance. </a:t>
            </a:r>
          </a:p>
          <a:p>
            <a:endParaRPr lang="en-US"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903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2fe4632eeb_0_123"/>
          <p:cNvSpPr txBox="1"/>
          <p:nvPr/>
        </p:nvSpPr>
        <p:spPr>
          <a:xfrm>
            <a:off x="2233575" y="1840325"/>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sp>
        <p:nvSpPr>
          <p:cNvPr id="152" name="Google Shape;152;g32fe4632eeb_0_123"/>
          <p:cNvSpPr txBox="1"/>
          <p:nvPr/>
        </p:nvSpPr>
        <p:spPr>
          <a:xfrm>
            <a:off x="1571081" y="3570875"/>
            <a:ext cx="57744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GL Distribution - Dollar Distribution: Must equal total submitted.</a:t>
            </a:r>
            <a:endParaRPr sz="950" b="1">
              <a:solidFill>
                <a:schemeClr val="dk1"/>
              </a:solidFill>
              <a:latin typeface="Tahoma"/>
              <a:ea typeface="Tahoma"/>
              <a:cs typeface="Tahoma"/>
              <a:sym typeface="Tahoma"/>
            </a:endParaRPr>
          </a:p>
        </p:txBody>
      </p:sp>
      <p:pic>
        <p:nvPicPr>
          <p:cNvPr id="153" name="Google Shape;153;g32fe4632eeb_0_123"/>
          <p:cNvPicPr preferRelativeResize="0"/>
          <p:nvPr/>
        </p:nvPicPr>
        <p:blipFill>
          <a:blip r:embed="rId3">
            <a:alphaModFix/>
          </a:blip>
          <a:stretch>
            <a:fillRect/>
          </a:stretch>
        </p:blipFill>
        <p:spPr>
          <a:xfrm>
            <a:off x="1397213" y="2983650"/>
            <a:ext cx="6753225" cy="352425"/>
          </a:xfrm>
          <a:prstGeom prst="rect">
            <a:avLst/>
          </a:prstGeom>
          <a:noFill/>
          <a:ln>
            <a:noFill/>
          </a:ln>
        </p:spPr>
      </p:pic>
      <p:pic>
        <p:nvPicPr>
          <p:cNvPr id="154" name="Google Shape;154;g32fe4632eeb_0_123"/>
          <p:cNvPicPr preferRelativeResize="0"/>
          <p:nvPr/>
        </p:nvPicPr>
        <p:blipFill>
          <a:blip r:embed="rId3">
            <a:alphaModFix/>
          </a:blip>
          <a:stretch>
            <a:fillRect/>
          </a:stretch>
        </p:blipFill>
        <p:spPr>
          <a:xfrm>
            <a:off x="1429500" y="4136550"/>
            <a:ext cx="6753225" cy="352425"/>
          </a:xfrm>
          <a:prstGeom prst="rect">
            <a:avLst/>
          </a:prstGeom>
          <a:noFill/>
          <a:ln>
            <a:noFill/>
          </a:ln>
        </p:spPr>
      </p:pic>
      <p:sp>
        <p:nvSpPr>
          <p:cNvPr id="155" name="Google Shape;155;g32fe4632eeb_0_123"/>
          <p:cNvSpPr txBox="1"/>
          <p:nvPr/>
        </p:nvSpPr>
        <p:spPr>
          <a:xfrm>
            <a:off x="1517891" y="1508363"/>
            <a:ext cx="12033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Single GL</a:t>
            </a:r>
            <a:endParaRPr sz="950" b="1">
              <a:solidFill>
                <a:schemeClr val="dk1"/>
              </a:solidFill>
              <a:latin typeface="Tahoma"/>
              <a:ea typeface="Tahoma"/>
              <a:cs typeface="Tahoma"/>
              <a:sym typeface="Tahoma"/>
            </a:endParaRPr>
          </a:p>
        </p:txBody>
      </p:sp>
      <p:pic>
        <p:nvPicPr>
          <p:cNvPr id="156" name="Google Shape;156;g32fe4632eeb_0_123"/>
          <p:cNvPicPr preferRelativeResize="0"/>
          <p:nvPr/>
        </p:nvPicPr>
        <p:blipFill>
          <a:blip r:embed="rId3">
            <a:alphaModFix/>
          </a:blip>
          <a:stretch>
            <a:fillRect/>
          </a:stretch>
        </p:blipFill>
        <p:spPr>
          <a:xfrm>
            <a:off x="1429500" y="1988000"/>
            <a:ext cx="6753225" cy="352425"/>
          </a:xfrm>
          <a:prstGeom prst="rect">
            <a:avLst/>
          </a:prstGeom>
          <a:noFill/>
          <a:ln>
            <a:noFill/>
          </a:ln>
        </p:spPr>
      </p:pic>
      <p:sp>
        <p:nvSpPr>
          <p:cNvPr id="157" name="Google Shape;157;g32fe4632eeb_0_123"/>
          <p:cNvSpPr txBox="1"/>
          <p:nvPr/>
        </p:nvSpPr>
        <p:spPr>
          <a:xfrm>
            <a:off x="1914975" y="769844"/>
            <a:ext cx="5167200" cy="6309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dirty="0">
                <a:solidFill>
                  <a:schemeClr val="tx1"/>
                </a:solidFill>
                <a:latin typeface="Tahoma"/>
                <a:ea typeface="Tahoma"/>
                <a:cs typeface="Tahoma"/>
                <a:sym typeface="Tahoma"/>
              </a:rPr>
              <a:t>Must equal 100% of expenses. A copy of each GL must be attached as proof of funding.</a:t>
            </a:r>
            <a:endParaRPr sz="1450" b="1" dirty="0">
              <a:solidFill>
                <a:schemeClr val="tx1"/>
              </a:solidFill>
              <a:latin typeface="Tahoma"/>
              <a:ea typeface="Tahoma"/>
              <a:cs typeface="Tahoma"/>
              <a:sym typeface="Tahoma"/>
            </a:endParaRPr>
          </a:p>
        </p:txBody>
      </p:sp>
      <p:sp>
        <p:nvSpPr>
          <p:cNvPr id="158" name="Google Shape;158;g32fe4632eeb_0_123"/>
          <p:cNvSpPr txBox="1"/>
          <p:nvPr/>
        </p:nvSpPr>
        <p:spPr>
          <a:xfrm>
            <a:off x="1571075" y="2496575"/>
            <a:ext cx="60969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GL Distribution - Percentage Distribution: Must equal 100% of total submitted.</a:t>
            </a:r>
            <a:endParaRPr sz="950" b="1">
              <a:solidFill>
                <a:schemeClr val="dk1"/>
              </a:solidFill>
              <a:latin typeface="Tahoma"/>
              <a:ea typeface="Tahoma"/>
              <a:cs typeface="Tahoma"/>
              <a:sym typeface="Tahoma"/>
            </a:endParaRPr>
          </a:p>
        </p:txBody>
      </p:sp>
      <p:sp>
        <p:nvSpPr>
          <p:cNvPr id="159" name="Google Shape;159;g32fe4632eeb_0_123"/>
          <p:cNvSpPr txBox="1"/>
          <p:nvPr/>
        </p:nvSpPr>
        <p:spPr>
          <a:xfrm>
            <a:off x="2233575" y="198802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a:t>
            </a:r>
            <a:endParaRPr sz="750" b="1">
              <a:solidFill>
                <a:schemeClr val="dk1"/>
              </a:solidFill>
              <a:latin typeface="Tahoma"/>
              <a:ea typeface="Tahoma"/>
              <a:cs typeface="Tahoma"/>
              <a:sym typeface="Tahoma"/>
            </a:endParaRPr>
          </a:p>
        </p:txBody>
      </p:sp>
      <p:sp>
        <p:nvSpPr>
          <p:cNvPr id="160" name="Google Shape;160;g32fe4632eeb_0_123"/>
          <p:cNvSpPr txBox="1"/>
          <p:nvPr/>
        </p:nvSpPr>
        <p:spPr>
          <a:xfrm>
            <a:off x="2107725" y="298362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 (90%)</a:t>
            </a:r>
            <a:endParaRPr sz="750" b="1">
              <a:solidFill>
                <a:schemeClr val="dk1"/>
              </a:solidFill>
              <a:latin typeface="Tahoma"/>
              <a:ea typeface="Tahoma"/>
              <a:cs typeface="Tahoma"/>
              <a:sym typeface="Tahoma"/>
            </a:endParaRPr>
          </a:p>
        </p:txBody>
      </p:sp>
      <p:sp>
        <p:nvSpPr>
          <p:cNvPr id="161" name="Google Shape;161;g32fe4632eeb_0_123"/>
          <p:cNvSpPr txBox="1"/>
          <p:nvPr/>
        </p:nvSpPr>
        <p:spPr>
          <a:xfrm>
            <a:off x="5395175" y="2983625"/>
            <a:ext cx="2847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11-210-00-672020-55200 (10%)</a:t>
            </a:r>
            <a:endParaRPr sz="750" b="1">
              <a:solidFill>
                <a:schemeClr val="dk1"/>
              </a:solidFill>
              <a:latin typeface="Tahoma"/>
              <a:ea typeface="Tahoma"/>
              <a:cs typeface="Tahoma"/>
              <a:sym typeface="Tahoma"/>
            </a:endParaRPr>
          </a:p>
        </p:txBody>
      </p:sp>
      <p:sp>
        <p:nvSpPr>
          <p:cNvPr id="162" name="Google Shape;162;g32fe4632eeb_0_123"/>
          <p:cNvSpPr txBox="1"/>
          <p:nvPr/>
        </p:nvSpPr>
        <p:spPr>
          <a:xfrm>
            <a:off x="2107725" y="413657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 ($1000)</a:t>
            </a:r>
            <a:endParaRPr sz="750" b="1">
              <a:solidFill>
                <a:schemeClr val="dk1"/>
              </a:solidFill>
              <a:latin typeface="Tahoma"/>
              <a:ea typeface="Tahoma"/>
              <a:cs typeface="Tahoma"/>
              <a:sym typeface="Tahoma"/>
            </a:endParaRPr>
          </a:p>
        </p:txBody>
      </p:sp>
      <p:sp>
        <p:nvSpPr>
          <p:cNvPr id="163" name="Google Shape;163;g32fe4632eeb_0_123"/>
          <p:cNvSpPr txBox="1"/>
          <p:nvPr/>
        </p:nvSpPr>
        <p:spPr>
          <a:xfrm>
            <a:off x="5316525" y="4162763"/>
            <a:ext cx="35235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11-210-00-672020-55200 ($Balance)</a:t>
            </a:r>
            <a:endParaRPr sz="750" b="1">
              <a:solidFill>
                <a:schemeClr val="dk1"/>
              </a:solidFill>
              <a:latin typeface="Tahoma"/>
              <a:ea typeface="Tahoma"/>
              <a:cs typeface="Tahoma"/>
              <a:sym typeface="Tahoma"/>
            </a:endParaRPr>
          </a:p>
        </p:txBody>
      </p:sp>
      <p:sp>
        <p:nvSpPr>
          <p:cNvPr id="2" name="TextBox 1">
            <a:extLst>
              <a:ext uri="{FF2B5EF4-FFF2-40B4-BE49-F238E27FC236}">
                <a16:creationId xmlns:a16="http://schemas.microsoft.com/office/drawing/2014/main" id="{7687E34E-7401-49AE-9803-F341B510EC22}"/>
              </a:ext>
            </a:extLst>
          </p:cNvPr>
          <p:cNvSpPr txBox="1"/>
          <p:nvPr/>
        </p:nvSpPr>
        <p:spPr>
          <a:xfrm>
            <a:off x="178173" y="4600811"/>
            <a:ext cx="8787653" cy="307777"/>
          </a:xfrm>
          <a:prstGeom prst="rect">
            <a:avLst/>
          </a:prstGeom>
          <a:noFill/>
        </p:spPr>
        <p:txBody>
          <a:bodyPr wrap="square" rtlCol="0">
            <a:spAutoFit/>
          </a:bodyPr>
          <a:lstStyle/>
          <a:p>
            <a:r>
              <a:rPr lang="en-US" b="1" dirty="0">
                <a:solidFill>
                  <a:srgbClr val="CC0000"/>
                </a:solidFill>
                <a:latin typeface="Tahoma" panose="020B0604030504040204" pitchFamily="34" charset="0"/>
                <a:ea typeface="Tahoma" panose="020B0604030504040204" pitchFamily="34" charset="0"/>
                <a:cs typeface="Tahoma" panose="020B0604030504040204" pitchFamily="34" charset="0"/>
              </a:rPr>
              <a:t>When required, budget transfers should be submitted and completed prior to submitting a TA.</a:t>
            </a:r>
          </a:p>
        </p:txBody>
      </p:sp>
      <p:sp>
        <p:nvSpPr>
          <p:cNvPr id="4" name="TextBox 3">
            <a:extLst>
              <a:ext uri="{FF2B5EF4-FFF2-40B4-BE49-F238E27FC236}">
                <a16:creationId xmlns:a16="http://schemas.microsoft.com/office/drawing/2014/main" id="{8A9F6941-F48A-43E6-846D-FF6AB2B02541}"/>
              </a:ext>
            </a:extLst>
          </p:cNvPr>
          <p:cNvSpPr txBox="1"/>
          <p:nvPr/>
        </p:nvSpPr>
        <p:spPr>
          <a:xfrm>
            <a:off x="927847" y="23543"/>
            <a:ext cx="4585447" cy="461665"/>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GL Distribution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2fe4632eeb_0_90"/>
          <p:cNvSpPr txBox="1"/>
          <p:nvPr/>
        </p:nvSpPr>
        <p:spPr>
          <a:xfrm>
            <a:off x="4561525" y="3271700"/>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135" name="Google Shape;135;g32fe4632eeb_0_90"/>
          <p:cNvPicPr preferRelativeResize="0"/>
          <p:nvPr/>
        </p:nvPicPr>
        <p:blipFill>
          <a:blip r:embed="rId3">
            <a:alphaModFix/>
          </a:blip>
          <a:stretch>
            <a:fillRect/>
          </a:stretch>
        </p:blipFill>
        <p:spPr>
          <a:xfrm>
            <a:off x="1104050" y="1874725"/>
            <a:ext cx="6619875" cy="1952625"/>
          </a:xfrm>
          <a:prstGeom prst="rect">
            <a:avLst/>
          </a:prstGeom>
          <a:noFill/>
          <a:ln>
            <a:noFill/>
          </a:ln>
        </p:spPr>
      </p:pic>
      <p:sp>
        <p:nvSpPr>
          <p:cNvPr id="136" name="Google Shape;136;g32fe4632eeb_0_90"/>
          <p:cNvSpPr txBox="1"/>
          <p:nvPr/>
        </p:nvSpPr>
        <p:spPr>
          <a:xfrm>
            <a:off x="2013375" y="677725"/>
            <a:ext cx="48054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dirty="0">
                <a:solidFill>
                  <a:schemeClr val="tx1"/>
                </a:solidFill>
                <a:latin typeface="Tahoma"/>
                <a:ea typeface="Tahoma"/>
                <a:cs typeface="Tahoma"/>
                <a:sym typeface="Tahoma"/>
              </a:rPr>
              <a:t>Know Who Must Sign.</a:t>
            </a:r>
            <a:endParaRPr sz="1450" b="1" dirty="0">
              <a:solidFill>
                <a:schemeClr val="tx1"/>
              </a:solidFill>
              <a:latin typeface="Tahoma"/>
              <a:ea typeface="Tahoma"/>
              <a:cs typeface="Tahoma"/>
              <a:sym typeface="Tahoma"/>
            </a:endParaRPr>
          </a:p>
          <a:p>
            <a:pPr marL="0" lvl="0" indent="0" algn="ctr" rtl="0">
              <a:spcBef>
                <a:spcPts val="0"/>
              </a:spcBef>
              <a:spcAft>
                <a:spcPts val="0"/>
              </a:spcAft>
              <a:buNone/>
            </a:pPr>
            <a:r>
              <a:rPr lang="en-US" sz="1450" b="1" dirty="0">
                <a:solidFill>
                  <a:schemeClr val="tx1"/>
                </a:solidFill>
                <a:latin typeface="Tahoma"/>
                <a:ea typeface="Tahoma"/>
                <a:cs typeface="Tahoma"/>
                <a:sym typeface="Tahoma"/>
              </a:rPr>
              <a:t>Know Who Manages the Budget/s. </a:t>
            </a:r>
            <a:endParaRPr sz="1250" b="1" dirty="0">
              <a:solidFill>
                <a:schemeClr val="tx1"/>
              </a:solidFill>
              <a:latin typeface="Tahoma"/>
              <a:ea typeface="Tahoma"/>
              <a:cs typeface="Tahoma"/>
              <a:sym typeface="Tahoma"/>
            </a:endParaRPr>
          </a:p>
        </p:txBody>
      </p:sp>
      <p:sp>
        <p:nvSpPr>
          <p:cNvPr id="137" name="Google Shape;137;g32fe4632eeb_0_90"/>
          <p:cNvSpPr txBox="1"/>
          <p:nvPr/>
        </p:nvSpPr>
        <p:spPr>
          <a:xfrm>
            <a:off x="1769550" y="4254216"/>
            <a:ext cx="48642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dirty="0">
                <a:solidFill>
                  <a:schemeClr val="tx1"/>
                </a:solidFill>
                <a:latin typeface="Tahoma"/>
                <a:ea typeface="Tahoma"/>
                <a:cs typeface="Tahoma"/>
                <a:sym typeface="Tahoma"/>
              </a:rPr>
              <a:t>Your TA Will Be Returned If Signed Incorrectl</a:t>
            </a:r>
            <a:r>
              <a:rPr lang="en-US" sz="1250" b="1" dirty="0">
                <a:solidFill>
                  <a:schemeClr val="tx1"/>
                </a:solidFill>
                <a:latin typeface="Tahoma"/>
                <a:ea typeface="Tahoma"/>
                <a:cs typeface="Tahoma"/>
                <a:sym typeface="Tahoma"/>
              </a:rPr>
              <a:t>y.</a:t>
            </a:r>
            <a:endParaRPr sz="1250" b="1" dirty="0">
              <a:solidFill>
                <a:schemeClr val="tx1"/>
              </a:solidFill>
              <a:latin typeface="Tahoma"/>
              <a:ea typeface="Tahoma"/>
              <a:cs typeface="Tahoma"/>
              <a:sym typeface="Tahoma"/>
            </a:endParaRPr>
          </a:p>
          <a:p>
            <a:pPr marL="0" lvl="0" indent="0" algn="ctr" rtl="0">
              <a:spcBef>
                <a:spcPts val="0"/>
              </a:spcBef>
              <a:spcAft>
                <a:spcPts val="0"/>
              </a:spcAft>
              <a:buClr>
                <a:schemeClr val="dk1"/>
              </a:buClr>
              <a:buSzPts val="1100"/>
              <a:buFont typeface="Arial"/>
              <a:buNone/>
            </a:pPr>
            <a:r>
              <a:rPr lang="en-US" sz="1450" b="1" dirty="0">
                <a:solidFill>
                  <a:schemeClr val="tx1"/>
                </a:solidFill>
                <a:latin typeface="Tahoma"/>
                <a:ea typeface="Tahoma"/>
                <a:cs typeface="Tahoma"/>
                <a:sym typeface="Tahoma"/>
              </a:rPr>
              <a:t>All TA’s must be submitted via Adobe Sign.</a:t>
            </a:r>
            <a:endParaRPr sz="1450" b="1" dirty="0">
              <a:solidFill>
                <a:schemeClr val="tx1"/>
              </a:solidFill>
              <a:latin typeface="Tahoma"/>
              <a:ea typeface="Tahoma"/>
              <a:cs typeface="Tahoma"/>
              <a:sym typeface="Tahoma"/>
            </a:endParaRPr>
          </a:p>
        </p:txBody>
      </p:sp>
      <p:sp>
        <p:nvSpPr>
          <p:cNvPr id="138" name="Google Shape;138;g32fe4632eeb_0_90"/>
          <p:cNvSpPr txBox="1"/>
          <p:nvPr/>
        </p:nvSpPr>
        <p:spPr>
          <a:xfrm>
            <a:off x="1683025" y="1374625"/>
            <a:ext cx="12897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sp>
        <p:nvSpPr>
          <p:cNvPr id="139" name="Google Shape;139;g32fe4632eeb_0_90"/>
          <p:cNvSpPr/>
          <p:nvPr/>
        </p:nvSpPr>
        <p:spPr>
          <a:xfrm>
            <a:off x="1958325" y="1625175"/>
            <a:ext cx="155400" cy="377100"/>
          </a:xfrm>
          <a:prstGeom prst="down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40" name="Google Shape;140;g32fe4632eeb_0_90"/>
          <p:cNvSpPr txBox="1"/>
          <p:nvPr/>
        </p:nvSpPr>
        <p:spPr>
          <a:xfrm>
            <a:off x="6606325" y="2224825"/>
            <a:ext cx="24852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dirty="0">
                <a:solidFill>
                  <a:schemeClr val="dk1"/>
                </a:solidFill>
                <a:latin typeface="Tahoma"/>
                <a:ea typeface="Tahoma"/>
                <a:cs typeface="Tahoma"/>
                <a:sym typeface="Tahoma"/>
              </a:rPr>
              <a:t>Submit </a:t>
            </a:r>
            <a:r>
              <a:rPr lang="en-US" sz="1050" b="1" dirty="0">
                <a:solidFill>
                  <a:schemeClr val="dk1"/>
                </a:solidFill>
                <a:latin typeface="Tahoma"/>
                <a:ea typeface="Tahoma"/>
                <a:cs typeface="Tahoma"/>
                <a:sym typeface="Tahoma"/>
              </a:rPr>
              <a:t>ALL</a:t>
            </a:r>
            <a:r>
              <a:rPr lang="en-US" sz="1050" dirty="0">
                <a:solidFill>
                  <a:schemeClr val="dk1"/>
                </a:solidFill>
                <a:latin typeface="Tahoma"/>
                <a:ea typeface="Tahoma"/>
                <a:cs typeface="Tahoma"/>
                <a:sym typeface="Tahoma"/>
              </a:rPr>
              <a:t> of your method of payment forms (Check Request/Credit Card Request) within the TA Packet.</a:t>
            </a:r>
            <a:endParaRPr sz="1050" dirty="0">
              <a:solidFill>
                <a:schemeClr val="dk1"/>
              </a:solidFill>
              <a:latin typeface="Tahoma"/>
              <a:ea typeface="Tahoma"/>
              <a:cs typeface="Tahoma"/>
              <a:sym typeface="Tahoma"/>
            </a:endParaRPr>
          </a:p>
          <a:p>
            <a:pPr marL="0" lvl="0" indent="0" algn="l" rtl="0">
              <a:spcBef>
                <a:spcPts val="0"/>
              </a:spcBef>
              <a:spcAft>
                <a:spcPts val="0"/>
              </a:spcAft>
              <a:buNone/>
            </a:pPr>
            <a:r>
              <a:rPr lang="en-US" sz="1050" dirty="0">
                <a:solidFill>
                  <a:schemeClr val="dk1"/>
                </a:solidFill>
                <a:latin typeface="Tahoma"/>
                <a:ea typeface="Tahoma"/>
                <a:cs typeface="Tahoma"/>
                <a:sym typeface="Tahoma"/>
              </a:rPr>
              <a:t> </a:t>
            </a:r>
            <a:endParaRPr sz="1050" dirty="0">
              <a:solidFill>
                <a:schemeClr val="dk1"/>
              </a:solidFill>
              <a:latin typeface="Tahoma"/>
              <a:ea typeface="Tahoma"/>
              <a:cs typeface="Tahoma"/>
              <a:sym typeface="Tahoma"/>
            </a:endParaRPr>
          </a:p>
          <a:p>
            <a:pPr marL="0" lvl="0" indent="0" algn="l" rtl="0">
              <a:spcBef>
                <a:spcPts val="0"/>
              </a:spcBef>
              <a:spcAft>
                <a:spcPts val="0"/>
              </a:spcAft>
              <a:buNone/>
            </a:pPr>
            <a:r>
              <a:rPr lang="en-US" sz="1050" dirty="0">
                <a:solidFill>
                  <a:schemeClr val="dk1"/>
                </a:solidFill>
                <a:latin typeface="Tahoma"/>
                <a:ea typeface="Tahoma"/>
                <a:cs typeface="Tahoma"/>
                <a:sym typeface="Tahoma"/>
              </a:rPr>
              <a:t>No travel related documents pertaining to this event s/b sent outside of the packet. </a:t>
            </a:r>
            <a:endParaRPr sz="1050" dirty="0">
              <a:solidFill>
                <a:schemeClr val="dk1"/>
              </a:solidFill>
              <a:latin typeface="Tahoma"/>
              <a:ea typeface="Tahoma"/>
              <a:cs typeface="Tahoma"/>
              <a:sym typeface="Tahoma"/>
            </a:endParaRPr>
          </a:p>
          <a:p>
            <a:pPr marL="0" lvl="0" indent="0" algn="l" rtl="0">
              <a:spcBef>
                <a:spcPts val="0"/>
              </a:spcBef>
              <a:spcAft>
                <a:spcPts val="0"/>
              </a:spcAft>
              <a:buNone/>
            </a:pPr>
            <a:endParaRPr sz="1050" dirty="0">
              <a:solidFill>
                <a:schemeClr val="dk1"/>
              </a:solidFill>
              <a:latin typeface="Tahoma"/>
              <a:ea typeface="Tahoma"/>
              <a:cs typeface="Tahoma"/>
              <a:sym typeface="Tahoma"/>
            </a:endParaRPr>
          </a:p>
          <a:p>
            <a:pPr marL="0" lvl="0" indent="0" algn="l" rtl="0">
              <a:spcBef>
                <a:spcPts val="0"/>
              </a:spcBef>
              <a:spcAft>
                <a:spcPts val="0"/>
              </a:spcAft>
              <a:buNone/>
            </a:pPr>
            <a:r>
              <a:rPr lang="en-US" sz="1050" dirty="0">
                <a:solidFill>
                  <a:schemeClr val="dk1"/>
                </a:solidFill>
                <a:latin typeface="Tahoma"/>
                <a:ea typeface="Tahoma"/>
                <a:cs typeface="Tahoma"/>
                <a:sym typeface="Tahoma"/>
              </a:rPr>
              <a:t>Those authorizing (signing) the TA’s should only have to sign a travel packet containing </a:t>
            </a:r>
            <a:r>
              <a:rPr lang="en-US" sz="1050" b="1" dirty="0">
                <a:solidFill>
                  <a:schemeClr val="dk1"/>
                </a:solidFill>
                <a:latin typeface="Tahoma"/>
                <a:ea typeface="Tahoma"/>
                <a:cs typeface="Tahoma"/>
                <a:sym typeface="Tahoma"/>
              </a:rPr>
              <a:t>all</a:t>
            </a:r>
            <a:r>
              <a:rPr lang="en-US" sz="1050" dirty="0">
                <a:solidFill>
                  <a:schemeClr val="dk1"/>
                </a:solidFill>
                <a:latin typeface="Tahoma"/>
                <a:ea typeface="Tahoma"/>
                <a:cs typeface="Tahoma"/>
                <a:sym typeface="Tahoma"/>
              </a:rPr>
              <a:t> of the required forms, once.</a:t>
            </a:r>
            <a:endParaRPr sz="1050" dirty="0">
              <a:solidFill>
                <a:schemeClr val="dk1"/>
              </a:solidFill>
              <a:latin typeface="Tahoma"/>
              <a:ea typeface="Tahoma"/>
              <a:cs typeface="Tahoma"/>
              <a:sym typeface="Tahoma"/>
            </a:endParaRPr>
          </a:p>
        </p:txBody>
      </p:sp>
      <p:sp>
        <p:nvSpPr>
          <p:cNvPr id="141" name="Google Shape;141;g32fe4632eeb_0_90"/>
          <p:cNvSpPr/>
          <p:nvPr/>
        </p:nvSpPr>
        <p:spPr>
          <a:xfrm>
            <a:off x="7675925" y="2002225"/>
            <a:ext cx="503400" cy="168300"/>
          </a:xfrm>
          <a:prstGeom prst="lef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42" name="Google Shape;142;g32fe4632eeb_0_90"/>
          <p:cNvSpPr txBox="1"/>
          <p:nvPr/>
        </p:nvSpPr>
        <p:spPr>
          <a:xfrm>
            <a:off x="1620100" y="2585575"/>
            <a:ext cx="24381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rgbClr val="C00000"/>
                </a:solidFill>
                <a:latin typeface="Tahoma"/>
                <a:ea typeface="Tahoma"/>
                <a:cs typeface="Tahoma"/>
                <a:sym typeface="Tahoma"/>
              </a:rPr>
              <a:t>Signature REQUIRED</a:t>
            </a:r>
            <a:endParaRPr sz="950" b="1">
              <a:solidFill>
                <a:srgbClr val="C00000"/>
              </a:solidFill>
              <a:latin typeface="Tahoma"/>
              <a:ea typeface="Tahoma"/>
              <a:cs typeface="Tahoma"/>
              <a:sym typeface="Tahoma"/>
            </a:endParaRPr>
          </a:p>
        </p:txBody>
      </p:sp>
      <p:sp>
        <p:nvSpPr>
          <p:cNvPr id="143" name="Google Shape;143;g32fe4632eeb_0_90"/>
          <p:cNvSpPr txBox="1"/>
          <p:nvPr/>
        </p:nvSpPr>
        <p:spPr>
          <a:xfrm>
            <a:off x="2363300" y="2820650"/>
            <a:ext cx="18522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rgbClr val="C00000"/>
                </a:solidFill>
                <a:latin typeface="Tahoma"/>
                <a:ea typeface="Tahoma"/>
                <a:cs typeface="Tahoma"/>
                <a:sym typeface="Tahoma"/>
              </a:rPr>
              <a:t>Signature REQUIRED</a:t>
            </a:r>
            <a:endParaRPr sz="950" b="1">
              <a:solidFill>
                <a:srgbClr val="C00000"/>
              </a:solidFill>
              <a:latin typeface="Tahoma"/>
              <a:ea typeface="Tahoma"/>
              <a:cs typeface="Tahoma"/>
              <a:sym typeface="Tahoma"/>
            </a:endParaRPr>
          </a:p>
        </p:txBody>
      </p:sp>
      <p:sp>
        <p:nvSpPr>
          <p:cNvPr id="144" name="Google Shape;144;g32fe4632eeb_0_90"/>
          <p:cNvSpPr txBox="1"/>
          <p:nvPr/>
        </p:nvSpPr>
        <p:spPr>
          <a:xfrm>
            <a:off x="1958325" y="3089650"/>
            <a:ext cx="45300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b="1">
                <a:solidFill>
                  <a:srgbClr val="C00000"/>
                </a:solidFill>
                <a:latin typeface="Tahoma"/>
                <a:ea typeface="Tahoma"/>
                <a:cs typeface="Tahoma"/>
                <a:sym typeface="Tahoma"/>
              </a:rPr>
              <a:t>Required Only If OTHER Than The Signer Above</a:t>
            </a:r>
            <a:endParaRPr sz="850" b="1">
              <a:solidFill>
                <a:srgbClr val="C00000"/>
              </a:solidFill>
              <a:latin typeface="Tahoma"/>
              <a:ea typeface="Tahoma"/>
              <a:cs typeface="Tahoma"/>
              <a:sym typeface="Tahoma"/>
            </a:endParaRPr>
          </a:p>
        </p:txBody>
      </p:sp>
      <p:sp>
        <p:nvSpPr>
          <p:cNvPr id="145" name="Google Shape;145;g32fe4632eeb_0_90"/>
          <p:cNvSpPr txBox="1"/>
          <p:nvPr/>
        </p:nvSpPr>
        <p:spPr>
          <a:xfrm>
            <a:off x="1769550" y="3311013"/>
            <a:ext cx="45300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rgbClr val="CC0000"/>
                </a:solidFill>
                <a:latin typeface="Tahoma"/>
                <a:ea typeface="Tahoma"/>
                <a:cs typeface="Tahoma"/>
                <a:sym typeface="Tahoma"/>
              </a:rPr>
              <a:t>Signature REQUIRED</a:t>
            </a:r>
            <a:endParaRPr sz="950" b="1">
              <a:solidFill>
                <a:srgbClr val="CC0000"/>
              </a:solidFill>
              <a:latin typeface="Tahoma"/>
              <a:ea typeface="Tahoma"/>
              <a:cs typeface="Tahoma"/>
              <a:sym typeface="Tahoma"/>
            </a:endParaRPr>
          </a:p>
        </p:txBody>
      </p:sp>
      <p:sp>
        <p:nvSpPr>
          <p:cNvPr id="146" name="Google Shape;146;g32fe4632eeb_0_90"/>
          <p:cNvSpPr txBox="1"/>
          <p:nvPr/>
        </p:nvSpPr>
        <p:spPr>
          <a:xfrm>
            <a:off x="275250" y="37700"/>
            <a:ext cx="57885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50" b="1">
                <a:solidFill>
                  <a:schemeClr val="lt1"/>
                </a:solidFill>
                <a:latin typeface="Tahoma"/>
                <a:ea typeface="Tahoma"/>
                <a:cs typeface="Tahoma"/>
                <a:sym typeface="Tahoma"/>
              </a:rPr>
              <a:t>Completing the Travel Authorization</a:t>
            </a:r>
            <a:endParaRPr sz="2050">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476C-E605-43B5-9552-C93CE22BB7D1}"/>
              </a:ext>
            </a:extLst>
          </p:cNvPr>
          <p:cNvSpPr>
            <a:spLocks noGrp="1"/>
          </p:cNvSpPr>
          <p:nvPr>
            <p:ph type="title"/>
          </p:nvPr>
        </p:nvSpPr>
        <p:spPr>
          <a:xfrm>
            <a:off x="75084" y="47528"/>
            <a:ext cx="5985869" cy="369332"/>
          </a:xfrm>
        </p:spPr>
        <p:txBody>
          <a:bodyPr/>
          <a:lstStyle/>
          <a:p>
            <a:pPr algn="ctr"/>
            <a:r>
              <a:rPr lang="en-US" dirty="0"/>
              <a:t>Outside Funding Documentation</a:t>
            </a:r>
          </a:p>
        </p:txBody>
      </p:sp>
      <p:sp>
        <p:nvSpPr>
          <p:cNvPr id="3" name="Text Placeholder 2">
            <a:extLst>
              <a:ext uri="{FF2B5EF4-FFF2-40B4-BE49-F238E27FC236}">
                <a16:creationId xmlns:a16="http://schemas.microsoft.com/office/drawing/2014/main" id="{F8F8247B-9FF9-490F-A69E-3600F0552094}"/>
              </a:ext>
            </a:extLst>
          </p:cNvPr>
          <p:cNvSpPr>
            <a:spLocks noGrp="1"/>
          </p:cNvSpPr>
          <p:nvPr>
            <p:ph type="body" idx="1"/>
          </p:nvPr>
        </p:nvSpPr>
        <p:spPr>
          <a:xfrm>
            <a:off x="801227" y="1103554"/>
            <a:ext cx="7541546" cy="2808461"/>
          </a:xfrm>
        </p:spPr>
        <p:txBody>
          <a:bodyPr/>
          <a:lstStyle/>
          <a:p>
            <a:r>
              <a:rPr lang="en-US" sz="1800" b="1" dirty="0"/>
              <a:t>Outside Funding: </a:t>
            </a:r>
          </a:p>
          <a:p>
            <a:endParaRPr lang="en-US" sz="1800" b="1" dirty="0"/>
          </a:p>
          <a:p>
            <a:r>
              <a:rPr lang="en-US" sz="1800" dirty="0"/>
              <a:t>   When funding is offered from a Department/Area outside of the traveler’s own Department/Area, </a:t>
            </a:r>
            <a:r>
              <a:rPr lang="en-US" sz="1800" b="1" dirty="0"/>
              <a:t>it is the responsibility of the funding department to provide proof of funding in a timely manner to the Department/Area booking the travel.</a:t>
            </a:r>
          </a:p>
          <a:p>
            <a:endParaRPr lang="en-US" sz="1800" b="1" dirty="0"/>
          </a:p>
          <a:p>
            <a:r>
              <a:rPr lang="en-US" sz="1800" dirty="0"/>
              <a:t>   Travel is to be booked by the support staff within the traveler’s Department/Area and </a:t>
            </a:r>
            <a:r>
              <a:rPr lang="en-US" sz="1800" b="1" dirty="0"/>
              <a:t>not</a:t>
            </a:r>
            <a:r>
              <a:rPr lang="en-US" sz="1800" dirty="0"/>
              <a:t> the Department/Area funding the travel.</a:t>
            </a:r>
          </a:p>
          <a:p>
            <a:endParaRPr lang="en-US" dirty="0"/>
          </a:p>
        </p:txBody>
      </p:sp>
    </p:spTree>
    <p:extLst>
      <p:ext uri="{BB962C8B-B14F-4D97-AF65-F5344CB8AC3E}">
        <p14:creationId xmlns:p14="http://schemas.microsoft.com/office/powerpoint/2010/main" val="254460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A124-AB16-4A24-A046-C13CF47AC708}"/>
              </a:ext>
            </a:extLst>
          </p:cNvPr>
          <p:cNvSpPr>
            <a:spLocks noGrp="1"/>
          </p:cNvSpPr>
          <p:nvPr>
            <p:ph type="title"/>
          </p:nvPr>
        </p:nvSpPr>
        <p:spPr>
          <a:xfrm>
            <a:off x="75084" y="47528"/>
            <a:ext cx="5985869" cy="369332"/>
          </a:xfrm>
        </p:spPr>
        <p:txBody>
          <a:bodyPr/>
          <a:lstStyle/>
          <a:p>
            <a:pPr algn="ctr"/>
            <a:r>
              <a:rPr lang="en-US" dirty="0"/>
              <a:t>Group Travel</a:t>
            </a:r>
          </a:p>
        </p:txBody>
      </p:sp>
      <p:sp>
        <p:nvSpPr>
          <p:cNvPr id="3" name="Text Placeholder 2">
            <a:extLst>
              <a:ext uri="{FF2B5EF4-FFF2-40B4-BE49-F238E27FC236}">
                <a16:creationId xmlns:a16="http://schemas.microsoft.com/office/drawing/2014/main" id="{79D7B920-7FBB-4440-9817-8408320BDF01}"/>
              </a:ext>
            </a:extLst>
          </p:cNvPr>
          <p:cNvSpPr>
            <a:spLocks noGrp="1"/>
          </p:cNvSpPr>
          <p:nvPr>
            <p:ph type="body" idx="1"/>
          </p:nvPr>
        </p:nvSpPr>
        <p:spPr>
          <a:xfrm>
            <a:off x="801226" y="861507"/>
            <a:ext cx="7541546" cy="3785652"/>
          </a:xfrm>
        </p:spPr>
        <p:txBody>
          <a:bodyPr/>
          <a:lstStyle/>
          <a:p>
            <a:endParaRPr lang="en-US" dirty="0"/>
          </a:p>
          <a:p>
            <a:pPr marL="228600" indent="0"/>
            <a:r>
              <a:rPr lang="en-US" dirty="0"/>
              <a:t>In some circumstances, group travel may be processed differently than individual travel and exceptions to individual travel policy procedures may be made. Should leadership choose to select and send a group of faculty/staff to an event </a:t>
            </a:r>
            <a:r>
              <a:rPr lang="en-US" i="1" dirty="0"/>
              <a:t>as a group</a:t>
            </a:r>
            <a:r>
              <a:rPr lang="en-US" dirty="0"/>
              <a:t>, they may also choose to have one person to organize the event, either by preparing all of the travel documents and/or making all of the arrangements for the group. Please notify Julia in Business Services when planning group travel.</a:t>
            </a:r>
          </a:p>
          <a:p>
            <a:r>
              <a:rPr lang="en-US" dirty="0"/>
              <a:t> </a:t>
            </a:r>
          </a:p>
          <a:p>
            <a:endParaRPr lang="en-US" dirty="0"/>
          </a:p>
        </p:txBody>
      </p:sp>
    </p:spTree>
    <p:extLst>
      <p:ext uri="{BB962C8B-B14F-4D97-AF65-F5344CB8AC3E}">
        <p14:creationId xmlns:p14="http://schemas.microsoft.com/office/powerpoint/2010/main" val="179631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4F91-8C43-4C02-9D89-A89FECC19410}"/>
              </a:ext>
            </a:extLst>
          </p:cNvPr>
          <p:cNvSpPr>
            <a:spLocks noGrp="1"/>
          </p:cNvSpPr>
          <p:nvPr>
            <p:ph type="title"/>
          </p:nvPr>
        </p:nvSpPr>
        <p:spPr>
          <a:xfrm>
            <a:off x="75084" y="47528"/>
            <a:ext cx="5985869" cy="369332"/>
          </a:xfrm>
        </p:spPr>
        <p:txBody>
          <a:bodyPr/>
          <a:lstStyle/>
          <a:p>
            <a:pPr algn="ctr"/>
            <a:r>
              <a:rPr lang="en-US" dirty="0"/>
              <a:t>Vans and One-Way Rentals</a:t>
            </a:r>
          </a:p>
        </p:txBody>
      </p:sp>
      <p:sp>
        <p:nvSpPr>
          <p:cNvPr id="3" name="Text Placeholder 2">
            <a:extLst>
              <a:ext uri="{FF2B5EF4-FFF2-40B4-BE49-F238E27FC236}">
                <a16:creationId xmlns:a16="http://schemas.microsoft.com/office/drawing/2014/main" id="{4A817D89-0199-4E95-A162-F1BA12996882}"/>
              </a:ext>
            </a:extLst>
          </p:cNvPr>
          <p:cNvSpPr>
            <a:spLocks noGrp="1"/>
          </p:cNvSpPr>
          <p:nvPr>
            <p:ph type="body" idx="1"/>
          </p:nvPr>
        </p:nvSpPr>
        <p:spPr>
          <a:xfrm>
            <a:off x="660033" y="1211130"/>
            <a:ext cx="7541546" cy="3077766"/>
          </a:xfrm>
        </p:spPr>
        <p:txBody>
          <a:bodyPr/>
          <a:lstStyle/>
          <a:p>
            <a:pPr marL="971550" lvl="1" indent="-285750">
              <a:buFont typeface="Arial" panose="020B0604020202020204" pitchFamily="34" charset="0"/>
              <a:buChar char="•"/>
            </a:pPr>
            <a:r>
              <a:rPr lang="en-US" sz="2000" dirty="0"/>
              <a:t>Please contact Julia In Business Services for:</a:t>
            </a:r>
          </a:p>
          <a:p>
            <a:pPr marL="1428750" lvl="2" indent="-285750">
              <a:buFont typeface="Courier New" panose="02070309020205020404" pitchFamily="49" charset="0"/>
              <a:buChar char="o"/>
            </a:pPr>
            <a:r>
              <a:rPr lang="en-US" sz="2000" b="1" dirty="0"/>
              <a:t>Vans</a:t>
            </a:r>
            <a:r>
              <a:rPr lang="en-US" sz="2000" dirty="0"/>
              <a:t> for groups may be rented. It is recommended to call the Enterprise office you intend to pick up from and inform them of your need for a van because vans are not always available on-site. However, they can requested prior to your dates of travel. </a:t>
            </a:r>
          </a:p>
          <a:p>
            <a:pPr marL="1428750" lvl="2" indent="-285750">
              <a:buFont typeface="Courier New" panose="02070309020205020404" pitchFamily="49" charset="0"/>
              <a:buChar char="o"/>
            </a:pPr>
            <a:r>
              <a:rPr lang="en-US" sz="2000" b="1" dirty="0"/>
              <a:t>Cars</a:t>
            </a:r>
            <a:r>
              <a:rPr lang="en-US" sz="2000" dirty="0"/>
              <a:t> will not be rented for all parties when a departmental group is attending the same conference/training. </a:t>
            </a:r>
          </a:p>
          <a:p>
            <a:pPr marL="1428750" lvl="2" indent="-285750">
              <a:buFont typeface="Courier New" panose="02070309020205020404" pitchFamily="49" charset="0"/>
              <a:buChar char="o"/>
            </a:pPr>
            <a:r>
              <a:rPr lang="en-US" sz="2000" b="1" dirty="0"/>
              <a:t>One-way car rentals:</a:t>
            </a:r>
            <a:r>
              <a:rPr lang="en-US" sz="2000" dirty="0"/>
              <a:t> </a:t>
            </a:r>
            <a:r>
              <a:rPr lang="en-US" sz="2000" i="1" dirty="0"/>
              <a:t>May </a:t>
            </a:r>
            <a:r>
              <a:rPr lang="en-US" sz="2000" dirty="0"/>
              <a:t>be an available option based on approval from the Enterprise office you are renting from. </a:t>
            </a:r>
          </a:p>
        </p:txBody>
      </p:sp>
    </p:spTree>
    <p:extLst>
      <p:ext uri="{BB962C8B-B14F-4D97-AF65-F5344CB8AC3E}">
        <p14:creationId xmlns:p14="http://schemas.microsoft.com/office/powerpoint/2010/main" val="279308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4"/>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TRAVEL AUTHORIZATION</a:t>
            </a:r>
            <a:endParaRPr/>
          </a:p>
        </p:txBody>
      </p:sp>
      <p:sp>
        <p:nvSpPr>
          <p:cNvPr id="60" name="Google Shape;60;p4"/>
          <p:cNvSpPr txBox="1">
            <a:spLocks noGrp="1"/>
          </p:cNvSpPr>
          <p:nvPr>
            <p:ph type="body" idx="1"/>
          </p:nvPr>
        </p:nvSpPr>
        <p:spPr>
          <a:xfrm>
            <a:off x="528359" y="1441589"/>
            <a:ext cx="8087281" cy="2075178"/>
          </a:xfrm>
          <a:prstGeom prst="rect">
            <a:avLst/>
          </a:prstGeom>
          <a:noFill/>
          <a:ln>
            <a:noFill/>
          </a:ln>
        </p:spPr>
        <p:txBody>
          <a:bodyPr spcFirstLastPara="1" wrap="square" lIns="0" tIns="74925" rIns="0" bIns="0" anchor="t" anchorCtr="0">
            <a:spAutoFit/>
          </a:bodyPr>
          <a:lstStyle/>
          <a:p>
            <a:pPr marL="312420" marR="100330" lvl="0" indent="-281305" algn="l" rtl="0">
              <a:lnSpc>
                <a:spcPct val="79600"/>
              </a:lnSpc>
              <a:spcBef>
                <a:spcPts val="0"/>
              </a:spcBef>
              <a:spcAft>
                <a:spcPts val="0"/>
              </a:spcAft>
              <a:buClr>
                <a:schemeClr val="dk1"/>
              </a:buClr>
              <a:buSzPts val="2000"/>
              <a:buFont typeface="Arial"/>
              <a:buChar char="•"/>
            </a:pPr>
            <a:r>
              <a:rPr lang="en-US" dirty="0"/>
              <a:t>All conference and travel expenses should be pre-approved by appropriate administrators </a:t>
            </a:r>
            <a:r>
              <a:rPr lang="en-US" b="1" dirty="0">
                <a:solidFill>
                  <a:srgbClr val="FF0000"/>
                </a:solidFill>
                <a:latin typeface="Tahoma"/>
                <a:ea typeface="Tahoma"/>
                <a:cs typeface="Tahoma"/>
                <a:sym typeface="Tahoma"/>
              </a:rPr>
              <a:t>45 days in advance </a:t>
            </a:r>
            <a:r>
              <a:rPr lang="en-US" dirty="0"/>
              <a:t>of travel dates.</a:t>
            </a:r>
            <a:endParaRPr dirty="0"/>
          </a:p>
          <a:p>
            <a:pPr marL="312420" lvl="0" indent="-280670" algn="l" rtl="0">
              <a:lnSpc>
                <a:spcPct val="100000"/>
              </a:lnSpc>
              <a:spcBef>
                <a:spcPts val="2415"/>
              </a:spcBef>
              <a:spcAft>
                <a:spcPts val="0"/>
              </a:spcAft>
              <a:buClr>
                <a:schemeClr val="dk1"/>
              </a:buClr>
              <a:buSzPts val="2000"/>
              <a:buFont typeface="Arial"/>
              <a:buChar char="•"/>
            </a:pPr>
            <a:r>
              <a:rPr lang="en-US" dirty="0"/>
              <a:t>Please refer to Hartnell </a:t>
            </a:r>
            <a:r>
              <a:rPr lang="en-US" u="sng" dirty="0">
                <a:solidFill>
                  <a:srgbClr val="0000FF"/>
                </a:solidFill>
              </a:rPr>
              <a:t>Travel Guidelines</a:t>
            </a:r>
            <a:r>
              <a:rPr lang="en-US" u="none" dirty="0">
                <a:solidFill>
                  <a:srgbClr val="0000FF"/>
                </a:solidFill>
              </a:rPr>
              <a:t> </a:t>
            </a:r>
            <a:r>
              <a:rPr lang="en-US" u="none" dirty="0"/>
              <a:t>for full travel details</a:t>
            </a:r>
            <a:endParaRPr dirty="0"/>
          </a:p>
          <a:p>
            <a:pPr marL="19050" lvl="0" indent="0" algn="l" rtl="0">
              <a:lnSpc>
                <a:spcPct val="100000"/>
              </a:lnSpc>
              <a:spcBef>
                <a:spcPts val="445"/>
              </a:spcBef>
              <a:spcAft>
                <a:spcPts val="0"/>
              </a:spcAft>
              <a:buClr>
                <a:schemeClr val="dk1"/>
              </a:buClr>
              <a:buSzPts val="2050"/>
              <a:buFont typeface="Arial"/>
              <a:buNone/>
            </a:pPr>
            <a:endParaRPr u="none" dirty="0"/>
          </a:p>
          <a:p>
            <a:pPr marL="312420" marR="1642110" lvl="0" indent="-281305" algn="l" rtl="0">
              <a:lnSpc>
                <a:spcPct val="79600"/>
              </a:lnSpc>
              <a:spcBef>
                <a:spcPts val="0"/>
              </a:spcBef>
              <a:spcAft>
                <a:spcPts val="0"/>
              </a:spcAft>
              <a:buClr>
                <a:schemeClr val="dk1"/>
              </a:buClr>
              <a:buSzPts val="2000"/>
              <a:buFont typeface="Arial"/>
              <a:buChar char="•"/>
            </a:pPr>
            <a:r>
              <a:rPr lang="en-US" dirty="0"/>
              <a:t>Out of state travel must be pre-approved by the President/Superintendent.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6018-B66C-418C-B2B4-A1A0492A094F}"/>
              </a:ext>
            </a:extLst>
          </p:cNvPr>
          <p:cNvSpPr>
            <a:spLocks noGrp="1"/>
          </p:cNvSpPr>
          <p:nvPr>
            <p:ph type="ctrTitle"/>
          </p:nvPr>
        </p:nvSpPr>
        <p:spPr>
          <a:xfrm>
            <a:off x="75084" y="49327"/>
            <a:ext cx="5928973" cy="369332"/>
          </a:xfrm>
        </p:spPr>
        <p:txBody>
          <a:bodyPr/>
          <a:lstStyle/>
          <a:p>
            <a:pPr algn="ctr"/>
            <a:r>
              <a:rPr lang="en-US" dirty="0"/>
              <a:t>Hotel </a:t>
            </a:r>
            <a:r>
              <a:rPr lang="en-US" dirty="0" err="1"/>
              <a:t>LodgingPre</a:t>
            </a:r>
            <a:r>
              <a:rPr lang="en-US" dirty="0"/>
              <a:t>-Booking</a:t>
            </a:r>
          </a:p>
        </p:txBody>
      </p:sp>
      <p:sp>
        <p:nvSpPr>
          <p:cNvPr id="3" name="Subtitle 2">
            <a:extLst>
              <a:ext uri="{FF2B5EF4-FFF2-40B4-BE49-F238E27FC236}">
                <a16:creationId xmlns:a16="http://schemas.microsoft.com/office/drawing/2014/main" id="{F5E98936-6CB9-4B85-9883-1D9BCE783AAD}"/>
              </a:ext>
            </a:extLst>
          </p:cNvPr>
          <p:cNvSpPr>
            <a:spLocks noGrp="1"/>
          </p:cNvSpPr>
          <p:nvPr>
            <p:ph type="subTitle" idx="1"/>
          </p:nvPr>
        </p:nvSpPr>
        <p:spPr>
          <a:xfrm>
            <a:off x="941294" y="1004495"/>
            <a:ext cx="6400800" cy="3393237"/>
          </a:xfrm>
        </p:spPr>
        <p:txBody>
          <a:bodyPr/>
          <a:lstStyle/>
          <a:p>
            <a:pPr marL="514350" lvl="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A Conversation with your traveler is highly recommended</a:t>
            </a:r>
          </a:p>
          <a:p>
            <a:pPr marL="514350" lvl="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Confirm if rooms are being offered at a special rate (block rooms) for attendees;</a:t>
            </a:r>
            <a:endParaRPr lang="en-US" sz="1400" dirty="0">
              <a:latin typeface="Tahoma" panose="020B0604030504040204" pitchFamily="34" charset="0"/>
              <a:ea typeface="Tahoma" panose="020B0604030504040204" pitchFamily="34" charset="0"/>
              <a:cs typeface="Tahoma" panose="020B0604030504040204" pitchFamily="34" charset="0"/>
            </a:endParaRPr>
          </a:p>
          <a:p>
            <a:pPr marL="514350" lvl="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Confirm you have a signed Credit Card Request form within your signed TA packet;</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If booking during an appointment in Business Services, bring this with you;</a:t>
            </a:r>
          </a:p>
          <a:p>
            <a:pPr marL="514350" lvl="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Sold-Out Block:</a:t>
            </a:r>
            <a:r>
              <a:rPr lang="en-US" sz="1400" dirty="0">
                <a:latin typeface="Tahoma" panose="020B0604030504040204" pitchFamily="34" charset="0"/>
                <a:ea typeface="Tahoma" panose="020B0604030504040204" pitchFamily="34" charset="0"/>
                <a:cs typeface="Tahoma" panose="020B0604030504040204" pitchFamily="34" charset="0"/>
              </a:rPr>
              <a:t> Available rooms offered at the block rate provided by the conference, often sell out quickly. For safety, every effort should be made to acquire a room for the traveler where the event is being held at the block rate. Unfortunately, without the special pricing, some venues will be too expensive. In those cases, call the hotel where the event is being offered and ask which nearby hotel/s they recommend.</a:t>
            </a:r>
          </a:p>
          <a:p>
            <a:pPr marL="514350" lvl="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 </a:t>
            </a:r>
          </a:p>
          <a:p>
            <a:endParaRPr lang="en-US"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924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4051-5C8E-4AAC-8D4B-13980458899E}"/>
              </a:ext>
            </a:extLst>
          </p:cNvPr>
          <p:cNvSpPr>
            <a:spLocks noGrp="1"/>
          </p:cNvSpPr>
          <p:nvPr>
            <p:ph type="title"/>
          </p:nvPr>
        </p:nvSpPr>
        <p:spPr>
          <a:xfrm>
            <a:off x="75084" y="47528"/>
            <a:ext cx="5985869" cy="369332"/>
          </a:xfrm>
        </p:spPr>
        <p:txBody>
          <a:bodyPr/>
          <a:lstStyle/>
          <a:p>
            <a:pPr algn="ctr"/>
            <a:r>
              <a:rPr lang="en-US" dirty="0"/>
              <a:t>Lodging-Special Rates Available</a:t>
            </a:r>
          </a:p>
        </p:txBody>
      </p:sp>
      <p:sp>
        <p:nvSpPr>
          <p:cNvPr id="3" name="Text Placeholder 2">
            <a:extLst>
              <a:ext uri="{FF2B5EF4-FFF2-40B4-BE49-F238E27FC236}">
                <a16:creationId xmlns:a16="http://schemas.microsoft.com/office/drawing/2014/main" id="{8F21C68A-4990-4C61-A3FA-5D0504FFB28C}"/>
              </a:ext>
            </a:extLst>
          </p:cNvPr>
          <p:cNvSpPr>
            <a:spLocks noGrp="1"/>
          </p:cNvSpPr>
          <p:nvPr>
            <p:ph type="body" idx="1"/>
          </p:nvPr>
        </p:nvSpPr>
        <p:spPr>
          <a:xfrm>
            <a:off x="303685" y="652182"/>
            <a:ext cx="8564650" cy="3877985"/>
          </a:xfrm>
        </p:spPr>
        <p:txBody>
          <a:bodyPr/>
          <a:lstStyle/>
          <a:p>
            <a:pPr marL="5143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5143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marL="5143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If rooms at a special rate are being provided to attendees), you </a:t>
            </a:r>
            <a:r>
              <a:rPr lang="en-US" sz="1400" b="1" dirty="0">
                <a:latin typeface="Tahoma" panose="020B0604030504040204" pitchFamily="34" charset="0"/>
                <a:ea typeface="Tahoma" panose="020B0604030504040204" pitchFamily="34" charset="0"/>
                <a:cs typeface="Tahoma" panose="020B0604030504040204" pitchFamily="34" charset="0"/>
              </a:rPr>
              <a:t>must</a:t>
            </a:r>
            <a:r>
              <a:rPr lang="en-US" sz="1400" dirty="0">
                <a:latin typeface="Tahoma" panose="020B0604030504040204" pitchFamily="34" charset="0"/>
                <a:ea typeface="Tahoma" panose="020B0604030504040204" pitchFamily="34" charset="0"/>
                <a:cs typeface="Tahoma" panose="020B0604030504040204" pitchFamily="34" charset="0"/>
              </a:rPr>
              <a:t> book the room directly with the hotel. To book directly:</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Contact Lucy Trafton (or Julia Silveira in her absence) for an appointment to use the Hartnell credit card;</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Bring a copy of the signed Hartnell Credit Card Request form with you;</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Call the hotel to make the reservation for the traveler, </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make note of the confirmation number, you will need it later;</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Get the name of the person you are speaking to, you will need it later;</a:t>
            </a:r>
          </a:p>
          <a:p>
            <a:pPr marL="1028700" lvl="1" indent="-34290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If booking for more than 1 person, travel will need </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Each person’s confirmation number;</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Get the name of the person you spoke to;</a:t>
            </a:r>
          </a:p>
          <a:p>
            <a:pPr marL="5143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Ask the hotel (exception: Hyatt) to email a Credit Card Authorization form/link </a:t>
            </a:r>
            <a:r>
              <a:rPr lang="en-US" sz="1400" b="1" dirty="0">
                <a:latin typeface="Tahoma" panose="020B0604030504040204" pitchFamily="34" charset="0"/>
                <a:ea typeface="Tahoma" panose="020B0604030504040204" pitchFamily="34" charset="0"/>
                <a:cs typeface="Tahoma" panose="020B0604030504040204" pitchFamily="34" charset="0"/>
              </a:rPr>
              <a:t>directly to the travel email address</a:t>
            </a:r>
            <a:r>
              <a:rPr lang="en-US" sz="1400" dirty="0">
                <a:latin typeface="Tahoma" panose="020B0604030504040204" pitchFamily="34" charset="0"/>
                <a:ea typeface="Tahoma" panose="020B0604030504040204" pitchFamily="34" charset="0"/>
                <a:cs typeface="Tahoma" panose="020B0604030504040204" pitchFamily="34" charset="0"/>
              </a:rPr>
              <a:t>; (Be sure to call the property and not the national reservation line. </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If booking for more than 1 person, ask the hotel if you need individual Credit Card Authorizations for each guest, or if the group can go on 1 authorization;</a:t>
            </a:r>
          </a:p>
          <a:p>
            <a:endParaRPr lang="en-US" sz="1400" dirty="0"/>
          </a:p>
        </p:txBody>
      </p:sp>
    </p:spTree>
    <p:extLst>
      <p:ext uri="{BB962C8B-B14F-4D97-AF65-F5344CB8AC3E}">
        <p14:creationId xmlns:p14="http://schemas.microsoft.com/office/powerpoint/2010/main" val="203436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FEC9-CC07-4F23-9F90-36B82442F6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175B41-432C-4540-A9FF-E0C9F98BF0DF}"/>
              </a:ext>
            </a:extLst>
          </p:cNvPr>
          <p:cNvSpPr>
            <a:spLocks noGrp="1"/>
          </p:cNvSpPr>
          <p:nvPr>
            <p:ph type="subTitle" idx="1"/>
          </p:nvPr>
        </p:nvSpPr>
        <p:spPr>
          <a:xfrm>
            <a:off x="1048870" y="936686"/>
            <a:ext cx="6400800" cy="3897531"/>
          </a:xfrm>
        </p:spPr>
        <p:txBody>
          <a:bodyPr/>
          <a:lstStyle/>
          <a:p>
            <a:pPr marL="514350" indent="-285750">
              <a:buFont typeface="Arial" panose="020B0604020202020204" pitchFamily="34" charset="0"/>
              <a:buChar char="•"/>
            </a:pPr>
            <a:r>
              <a:rPr lang="en-US" sz="1650" dirty="0">
                <a:latin typeface="Tahoma" panose="020B0604030504040204" pitchFamily="34" charset="0"/>
                <a:ea typeface="Tahoma" panose="020B0604030504040204" pitchFamily="34" charset="0"/>
                <a:cs typeface="Tahoma" panose="020B0604030504040204" pitchFamily="34" charset="0"/>
              </a:rPr>
              <a:t>Email the following to </a:t>
            </a:r>
            <a:r>
              <a:rPr lang="en-US" sz="1650" u="sng" dirty="0">
                <a:latin typeface="Tahoma" panose="020B0604030504040204" pitchFamily="34" charset="0"/>
                <a:ea typeface="Tahoma" panose="020B0604030504040204" pitchFamily="34" charset="0"/>
                <a:cs typeface="Tahoma" panose="020B0604030504040204" pitchFamily="34" charset="0"/>
                <a:hlinkClick r:id="rId2"/>
              </a:rPr>
              <a:t>travel</a:t>
            </a:r>
            <a:r>
              <a:rPr lang="en-US" sz="1650" dirty="0">
                <a:latin typeface="Tahoma" panose="020B0604030504040204" pitchFamily="34" charset="0"/>
                <a:ea typeface="Tahoma" panose="020B0604030504040204" pitchFamily="34" charset="0"/>
                <a:cs typeface="Tahoma" panose="020B0604030504040204" pitchFamily="34" charset="0"/>
              </a:rPr>
              <a:t>:</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The name of the person you spoke to;</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The confirmation number/s of the traveler. If booking for more than one traveler, be sure to provide travel with the confirmation number for each traveler; </a:t>
            </a:r>
          </a:p>
          <a:p>
            <a:pPr marL="971550" lvl="1" indent="-285750">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Confirm that you requested the hotel to send their Credit Card Authorization form directly to the travel email account. If not received, you will need to call again;</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If Hyatt Hotel, inform travel that you did not request a Credit Card Authorization form/link was requested as the reservation is with the Hyatt;</a:t>
            </a:r>
          </a:p>
          <a:p>
            <a:pPr marL="1428750" lvl="2" indent="-285750">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Travel will email confirmation of the Credit Card Authorization form when received;</a:t>
            </a:r>
          </a:p>
          <a:p>
            <a:r>
              <a:rPr lang="en-US" sz="1400" dirty="0">
                <a:latin typeface="Tahoma" panose="020B0604030504040204" pitchFamily="34" charset="0"/>
                <a:ea typeface="Tahoma" panose="020B0604030504040204" pitchFamily="34" charset="0"/>
                <a:cs typeface="Tahoma" panose="020B0604030504040204" pitchFamily="34" charset="0"/>
              </a:rPr>
              <a:t> </a:t>
            </a: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43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5A36-D3CE-4C38-A524-9DB2CBD34E1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932503B-4641-4ACD-BBF7-E30634CB4585}"/>
              </a:ext>
            </a:extLst>
          </p:cNvPr>
          <p:cNvSpPr>
            <a:spLocks noGrp="1"/>
          </p:cNvSpPr>
          <p:nvPr>
            <p:ph type="body" idx="1"/>
          </p:nvPr>
        </p:nvSpPr>
        <p:spPr>
          <a:xfrm>
            <a:off x="801226" y="861507"/>
            <a:ext cx="7541546" cy="2531462"/>
          </a:xfrm>
        </p:spPr>
        <p:txBody>
          <a:bodyPr/>
          <a:lstStyle/>
          <a:p>
            <a:pPr marL="1428750" lvl="2" indent="-285750">
              <a:buFont typeface="Arial" panose="020B0604020202020204" pitchFamily="34" charset="0"/>
              <a:buChar char="•"/>
            </a:pPr>
            <a:r>
              <a:rPr lang="en-US" dirty="0"/>
              <a:t>Ask the hotel (exception: Hyatt) to email a Credit Card Authorization form/link </a:t>
            </a:r>
            <a:r>
              <a:rPr lang="en-US" b="1" dirty="0"/>
              <a:t>directly to the travel email address</a:t>
            </a:r>
            <a:r>
              <a:rPr lang="en-US" dirty="0"/>
              <a:t>; (</a:t>
            </a:r>
            <a:r>
              <a:rPr lang="en-US" b="1" dirty="0"/>
              <a:t>Note: </a:t>
            </a:r>
            <a:r>
              <a:rPr lang="en-US" dirty="0"/>
              <a:t>Be sure you are speaking to the property where the traveler will be staying and </a:t>
            </a:r>
            <a:r>
              <a:rPr lang="en-US" b="1" dirty="0"/>
              <a:t>not</a:t>
            </a:r>
            <a:r>
              <a:rPr lang="en-US" dirty="0"/>
              <a:t> to the national reservation number);</a:t>
            </a:r>
            <a:endParaRPr lang="en-US" sz="1600" dirty="0"/>
          </a:p>
          <a:p>
            <a:pPr lvl="3"/>
            <a:r>
              <a:rPr lang="en-US" dirty="0"/>
              <a:t>If booking for more than 1 person, ask the hotel if you need individual Credit Card Authorizations for each guest, or if all of those you are booking for can go on 1 authorization;</a:t>
            </a:r>
            <a:endParaRPr lang="en-US" sz="1600" dirty="0"/>
          </a:p>
          <a:p>
            <a:endParaRPr lang="en-US" dirty="0"/>
          </a:p>
        </p:txBody>
      </p:sp>
    </p:spTree>
    <p:extLst>
      <p:ext uri="{BB962C8B-B14F-4D97-AF65-F5344CB8AC3E}">
        <p14:creationId xmlns:p14="http://schemas.microsoft.com/office/powerpoint/2010/main" val="124687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300470950a_0_0"/>
          <p:cNvSpPr txBox="1"/>
          <p:nvPr/>
        </p:nvSpPr>
        <p:spPr>
          <a:xfrm>
            <a:off x="1502150" y="2618950"/>
            <a:ext cx="6228900" cy="5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50" b="1">
                <a:solidFill>
                  <a:schemeClr val="dk1"/>
                </a:solidFill>
                <a:latin typeface="Tahoma"/>
                <a:ea typeface="Tahoma"/>
                <a:cs typeface="Tahoma"/>
                <a:sym typeface="Tahoma"/>
              </a:rPr>
              <a:t>Travel Reimbursement Claim Form</a:t>
            </a:r>
            <a:endParaRPr sz="2250" b="1">
              <a:solidFill>
                <a:schemeClr val="dk1"/>
              </a:solidFill>
              <a:latin typeface="Tahoma"/>
              <a:ea typeface="Tahoma"/>
              <a:cs typeface="Tahoma"/>
              <a:sym typeface="Tahoma"/>
            </a:endParaRPr>
          </a:p>
        </p:txBody>
      </p:sp>
      <p:sp>
        <p:nvSpPr>
          <p:cNvPr id="202" name="Google Shape;202;g3300470950a_0_0"/>
          <p:cNvSpPr txBox="1"/>
          <p:nvPr/>
        </p:nvSpPr>
        <p:spPr>
          <a:xfrm>
            <a:off x="55050" y="55050"/>
            <a:ext cx="6111000" cy="4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50">
                <a:solidFill>
                  <a:schemeClr val="lt1"/>
                </a:solidFill>
                <a:latin typeface="Tahoma"/>
                <a:ea typeface="Tahoma"/>
                <a:cs typeface="Tahoma"/>
                <a:sym typeface="Tahoma"/>
              </a:rPr>
              <a:t>Travel Reimbursement, Mileage Reimbursement Related to Travel</a:t>
            </a:r>
            <a:endParaRPr sz="1550">
              <a:solidFill>
                <a:schemeClr val="lt1"/>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TRAVEL REIMBURSEMENT</a:t>
            </a:r>
            <a:endParaRPr/>
          </a:p>
        </p:txBody>
      </p:sp>
      <p:sp>
        <p:nvSpPr>
          <p:cNvPr id="208" name="Google Shape;208;p7"/>
          <p:cNvSpPr txBox="1"/>
          <p:nvPr/>
        </p:nvSpPr>
        <p:spPr>
          <a:xfrm>
            <a:off x="803324" y="1077467"/>
            <a:ext cx="7677150" cy="2951480"/>
          </a:xfrm>
          <a:prstGeom prst="rect">
            <a:avLst/>
          </a:prstGeom>
          <a:noFill/>
          <a:ln>
            <a:noFill/>
          </a:ln>
        </p:spPr>
        <p:txBody>
          <a:bodyPr spcFirstLastPara="1" wrap="square" lIns="0" tIns="12700" rIns="0" bIns="0" anchor="t" anchorCtr="0">
            <a:spAutoFit/>
          </a:bodyPr>
          <a:lstStyle/>
          <a:p>
            <a:pPr marL="424815" lvl="0" indent="-412115" algn="l" rtl="0">
              <a:lnSpc>
                <a:spcPct val="100000"/>
              </a:lnSpc>
              <a:spcBef>
                <a:spcPts val="0"/>
              </a:spcBef>
              <a:spcAft>
                <a:spcPts val="0"/>
              </a:spcAft>
              <a:buSzPts val="2400"/>
              <a:buFont typeface="Arial"/>
              <a:buChar char="●"/>
            </a:pPr>
            <a:r>
              <a:rPr lang="en-US" sz="2400">
                <a:latin typeface="Tahoma"/>
                <a:ea typeface="Tahoma"/>
                <a:cs typeface="Tahoma"/>
                <a:sym typeface="Tahoma"/>
              </a:rPr>
              <a:t>Traveler will receive a “Travel Expense Claim Form.”</a:t>
            </a:r>
            <a:endParaRPr sz="2400">
              <a:latin typeface="Tahoma"/>
              <a:ea typeface="Tahoma"/>
              <a:cs typeface="Tahoma"/>
              <a:sym typeface="Tahoma"/>
            </a:endParaRPr>
          </a:p>
          <a:p>
            <a:pPr marL="424815" marR="5080" lvl="0" indent="-412750" algn="l" rtl="0">
              <a:lnSpc>
                <a:spcPct val="100000"/>
              </a:lnSpc>
              <a:spcBef>
                <a:spcPts val="2880"/>
              </a:spcBef>
              <a:spcAft>
                <a:spcPts val="0"/>
              </a:spcAft>
              <a:buSzPts val="2400"/>
              <a:buFont typeface="Arial"/>
              <a:buChar char="●"/>
            </a:pPr>
            <a:r>
              <a:rPr lang="en-US" sz="2400">
                <a:latin typeface="Tahoma"/>
                <a:ea typeface="Tahoma"/>
                <a:cs typeface="Tahoma"/>
                <a:sym typeface="Tahoma"/>
              </a:rPr>
              <a:t>Attach original ITEMIZED receipts (no credit card summary slips) and obtain administrative signature(s) on the form.</a:t>
            </a:r>
            <a:endParaRPr sz="2400">
              <a:latin typeface="Tahoma"/>
              <a:ea typeface="Tahoma"/>
              <a:cs typeface="Tahoma"/>
              <a:sym typeface="Tahoma"/>
            </a:endParaRPr>
          </a:p>
          <a:p>
            <a:pPr marL="424815" marR="205104" lvl="0" indent="-412750" algn="l" rtl="0">
              <a:lnSpc>
                <a:spcPct val="100000"/>
              </a:lnSpc>
              <a:spcBef>
                <a:spcPts val="2880"/>
              </a:spcBef>
              <a:spcAft>
                <a:spcPts val="0"/>
              </a:spcAft>
              <a:buSzPts val="2400"/>
              <a:buFont typeface="Arial"/>
              <a:buChar char="●"/>
            </a:pPr>
            <a:r>
              <a:rPr lang="en-US" sz="2400">
                <a:latin typeface="Tahoma"/>
                <a:ea typeface="Tahoma"/>
                <a:cs typeface="Tahoma"/>
                <a:sym typeface="Tahoma"/>
              </a:rPr>
              <a:t>Send completed “Travel Expense Claim Form” to the Business Office for payment processing.</a:t>
            </a:r>
            <a:endParaRPr sz="2400">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3823d07963_0_0"/>
          <p:cNvSpPr txBox="1">
            <a:spLocks noGrp="1"/>
          </p:cNvSpPr>
          <p:nvPr>
            <p:ph type="title"/>
          </p:nvPr>
        </p:nvSpPr>
        <p:spPr>
          <a:xfrm>
            <a:off x="75084" y="47528"/>
            <a:ext cx="5985900" cy="3693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Travel Expense Claim Form</a:t>
            </a:r>
            <a:endParaRPr/>
          </a:p>
        </p:txBody>
      </p:sp>
      <p:sp>
        <p:nvSpPr>
          <p:cNvPr id="214" name="Google Shape;214;g33823d07963_0_0"/>
          <p:cNvSpPr/>
          <p:nvPr/>
        </p:nvSpPr>
        <p:spPr>
          <a:xfrm>
            <a:off x="7069300" y="1187575"/>
            <a:ext cx="496500" cy="1653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15" name="Google Shape;215;g33823d07963_0_0"/>
          <p:cNvSpPr txBox="1"/>
          <p:nvPr/>
        </p:nvSpPr>
        <p:spPr>
          <a:xfrm>
            <a:off x="7069300" y="778625"/>
            <a:ext cx="18246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00000"/>
                </a:solidFill>
                <a:latin typeface="Tahoma"/>
                <a:ea typeface="Tahoma"/>
                <a:cs typeface="Tahoma"/>
                <a:sym typeface="Tahoma"/>
              </a:rPr>
              <a:t>Enter TA Number Here</a:t>
            </a:r>
            <a:r>
              <a:rPr lang="en-US" sz="2050">
                <a:solidFill>
                  <a:srgbClr val="C00000"/>
                </a:solidFill>
                <a:latin typeface="Tahoma"/>
                <a:ea typeface="Tahoma"/>
                <a:cs typeface="Tahoma"/>
                <a:sym typeface="Tahoma"/>
              </a:rPr>
              <a:t> </a:t>
            </a:r>
            <a:endParaRPr sz="2050">
              <a:solidFill>
                <a:srgbClr val="C00000"/>
              </a:solidFill>
              <a:latin typeface="Tahoma"/>
              <a:ea typeface="Tahoma"/>
              <a:cs typeface="Tahoma"/>
              <a:sym typeface="Tahoma"/>
            </a:endParaRPr>
          </a:p>
        </p:txBody>
      </p:sp>
      <p:sp>
        <p:nvSpPr>
          <p:cNvPr id="216" name="Google Shape;216;g33823d07963_0_0"/>
          <p:cNvSpPr/>
          <p:nvPr/>
        </p:nvSpPr>
        <p:spPr>
          <a:xfrm>
            <a:off x="7174425" y="4116950"/>
            <a:ext cx="496500" cy="1653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17" name="Google Shape;217;g33823d07963_0_0"/>
          <p:cNvSpPr txBox="1"/>
          <p:nvPr/>
        </p:nvSpPr>
        <p:spPr>
          <a:xfrm>
            <a:off x="7205950" y="3150475"/>
            <a:ext cx="172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rgbClr val="C00000"/>
                </a:solidFill>
                <a:latin typeface="Tahoma"/>
                <a:ea typeface="Tahoma"/>
                <a:cs typeface="Tahoma"/>
                <a:sym typeface="Tahoma"/>
              </a:rPr>
              <a:t>If GL has known Budget Manager and/or is outside budget, Budget Manager signature required also.</a:t>
            </a:r>
            <a:endParaRPr sz="750" b="1">
              <a:solidFill>
                <a:srgbClr val="C00000"/>
              </a:solidFill>
              <a:latin typeface="Tahoma"/>
              <a:ea typeface="Tahoma"/>
              <a:cs typeface="Tahoma"/>
              <a:sym typeface="Tahoma"/>
            </a:endParaRPr>
          </a:p>
        </p:txBody>
      </p:sp>
      <p:sp>
        <p:nvSpPr>
          <p:cNvPr id="218" name="Google Shape;218;g33823d07963_0_0"/>
          <p:cNvSpPr/>
          <p:nvPr/>
        </p:nvSpPr>
        <p:spPr>
          <a:xfrm>
            <a:off x="1264300" y="4118450"/>
            <a:ext cx="652800" cy="1623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19" name="Google Shape;219;g33823d07963_0_0"/>
          <p:cNvSpPr txBox="1"/>
          <p:nvPr/>
        </p:nvSpPr>
        <p:spPr>
          <a:xfrm>
            <a:off x="633600" y="3602250"/>
            <a:ext cx="1762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750" b="1">
                <a:solidFill>
                  <a:srgbClr val="C00000"/>
                </a:solidFill>
                <a:latin typeface="Tahoma"/>
                <a:ea typeface="Tahoma"/>
                <a:cs typeface="Tahoma"/>
                <a:sym typeface="Tahoma"/>
              </a:rPr>
              <a:t>Traveler and Supervisor’s Signature Required.</a:t>
            </a:r>
            <a:endParaRPr sz="2050">
              <a:solidFill>
                <a:schemeClr val="dk1"/>
              </a:solidFill>
              <a:latin typeface="Tahoma"/>
              <a:ea typeface="Tahoma"/>
              <a:cs typeface="Tahoma"/>
              <a:sym typeface="Tahoma"/>
            </a:endParaRPr>
          </a:p>
        </p:txBody>
      </p:sp>
      <p:sp>
        <p:nvSpPr>
          <p:cNvPr id="220" name="Google Shape;220;g33823d07963_0_0"/>
          <p:cNvSpPr/>
          <p:nvPr/>
        </p:nvSpPr>
        <p:spPr>
          <a:xfrm>
            <a:off x="1691725" y="2372688"/>
            <a:ext cx="652800" cy="1623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21" name="Google Shape;221;g33823d07963_0_0"/>
          <p:cNvSpPr txBox="1"/>
          <p:nvPr/>
        </p:nvSpPr>
        <p:spPr>
          <a:xfrm>
            <a:off x="633600" y="2443650"/>
            <a:ext cx="2202000" cy="7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b="1">
                <a:solidFill>
                  <a:srgbClr val="C00000"/>
                </a:solidFill>
                <a:latin typeface="Tahoma"/>
                <a:ea typeface="Tahoma"/>
                <a:cs typeface="Tahoma"/>
                <a:sym typeface="Tahoma"/>
              </a:rPr>
              <a:t>Attach Itemized Receipts. </a:t>
            </a:r>
            <a:endParaRPr sz="850" b="1">
              <a:solidFill>
                <a:srgbClr val="C00000"/>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r>
              <a:rPr lang="en-US" sz="850" b="1">
                <a:solidFill>
                  <a:srgbClr val="C00000"/>
                </a:solidFill>
                <a:latin typeface="Tahoma"/>
                <a:ea typeface="Tahoma"/>
                <a:cs typeface="Tahoma"/>
                <a:sym typeface="Tahoma"/>
              </a:rPr>
              <a:t>No Adult Beverages s/b listed</a:t>
            </a:r>
            <a:endParaRPr sz="850" b="1">
              <a:solidFill>
                <a:srgbClr val="C00000"/>
              </a:solidFill>
              <a:latin typeface="Tahoma"/>
              <a:ea typeface="Tahoma"/>
              <a:cs typeface="Tahoma"/>
              <a:sym typeface="Tahoma"/>
            </a:endParaRPr>
          </a:p>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222" name="Google Shape;222;g33823d07963_0_0"/>
          <p:cNvPicPr preferRelativeResize="0"/>
          <p:nvPr/>
        </p:nvPicPr>
        <p:blipFill>
          <a:blip r:embed="rId3">
            <a:alphaModFix/>
          </a:blip>
          <a:stretch>
            <a:fillRect/>
          </a:stretch>
        </p:blipFill>
        <p:spPr>
          <a:xfrm>
            <a:off x="2422913" y="1158450"/>
            <a:ext cx="4285150" cy="3332407"/>
          </a:xfrm>
          <a:prstGeom prst="rect">
            <a:avLst/>
          </a:prstGeom>
          <a:noFill/>
          <a:ln>
            <a:noFill/>
          </a:ln>
        </p:spPr>
      </p:pic>
      <p:sp>
        <p:nvSpPr>
          <p:cNvPr id="223" name="Google Shape;223;g33823d07963_0_0"/>
          <p:cNvSpPr txBox="1"/>
          <p:nvPr/>
        </p:nvSpPr>
        <p:spPr>
          <a:xfrm>
            <a:off x="2293250" y="670950"/>
            <a:ext cx="4414800" cy="4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a:solidFill>
                  <a:srgbClr val="C00000"/>
                </a:solidFill>
                <a:latin typeface="Tahoma"/>
                <a:ea typeface="Tahoma"/>
                <a:cs typeface="Tahoma"/>
                <a:sym typeface="Tahoma"/>
              </a:rPr>
              <a:t>List Only What Needs to Be Reimbursed</a:t>
            </a:r>
            <a:endParaRPr sz="1450" b="1">
              <a:solidFill>
                <a:srgbClr val="C00000"/>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300470950a_0_115"/>
          <p:cNvSpPr txBox="1"/>
          <p:nvPr/>
        </p:nvSpPr>
        <p:spPr>
          <a:xfrm>
            <a:off x="2162775" y="4215475"/>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229" name="Google Shape;229;g3300470950a_0_115"/>
          <p:cNvPicPr preferRelativeResize="0"/>
          <p:nvPr/>
        </p:nvPicPr>
        <p:blipFill>
          <a:blip r:embed="rId3">
            <a:alphaModFix/>
          </a:blip>
          <a:stretch>
            <a:fillRect/>
          </a:stretch>
        </p:blipFill>
        <p:spPr>
          <a:xfrm>
            <a:off x="100325" y="3873800"/>
            <a:ext cx="8839200" cy="1066800"/>
          </a:xfrm>
          <a:prstGeom prst="rect">
            <a:avLst/>
          </a:prstGeom>
          <a:noFill/>
          <a:ln>
            <a:noFill/>
          </a:ln>
        </p:spPr>
      </p:pic>
      <p:sp>
        <p:nvSpPr>
          <p:cNvPr id="230" name="Google Shape;230;g3300470950a_0_115"/>
          <p:cNvSpPr txBox="1"/>
          <p:nvPr/>
        </p:nvSpPr>
        <p:spPr>
          <a:xfrm>
            <a:off x="1462825" y="774850"/>
            <a:ext cx="18009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Breakfast cannot exceed $23.00</a:t>
            </a:r>
            <a:endParaRPr sz="850">
              <a:solidFill>
                <a:schemeClr val="dk1"/>
              </a:solidFill>
              <a:latin typeface="Tahoma"/>
              <a:ea typeface="Tahoma"/>
              <a:cs typeface="Tahoma"/>
              <a:sym typeface="Tahoma"/>
            </a:endParaRPr>
          </a:p>
        </p:txBody>
      </p:sp>
      <p:sp>
        <p:nvSpPr>
          <p:cNvPr id="231" name="Google Shape;231;g3300470950a_0_115"/>
          <p:cNvSpPr txBox="1"/>
          <p:nvPr/>
        </p:nvSpPr>
        <p:spPr>
          <a:xfrm>
            <a:off x="3214400" y="774850"/>
            <a:ext cx="17484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Lunch cannot exceed $26.00</a:t>
            </a:r>
            <a:endParaRPr sz="850">
              <a:solidFill>
                <a:schemeClr val="dk1"/>
              </a:solidFill>
              <a:latin typeface="Tahoma"/>
              <a:ea typeface="Tahoma"/>
              <a:cs typeface="Tahoma"/>
              <a:sym typeface="Tahoma"/>
            </a:endParaRPr>
          </a:p>
        </p:txBody>
      </p:sp>
      <p:sp>
        <p:nvSpPr>
          <p:cNvPr id="232" name="Google Shape;232;g3300470950a_0_115"/>
          <p:cNvSpPr txBox="1"/>
          <p:nvPr/>
        </p:nvSpPr>
        <p:spPr>
          <a:xfrm>
            <a:off x="4929200" y="774850"/>
            <a:ext cx="19524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Tahoma"/>
                <a:ea typeface="Tahoma"/>
                <a:cs typeface="Tahoma"/>
                <a:sym typeface="Tahoma"/>
              </a:rPr>
              <a:t>Dinner cannot exceed $38.00</a:t>
            </a:r>
            <a:endParaRPr sz="850">
              <a:solidFill>
                <a:schemeClr val="dk1"/>
              </a:solidFill>
              <a:latin typeface="Tahoma"/>
              <a:ea typeface="Tahoma"/>
              <a:cs typeface="Tahoma"/>
              <a:sym typeface="Tahoma"/>
            </a:endParaRPr>
          </a:p>
        </p:txBody>
      </p:sp>
      <p:sp>
        <p:nvSpPr>
          <p:cNvPr id="233" name="Google Shape;233;g3300470950a_0_115"/>
          <p:cNvSpPr txBox="1"/>
          <p:nvPr/>
        </p:nvSpPr>
        <p:spPr>
          <a:xfrm>
            <a:off x="-157300" y="0"/>
            <a:ext cx="6402000" cy="43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50" b="1">
                <a:solidFill>
                  <a:schemeClr val="lt1"/>
                </a:solidFill>
                <a:latin typeface="Tahoma"/>
                <a:ea typeface="Tahoma"/>
                <a:cs typeface="Tahoma"/>
                <a:sym typeface="Tahoma"/>
              </a:rPr>
              <a:t>GSA Allowable Amount For Zip Code 93940</a:t>
            </a:r>
            <a:endParaRPr sz="1650" b="1">
              <a:solidFill>
                <a:schemeClr val="lt1"/>
              </a:solidFill>
              <a:latin typeface="Tahoma"/>
              <a:ea typeface="Tahoma"/>
              <a:cs typeface="Tahoma"/>
              <a:sym typeface="Tahoma"/>
            </a:endParaRPr>
          </a:p>
        </p:txBody>
      </p:sp>
      <p:pic>
        <p:nvPicPr>
          <p:cNvPr id="234" name="Google Shape;234;g3300470950a_0_115"/>
          <p:cNvPicPr preferRelativeResize="0"/>
          <p:nvPr/>
        </p:nvPicPr>
        <p:blipFill>
          <a:blip r:embed="rId4">
            <a:alphaModFix/>
          </a:blip>
          <a:stretch>
            <a:fillRect/>
          </a:stretch>
        </p:blipFill>
        <p:spPr>
          <a:xfrm>
            <a:off x="0" y="2140950"/>
            <a:ext cx="8257101" cy="1167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3300470950a_0_119"/>
          <p:cNvPicPr preferRelativeResize="0"/>
          <p:nvPr/>
        </p:nvPicPr>
        <p:blipFill>
          <a:blip r:embed="rId3">
            <a:alphaModFix/>
          </a:blip>
          <a:stretch>
            <a:fillRect/>
          </a:stretch>
        </p:blipFill>
        <p:spPr>
          <a:xfrm>
            <a:off x="1709600" y="1678175"/>
            <a:ext cx="5191125" cy="1095375"/>
          </a:xfrm>
          <a:prstGeom prst="rect">
            <a:avLst/>
          </a:prstGeom>
          <a:noFill/>
          <a:ln>
            <a:noFill/>
          </a:ln>
        </p:spPr>
      </p:pic>
      <p:sp>
        <p:nvSpPr>
          <p:cNvPr id="240" name="Google Shape;240;g3300470950a_0_119"/>
          <p:cNvSpPr txBox="1"/>
          <p:nvPr/>
        </p:nvSpPr>
        <p:spPr>
          <a:xfrm>
            <a:off x="1441950" y="3093250"/>
            <a:ext cx="6260100" cy="6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chemeClr val="dk1"/>
                </a:solidFill>
                <a:latin typeface="Tahoma"/>
                <a:ea typeface="Tahoma"/>
                <a:cs typeface="Tahoma"/>
                <a:sym typeface="Tahoma"/>
              </a:rPr>
              <a:t>The traveler’s Supervisor/Dean/Director </a:t>
            </a:r>
            <a:r>
              <a:rPr lang="en-US" sz="1050" b="1">
                <a:solidFill>
                  <a:schemeClr val="dk1"/>
                </a:solidFill>
                <a:latin typeface="Tahoma"/>
                <a:ea typeface="Tahoma"/>
                <a:cs typeface="Tahoma"/>
                <a:sym typeface="Tahoma"/>
              </a:rPr>
              <a:t>must</a:t>
            </a:r>
            <a:r>
              <a:rPr lang="en-US" sz="1050">
                <a:solidFill>
                  <a:schemeClr val="dk1"/>
                </a:solidFill>
                <a:latin typeface="Tahoma"/>
                <a:ea typeface="Tahoma"/>
                <a:cs typeface="Tahoma"/>
                <a:sym typeface="Tahoma"/>
              </a:rPr>
              <a:t> sign. </a:t>
            </a:r>
            <a:r>
              <a:rPr lang="en-US" sz="1050" i="1">
                <a:solidFill>
                  <a:schemeClr val="dk1"/>
                </a:solidFill>
                <a:latin typeface="Tahoma"/>
                <a:ea typeface="Tahoma"/>
                <a:cs typeface="Tahoma"/>
                <a:sym typeface="Tahoma"/>
              </a:rPr>
              <a:t>If</a:t>
            </a:r>
            <a:r>
              <a:rPr lang="en-US" sz="1050">
                <a:solidFill>
                  <a:schemeClr val="dk1"/>
                </a:solidFill>
                <a:latin typeface="Tahoma"/>
                <a:ea typeface="Tahoma"/>
                <a:cs typeface="Tahoma"/>
                <a:sym typeface="Tahoma"/>
              </a:rPr>
              <a:t> they manage the funding budget they do not need to sign Budget Manager. If there is outside funding the funding Budget Manager must sign. VP signature required.</a:t>
            </a:r>
            <a:endParaRPr sz="1050">
              <a:solidFill>
                <a:schemeClr val="dk1"/>
              </a:solidFill>
              <a:latin typeface="Tahoma"/>
              <a:ea typeface="Tahoma"/>
              <a:cs typeface="Tahoma"/>
              <a:sym typeface="Tahoma"/>
            </a:endParaRPr>
          </a:p>
        </p:txBody>
      </p:sp>
      <p:sp>
        <p:nvSpPr>
          <p:cNvPr id="241" name="Google Shape;241;g3300470950a_0_119"/>
          <p:cNvSpPr txBox="1"/>
          <p:nvPr/>
        </p:nvSpPr>
        <p:spPr>
          <a:xfrm>
            <a:off x="149400" y="0"/>
            <a:ext cx="5835600" cy="4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a:solidFill>
                  <a:schemeClr val="lt1"/>
                </a:solidFill>
                <a:latin typeface="Tahoma"/>
                <a:ea typeface="Tahoma"/>
                <a:cs typeface="Tahoma"/>
                <a:sym typeface="Tahoma"/>
              </a:rPr>
              <a:t>Travel Expense Claim Form Required Signatures</a:t>
            </a:r>
            <a:endParaRPr sz="1450" b="1">
              <a:solidFill>
                <a:schemeClr val="lt1"/>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300470950a_0_68"/>
          <p:cNvSpPr txBox="1">
            <a:spLocks noGrp="1"/>
          </p:cNvSpPr>
          <p:nvPr>
            <p:ph type="title"/>
          </p:nvPr>
        </p:nvSpPr>
        <p:spPr>
          <a:xfrm>
            <a:off x="75075" y="47523"/>
            <a:ext cx="5985900" cy="4002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sz="2600"/>
              <a:t>Receipt Examples</a:t>
            </a:r>
            <a:endParaRPr sz="2800"/>
          </a:p>
        </p:txBody>
      </p:sp>
      <p:sp>
        <p:nvSpPr>
          <p:cNvPr id="247" name="Google Shape;247;g3300470950a_0_68"/>
          <p:cNvSpPr txBox="1">
            <a:spLocks noGrp="1"/>
          </p:cNvSpPr>
          <p:nvPr>
            <p:ph type="body" idx="1"/>
          </p:nvPr>
        </p:nvSpPr>
        <p:spPr>
          <a:xfrm>
            <a:off x="1020625" y="1183000"/>
            <a:ext cx="2447700" cy="315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Itemized </a:t>
            </a:r>
            <a:endParaRPr/>
          </a:p>
        </p:txBody>
      </p:sp>
      <p:sp>
        <p:nvSpPr>
          <p:cNvPr id="248" name="Google Shape;248;g3300470950a_0_68"/>
          <p:cNvSpPr txBox="1">
            <a:spLocks noGrp="1"/>
          </p:cNvSpPr>
          <p:nvPr>
            <p:ph type="body" idx="2"/>
          </p:nvPr>
        </p:nvSpPr>
        <p:spPr>
          <a:xfrm>
            <a:off x="5780550" y="1183000"/>
            <a:ext cx="2201400" cy="315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Non-Itemized </a:t>
            </a:r>
            <a:endParaRPr/>
          </a:p>
        </p:txBody>
      </p:sp>
      <p:sp>
        <p:nvSpPr>
          <p:cNvPr id="249" name="Google Shape;249;g3300470950a_0_68"/>
          <p:cNvSpPr txBox="1"/>
          <p:nvPr/>
        </p:nvSpPr>
        <p:spPr>
          <a:xfrm>
            <a:off x="1974025" y="3004300"/>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250" name="Google Shape;250;g3300470950a_0_68"/>
          <p:cNvPicPr preferRelativeResize="0"/>
          <p:nvPr/>
        </p:nvPicPr>
        <p:blipFill>
          <a:blip r:embed="rId3">
            <a:alphaModFix/>
          </a:blip>
          <a:stretch>
            <a:fillRect/>
          </a:stretch>
        </p:blipFill>
        <p:spPr>
          <a:xfrm>
            <a:off x="5736225" y="1895805"/>
            <a:ext cx="2335175" cy="3002368"/>
          </a:xfrm>
          <a:prstGeom prst="rect">
            <a:avLst/>
          </a:prstGeom>
          <a:noFill/>
          <a:ln>
            <a:noFill/>
          </a:ln>
        </p:spPr>
      </p:pic>
      <p:sp>
        <p:nvSpPr>
          <p:cNvPr id="251" name="Google Shape;251;g3300470950a_0_68"/>
          <p:cNvSpPr txBox="1"/>
          <p:nvPr/>
        </p:nvSpPr>
        <p:spPr>
          <a:xfrm>
            <a:off x="3664950" y="2917800"/>
            <a:ext cx="17145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252" name="Google Shape;252;g3300470950a_0_68"/>
          <p:cNvPicPr preferRelativeResize="0"/>
          <p:nvPr/>
        </p:nvPicPr>
        <p:blipFill>
          <a:blip r:embed="rId4">
            <a:alphaModFix/>
          </a:blip>
          <a:stretch>
            <a:fillRect/>
          </a:stretch>
        </p:blipFill>
        <p:spPr>
          <a:xfrm>
            <a:off x="1020613" y="1895800"/>
            <a:ext cx="2600325" cy="2914650"/>
          </a:xfrm>
          <a:prstGeom prst="rect">
            <a:avLst/>
          </a:prstGeom>
          <a:noFill/>
          <a:ln>
            <a:noFill/>
          </a:ln>
        </p:spPr>
      </p:pic>
      <p:pic>
        <p:nvPicPr>
          <p:cNvPr id="253" name="Google Shape;253;g3300470950a_0_68"/>
          <p:cNvPicPr preferRelativeResize="0"/>
          <p:nvPr/>
        </p:nvPicPr>
        <p:blipFill>
          <a:blip r:embed="rId5">
            <a:alphaModFix/>
          </a:blip>
          <a:stretch>
            <a:fillRect/>
          </a:stretch>
        </p:blipFill>
        <p:spPr>
          <a:xfrm>
            <a:off x="3575725" y="2414450"/>
            <a:ext cx="2116075" cy="141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DF61-34B8-481B-ABE6-6A20A2226B7E}"/>
              </a:ext>
            </a:extLst>
          </p:cNvPr>
          <p:cNvSpPr>
            <a:spLocks noGrp="1"/>
          </p:cNvSpPr>
          <p:nvPr>
            <p:ph type="ctrTitle"/>
          </p:nvPr>
        </p:nvSpPr>
        <p:spPr>
          <a:xfrm>
            <a:off x="75084" y="49327"/>
            <a:ext cx="5928973" cy="369332"/>
          </a:xfrm>
        </p:spPr>
        <p:txBody>
          <a:bodyPr/>
          <a:lstStyle/>
          <a:p>
            <a:pPr algn="ctr"/>
            <a:r>
              <a:rPr lang="en-US" dirty="0"/>
              <a:t>Concur Data Form – Must be Complete</a:t>
            </a:r>
          </a:p>
        </p:txBody>
      </p:sp>
      <p:sp>
        <p:nvSpPr>
          <p:cNvPr id="3" name="Subtitle 2">
            <a:extLst>
              <a:ext uri="{FF2B5EF4-FFF2-40B4-BE49-F238E27FC236}">
                <a16:creationId xmlns:a16="http://schemas.microsoft.com/office/drawing/2014/main" id="{10DC59BE-A7F2-4773-972E-ED7A5BA6A867}"/>
              </a:ext>
            </a:extLst>
          </p:cNvPr>
          <p:cNvSpPr>
            <a:spLocks noGrp="1"/>
          </p:cNvSpPr>
          <p:nvPr>
            <p:ph type="subTitle" idx="1"/>
          </p:nvPr>
        </p:nvSpPr>
        <p:spPr>
          <a:xfrm>
            <a:off x="1371600" y="903642"/>
            <a:ext cx="6400800" cy="630942"/>
          </a:xfrm>
        </p:spPr>
        <p:txBody>
          <a:bodyPr/>
          <a:lstStyle/>
          <a:p>
            <a:r>
              <a:rPr lang="en-US" dirty="0">
                <a:solidFill>
                  <a:schemeClr val="bg1"/>
                </a:solidFill>
              </a:rPr>
              <a:t>Prior to traveling, request a Concur Data Form</a:t>
            </a:r>
          </a:p>
          <a:p>
            <a:endParaRPr lang="en-US" dirty="0"/>
          </a:p>
        </p:txBody>
      </p:sp>
      <p:pic>
        <p:nvPicPr>
          <p:cNvPr id="4" name="Picture 3">
            <a:extLst>
              <a:ext uri="{FF2B5EF4-FFF2-40B4-BE49-F238E27FC236}">
                <a16:creationId xmlns:a16="http://schemas.microsoft.com/office/drawing/2014/main" id="{5EF1A30D-1D88-4E8D-A606-DB3F91EC6077}"/>
              </a:ext>
            </a:extLst>
          </p:cNvPr>
          <p:cNvPicPr>
            <a:picLocks noChangeAspect="1"/>
          </p:cNvPicPr>
          <p:nvPr/>
        </p:nvPicPr>
        <p:blipFill>
          <a:blip r:embed="rId2"/>
          <a:stretch>
            <a:fillRect/>
          </a:stretch>
        </p:blipFill>
        <p:spPr>
          <a:xfrm>
            <a:off x="2755097" y="774362"/>
            <a:ext cx="3248960" cy="4167004"/>
          </a:xfrm>
          <a:prstGeom prst="rect">
            <a:avLst/>
          </a:prstGeom>
        </p:spPr>
      </p:pic>
    </p:spTree>
    <p:extLst>
      <p:ext uri="{BB962C8B-B14F-4D97-AF65-F5344CB8AC3E}">
        <p14:creationId xmlns:p14="http://schemas.microsoft.com/office/powerpoint/2010/main" val="325787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300470950a_0_93"/>
          <p:cNvSpPr txBox="1"/>
          <p:nvPr/>
        </p:nvSpPr>
        <p:spPr>
          <a:xfrm>
            <a:off x="2233575" y="1840325"/>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sp>
        <p:nvSpPr>
          <p:cNvPr id="259" name="Google Shape;259;g3300470950a_0_93"/>
          <p:cNvSpPr txBox="1"/>
          <p:nvPr/>
        </p:nvSpPr>
        <p:spPr>
          <a:xfrm>
            <a:off x="1571070" y="3570863"/>
            <a:ext cx="26268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GL Distribution - Dollar Distribution</a:t>
            </a:r>
            <a:endParaRPr sz="950" b="1">
              <a:solidFill>
                <a:schemeClr val="dk1"/>
              </a:solidFill>
              <a:latin typeface="Tahoma"/>
              <a:ea typeface="Tahoma"/>
              <a:cs typeface="Tahoma"/>
              <a:sym typeface="Tahoma"/>
            </a:endParaRPr>
          </a:p>
        </p:txBody>
      </p:sp>
      <p:pic>
        <p:nvPicPr>
          <p:cNvPr id="260" name="Google Shape;260;g3300470950a_0_93"/>
          <p:cNvPicPr preferRelativeResize="0"/>
          <p:nvPr/>
        </p:nvPicPr>
        <p:blipFill>
          <a:blip r:embed="rId3">
            <a:alphaModFix/>
          </a:blip>
          <a:stretch>
            <a:fillRect/>
          </a:stretch>
        </p:blipFill>
        <p:spPr>
          <a:xfrm>
            <a:off x="1397213" y="2983650"/>
            <a:ext cx="6753225" cy="352425"/>
          </a:xfrm>
          <a:prstGeom prst="rect">
            <a:avLst/>
          </a:prstGeom>
          <a:noFill/>
          <a:ln>
            <a:noFill/>
          </a:ln>
        </p:spPr>
      </p:pic>
      <p:pic>
        <p:nvPicPr>
          <p:cNvPr id="261" name="Google Shape;261;g3300470950a_0_93"/>
          <p:cNvPicPr preferRelativeResize="0"/>
          <p:nvPr/>
        </p:nvPicPr>
        <p:blipFill>
          <a:blip r:embed="rId3">
            <a:alphaModFix/>
          </a:blip>
          <a:stretch>
            <a:fillRect/>
          </a:stretch>
        </p:blipFill>
        <p:spPr>
          <a:xfrm>
            <a:off x="1429500" y="4136550"/>
            <a:ext cx="6753225" cy="352425"/>
          </a:xfrm>
          <a:prstGeom prst="rect">
            <a:avLst/>
          </a:prstGeom>
          <a:noFill/>
          <a:ln>
            <a:noFill/>
          </a:ln>
        </p:spPr>
      </p:pic>
      <p:sp>
        <p:nvSpPr>
          <p:cNvPr id="262" name="Google Shape;262;g3300470950a_0_93"/>
          <p:cNvSpPr txBox="1"/>
          <p:nvPr/>
        </p:nvSpPr>
        <p:spPr>
          <a:xfrm>
            <a:off x="1517891" y="1508363"/>
            <a:ext cx="12033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Single GL</a:t>
            </a:r>
            <a:endParaRPr sz="950" b="1">
              <a:solidFill>
                <a:schemeClr val="dk1"/>
              </a:solidFill>
              <a:latin typeface="Tahoma"/>
              <a:ea typeface="Tahoma"/>
              <a:cs typeface="Tahoma"/>
              <a:sym typeface="Tahoma"/>
            </a:endParaRPr>
          </a:p>
        </p:txBody>
      </p:sp>
      <p:pic>
        <p:nvPicPr>
          <p:cNvPr id="263" name="Google Shape;263;g3300470950a_0_93"/>
          <p:cNvPicPr preferRelativeResize="0"/>
          <p:nvPr/>
        </p:nvPicPr>
        <p:blipFill>
          <a:blip r:embed="rId3">
            <a:alphaModFix/>
          </a:blip>
          <a:stretch>
            <a:fillRect/>
          </a:stretch>
        </p:blipFill>
        <p:spPr>
          <a:xfrm>
            <a:off x="1429500" y="1988000"/>
            <a:ext cx="6753225" cy="352425"/>
          </a:xfrm>
          <a:prstGeom prst="rect">
            <a:avLst/>
          </a:prstGeom>
          <a:noFill/>
          <a:ln>
            <a:noFill/>
          </a:ln>
        </p:spPr>
      </p:pic>
      <p:sp>
        <p:nvSpPr>
          <p:cNvPr id="264" name="Google Shape;264;g3300470950a_0_93"/>
          <p:cNvSpPr txBox="1"/>
          <p:nvPr/>
        </p:nvSpPr>
        <p:spPr>
          <a:xfrm>
            <a:off x="1517900" y="951625"/>
            <a:ext cx="6590700" cy="4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a:solidFill>
                  <a:srgbClr val="4D1A28"/>
                </a:solidFill>
                <a:latin typeface="Tahoma"/>
                <a:ea typeface="Tahoma"/>
                <a:cs typeface="Tahoma"/>
                <a:sym typeface="Tahoma"/>
              </a:rPr>
              <a:t>The TA’s GL Distribution Also Applies to Travel Expense Claim Forms </a:t>
            </a:r>
            <a:endParaRPr sz="1450" b="1">
              <a:solidFill>
                <a:srgbClr val="4D1A28"/>
              </a:solidFill>
              <a:latin typeface="Tahoma"/>
              <a:ea typeface="Tahoma"/>
              <a:cs typeface="Tahoma"/>
              <a:sym typeface="Tahoma"/>
            </a:endParaRPr>
          </a:p>
        </p:txBody>
      </p:sp>
      <p:sp>
        <p:nvSpPr>
          <p:cNvPr id="265" name="Google Shape;265;g3300470950a_0_93"/>
          <p:cNvSpPr txBox="1"/>
          <p:nvPr/>
        </p:nvSpPr>
        <p:spPr>
          <a:xfrm>
            <a:off x="1571075" y="2496575"/>
            <a:ext cx="31950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chemeClr val="dk1"/>
                </a:solidFill>
                <a:latin typeface="Tahoma"/>
                <a:ea typeface="Tahoma"/>
                <a:cs typeface="Tahoma"/>
                <a:sym typeface="Tahoma"/>
              </a:rPr>
              <a:t>GL Distribution - Percentage Distribution</a:t>
            </a:r>
            <a:endParaRPr sz="950" b="1">
              <a:solidFill>
                <a:schemeClr val="dk1"/>
              </a:solidFill>
              <a:latin typeface="Tahoma"/>
              <a:ea typeface="Tahoma"/>
              <a:cs typeface="Tahoma"/>
              <a:sym typeface="Tahoma"/>
            </a:endParaRPr>
          </a:p>
        </p:txBody>
      </p:sp>
      <p:sp>
        <p:nvSpPr>
          <p:cNvPr id="266" name="Google Shape;266;g3300470950a_0_93"/>
          <p:cNvSpPr txBox="1"/>
          <p:nvPr/>
        </p:nvSpPr>
        <p:spPr>
          <a:xfrm>
            <a:off x="2233575" y="198802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a:t>
            </a:r>
            <a:endParaRPr sz="750" b="1">
              <a:solidFill>
                <a:schemeClr val="dk1"/>
              </a:solidFill>
              <a:latin typeface="Tahoma"/>
              <a:ea typeface="Tahoma"/>
              <a:cs typeface="Tahoma"/>
              <a:sym typeface="Tahoma"/>
            </a:endParaRPr>
          </a:p>
        </p:txBody>
      </p:sp>
      <p:sp>
        <p:nvSpPr>
          <p:cNvPr id="267" name="Google Shape;267;g3300470950a_0_93"/>
          <p:cNvSpPr txBox="1"/>
          <p:nvPr/>
        </p:nvSpPr>
        <p:spPr>
          <a:xfrm>
            <a:off x="2107725" y="298362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 (90%)</a:t>
            </a:r>
            <a:endParaRPr sz="750" b="1">
              <a:solidFill>
                <a:schemeClr val="dk1"/>
              </a:solidFill>
              <a:latin typeface="Tahoma"/>
              <a:ea typeface="Tahoma"/>
              <a:cs typeface="Tahoma"/>
              <a:sym typeface="Tahoma"/>
            </a:endParaRPr>
          </a:p>
        </p:txBody>
      </p:sp>
      <p:sp>
        <p:nvSpPr>
          <p:cNvPr id="268" name="Google Shape;268;g3300470950a_0_93"/>
          <p:cNvSpPr txBox="1"/>
          <p:nvPr/>
        </p:nvSpPr>
        <p:spPr>
          <a:xfrm>
            <a:off x="5395175" y="2983625"/>
            <a:ext cx="2847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11-210-00-672020-55200 (10%)</a:t>
            </a:r>
            <a:endParaRPr sz="750" b="1">
              <a:solidFill>
                <a:schemeClr val="dk1"/>
              </a:solidFill>
              <a:latin typeface="Tahoma"/>
              <a:ea typeface="Tahoma"/>
              <a:cs typeface="Tahoma"/>
              <a:sym typeface="Tahoma"/>
            </a:endParaRPr>
          </a:p>
        </p:txBody>
      </p:sp>
      <p:sp>
        <p:nvSpPr>
          <p:cNvPr id="269" name="Google Shape;269;g3300470950a_0_93"/>
          <p:cNvSpPr txBox="1"/>
          <p:nvPr/>
        </p:nvSpPr>
        <p:spPr>
          <a:xfrm>
            <a:off x="2107725" y="4136575"/>
            <a:ext cx="45300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11-210-00-672010-55200 ($1000)</a:t>
            </a:r>
            <a:endParaRPr sz="750" b="1">
              <a:solidFill>
                <a:schemeClr val="dk1"/>
              </a:solidFill>
              <a:latin typeface="Tahoma"/>
              <a:ea typeface="Tahoma"/>
              <a:cs typeface="Tahoma"/>
              <a:sym typeface="Tahoma"/>
            </a:endParaRPr>
          </a:p>
        </p:txBody>
      </p:sp>
      <p:sp>
        <p:nvSpPr>
          <p:cNvPr id="270" name="Google Shape;270;g3300470950a_0_93"/>
          <p:cNvSpPr txBox="1"/>
          <p:nvPr/>
        </p:nvSpPr>
        <p:spPr>
          <a:xfrm>
            <a:off x="5316525" y="4162763"/>
            <a:ext cx="3523500" cy="3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chemeClr val="dk1"/>
                </a:solidFill>
                <a:latin typeface="Tahoma"/>
                <a:ea typeface="Tahoma"/>
                <a:cs typeface="Tahoma"/>
                <a:sym typeface="Tahoma"/>
              </a:rPr>
              <a:t>11-210-00-672020-55200 ($Balance)</a:t>
            </a:r>
            <a:endParaRPr sz="750" b="1">
              <a:solidFill>
                <a:schemeClr val="dk1"/>
              </a:solidFill>
              <a:latin typeface="Tahoma"/>
              <a:ea typeface="Tahoma"/>
              <a:cs typeface="Tahoma"/>
              <a:sym typeface="Tahoma"/>
            </a:endParaRPr>
          </a:p>
        </p:txBody>
      </p:sp>
      <p:sp>
        <p:nvSpPr>
          <p:cNvPr id="271" name="Google Shape;271;g3300470950a_0_93"/>
          <p:cNvSpPr txBox="1"/>
          <p:nvPr/>
        </p:nvSpPr>
        <p:spPr>
          <a:xfrm>
            <a:off x="825775" y="0"/>
            <a:ext cx="45300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50" b="1">
                <a:solidFill>
                  <a:schemeClr val="lt1"/>
                </a:solidFill>
                <a:latin typeface="Tahoma"/>
                <a:ea typeface="Tahoma"/>
                <a:cs typeface="Tahoma"/>
                <a:sym typeface="Tahoma"/>
              </a:rPr>
              <a:t>GL Distribution for Reimbursement</a:t>
            </a:r>
            <a:endParaRPr sz="1750" b="1">
              <a:solidFill>
                <a:schemeClr val="lt1"/>
              </a:solidFill>
              <a:latin typeface="Tahoma"/>
              <a:ea typeface="Tahoma"/>
              <a:cs typeface="Tahoma"/>
              <a:sym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txBox="1">
            <a:spLocks noGrp="1"/>
          </p:cNvSpPr>
          <p:nvPr>
            <p:ph type="title"/>
          </p:nvPr>
        </p:nvSpPr>
        <p:spPr>
          <a:xfrm>
            <a:off x="1462825" y="2535425"/>
            <a:ext cx="6897300" cy="3822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a:solidFill>
                  <a:srgbClr val="000000"/>
                </a:solidFill>
              </a:rPr>
              <a:t>TRAVEL AND MILEAGE REIMBURSEMENTS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3823d07963_0_75"/>
          <p:cNvSpPr txBox="1">
            <a:spLocks noGrp="1"/>
          </p:cNvSpPr>
          <p:nvPr>
            <p:ph type="title"/>
          </p:nvPr>
        </p:nvSpPr>
        <p:spPr>
          <a:xfrm>
            <a:off x="75084" y="47528"/>
            <a:ext cx="5985900" cy="3693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Travel Expense Claim Form</a:t>
            </a:r>
            <a:endParaRPr/>
          </a:p>
        </p:txBody>
      </p:sp>
      <p:sp>
        <p:nvSpPr>
          <p:cNvPr id="282" name="Google Shape;282;g33823d07963_0_75"/>
          <p:cNvSpPr/>
          <p:nvPr/>
        </p:nvSpPr>
        <p:spPr>
          <a:xfrm>
            <a:off x="7069300" y="1187575"/>
            <a:ext cx="496500" cy="1653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83" name="Google Shape;283;g33823d07963_0_75"/>
          <p:cNvSpPr txBox="1"/>
          <p:nvPr/>
        </p:nvSpPr>
        <p:spPr>
          <a:xfrm>
            <a:off x="7069300" y="778625"/>
            <a:ext cx="18246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00000"/>
                </a:solidFill>
                <a:latin typeface="Tahoma"/>
                <a:ea typeface="Tahoma"/>
                <a:cs typeface="Tahoma"/>
                <a:sym typeface="Tahoma"/>
              </a:rPr>
              <a:t>Enter TA Number Here</a:t>
            </a:r>
            <a:r>
              <a:rPr lang="en-US" sz="2050">
                <a:solidFill>
                  <a:srgbClr val="C00000"/>
                </a:solidFill>
                <a:latin typeface="Tahoma"/>
                <a:ea typeface="Tahoma"/>
                <a:cs typeface="Tahoma"/>
                <a:sym typeface="Tahoma"/>
              </a:rPr>
              <a:t> </a:t>
            </a:r>
            <a:endParaRPr sz="2050">
              <a:solidFill>
                <a:srgbClr val="C00000"/>
              </a:solidFill>
              <a:latin typeface="Tahoma"/>
              <a:ea typeface="Tahoma"/>
              <a:cs typeface="Tahoma"/>
              <a:sym typeface="Tahoma"/>
            </a:endParaRPr>
          </a:p>
        </p:txBody>
      </p:sp>
      <p:sp>
        <p:nvSpPr>
          <p:cNvPr id="284" name="Google Shape;284;g33823d07963_0_75"/>
          <p:cNvSpPr/>
          <p:nvPr/>
        </p:nvSpPr>
        <p:spPr>
          <a:xfrm>
            <a:off x="7174425" y="4116950"/>
            <a:ext cx="496500" cy="165300"/>
          </a:xfrm>
          <a:prstGeom prst="lef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85" name="Google Shape;285;g33823d07963_0_75"/>
          <p:cNvSpPr txBox="1"/>
          <p:nvPr/>
        </p:nvSpPr>
        <p:spPr>
          <a:xfrm>
            <a:off x="7205950" y="3150475"/>
            <a:ext cx="172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rgbClr val="C00000"/>
                </a:solidFill>
                <a:latin typeface="Tahoma"/>
                <a:ea typeface="Tahoma"/>
                <a:cs typeface="Tahoma"/>
                <a:sym typeface="Tahoma"/>
              </a:rPr>
              <a:t>If GL has known Budget Manager and/or is outside budget, Budget Manager signature required also.</a:t>
            </a:r>
            <a:endParaRPr sz="750" b="1">
              <a:solidFill>
                <a:srgbClr val="C00000"/>
              </a:solidFill>
              <a:latin typeface="Tahoma"/>
              <a:ea typeface="Tahoma"/>
              <a:cs typeface="Tahoma"/>
              <a:sym typeface="Tahoma"/>
            </a:endParaRPr>
          </a:p>
        </p:txBody>
      </p:sp>
      <p:sp>
        <p:nvSpPr>
          <p:cNvPr id="286" name="Google Shape;286;g33823d07963_0_75"/>
          <p:cNvSpPr/>
          <p:nvPr/>
        </p:nvSpPr>
        <p:spPr>
          <a:xfrm>
            <a:off x="1264300" y="4118450"/>
            <a:ext cx="652800" cy="1623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87" name="Google Shape;287;g33823d07963_0_75"/>
          <p:cNvSpPr txBox="1"/>
          <p:nvPr/>
        </p:nvSpPr>
        <p:spPr>
          <a:xfrm>
            <a:off x="633600" y="3602250"/>
            <a:ext cx="1762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 b="1">
                <a:solidFill>
                  <a:srgbClr val="C00000"/>
                </a:solidFill>
                <a:latin typeface="Tahoma"/>
                <a:ea typeface="Tahoma"/>
                <a:cs typeface="Tahoma"/>
                <a:sym typeface="Tahoma"/>
              </a:rPr>
              <a:t>Traveler and Supervisor’s Signature Required.</a:t>
            </a:r>
            <a:endParaRPr sz="2050">
              <a:solidFill>
                <a:schemeClr val="dk1"/>
              </a:solidFill>
              <a:latin typeface="Tahoma"/>
              <a:ea typeface="Tahoma"/>
              <a:cs typeface="Tahoma"/>
              <a:sym typeface="Tahoma"/>
            </a:endParaRPr>
          </a:p>
        </p:txBody>
      </p:sp>
      <p:sp>
        <p:nvSpPr>
          <p:cNvPr id="288" name="Google Shape;288;g33823d07963_0_75"/>
          <p:cNvSpPr/>
          <p:nvPr/>
        </p:nvSpPr>
        <p:spPr>
          <a:xfrm>
            <a:off x="1691725" y="2372688"/>
            <a:ext cx="652800" cy="1623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289" name="Google Shape;289;g33823d07963_0_75"/>
          <p:cNvSpPr txBox="1"/>
          <p:nvPr/>
        </p:nvSpPr>
        <p:spPr>
          <a:xfrm>
            <a:off x="633600" y="2443650"/>
            <a:ext cx="2202000" cy="7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b="1">
                <a:solidFill>
                  <a:srgbClr val="C00000"/>
                </a:solidFill>
                <a:latin typeface="Tahoma"/>
                <a:ea typeface="Tahoma"/>
                <a:cs typeface="Tahoma"/>
                <a:sym typeface="Tahoma"/>
              </a:rPr>
              <a:t>Attach Itemized Receipts. </a:t>
            </a:r>
            <a:endParaRPr sz="850" b="1">
              <a:solidFill>
                <a:srgbClr val="C00000"/>
              </a:solidFill>
              <a:latin typeface="Tahoma"/>
              <a:ea typeface="Tahoma"/>
              <a:cs typeface="Tahoma"/>
              <a:sym typeface="Tahoma"/>
            </a:endParaRPr>
          </a:p>
          <a:p>
            <a:pPr marL="0" lvl="0" indent="0" algn="l" rtl="0">
              <a:spcBef>
                <a:spcPts val="0"/>
              </a:spcBef>
              <a:spcAft>
                <a:spcPts val="0"/>
              </a:spcAft>
              <a:buNone/>
            </a:pPr>
            <a:r>
              <a:rPr lang="en-US" sz="850" b="1">
                <a:solidFill>
                  <a:srgbClr val="C00000"/>
                </a:solidFill>
                <a:latin typeface="Tahoma"/>
                <a:ea typeface="Tahoma"/>
                <a:cs typeface="Tahoma"/>
                <a:sym typeface="Tahoma"/>
              </a:rPr>
              <a:t>No Adult Beverages s/b listed</a:t>
            </a:r>
            <a:endParaRPr sz="850" b="1">
              <a:solidFill>
                <a:srgbClr val="C00000"/>
              </a:solidFill>
              <a:latin typeface="Tahoma"/>
              <a:ea typeface="Tahoma"/>
              <a:cs typeface="Tahoma"/>
              <a:sym typeface="Tahoma"/>
            </a:endParaRPr>
          </a:p>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290" name="Google Shape;290;g33823d07963_0_75"/>
          <p:cNvPicPr preferRelativeResize="0"/>
          <p:nvPr/>
        </p:nvPicPr>
        <p:blipFill>
          <a:blip r:embed="rId3">
            <a:alphaModFix/>
          </a:blip>
          <a:stretch>
            <a:fillRect/>
          </a:stretch>
        </p:blipFill>
        <p:spPr>
          <a:xfrm>
            <a:off x="2403188" y="1078950"/>
            <a:ext cx="4285150" cy="3332407"/>
          </a:xfrm>
          <a:prstGeom prst="rect">
            <a:avLst/>
          </a:prstGeom>
          <a:noFill/>
          <a:ln>
            <a:noFill/>
          </a:ln>
        </p:spPr>
      </p:pic>
      <p:sp>
        <p:nvSpPr>
          <p:cNvPr id="291" name="Google Shape;291;g33823d07963_0_75"/>
          <p:cNvSpPr txBox="1"/>
          <p:nvPr/>
        </p:nvSpPr>
        <p:spPr>
          <a:xfrm>
            <a:off x="2293250" y="670950"/>
            <a:ext cx="4414800" cy="4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b="1">
                <a:solidFill>
                  <a:srgbClr val="C00000"/>
                </a:solidFill>
                <a:latin typeface="Tahoma"/>
                <a:ea typeface="Tahoma"/>
                <a:cs typeface="Tahoma"/>
                <a:sym typeface="Tahoma"/>
              </a:rPr>
              <a:t>List Only What Needs to Be Reimbursed</a:t>
            </a:r>
            <a:endParaRPr sz="1450" b="1">
              <a:solidFill>
                <a:srgbClr val="C00000"/>
              </a:solidFill>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3823d07963_0_11"/>
          <p:cNvSpPr txBox="1">
            <a:spLocks noGrp="1"/>
          </p:cNvSpPr>
          <p:nvPr>
            <p:ph type="title"/>
          </p:nvPr>
        </p:nvSpPr>
        <p:spPr>
          <a:xfrm>
            <a:off x="75075" y="47523"/>
            <a:ext cx="5985900" cy="4002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sz="2600"/>
              <a:t>Receipt Examples</a:t>
            </a:r>
            <a:endParaRPr sz="2800"/>
          </a:p>
        </p:txBody>
      </p:sp>
      <p:sp>
        <p:nvSpPr>
          <p:cNvPr id="297" name="Google Shape;297;g33823d07963_0_11"/>
          <p:cNvSpPr txBox="1">
            <a:spLocks noGrp="1"/>
          </p:cNvSpPr>
          <p:nvPr>
            <p:ph type="body" idx="1"/>
          </p:nvPr>
        </p:nvSpPr>
        <p:spPr>
          <a:xfrm>
            <a:off x="1020625" y="1183000"/>
            <a:ext cx="2447700" cy="315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Itemized </a:t>
            </a:r>
            <a:endParaRPr/>
          </a:p>
        </p:txBody>
      </p:sp>
      <p:sp>
        <p:nvSpPr>
          <p:cNvPr id="298" name="Google Shape;298;g33823d07963_0_11"/>
          <p:cNvSpPr txBox="1">
            <a:spLocks noGrp="1"/>
          </p:cNvSpPr>
          <p:nvPr>
            <p:ph type="body" idx="2"/>
          </p:nvPr>
        </p:nvSpPr>
        <p:spPr>
          <a:xfrm>
            <a:off x="5780550" y="1183000"/>
            <a:ext cx="2201400" cy="3156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US"/>
              <a:t>Non-Itemized </a:t>
            </a:r>
            <a:endParaRPr/>
          </a:p>
        </p:txBody>
      </p:sp>
      <p:sp>
        <p:nvSpPr>
          <p:cNvPr id="299" name="Google Shape;299;g33823d07963_0_11"/>
          <p:cNvSpPr txBox="1"/>
          <p:nvPr/>
        </p:nvSpPr>
        <p:spPr>
          <a:xfrm>
            <a:off x="1974025" y="3004300"/>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300" name="Google Shape;300;g33823d07963_0_11"/>
          <p:cNvPicPr preferRelativeResize="0"/>
          <p:nvPr/>
        </p:nvPicPr>
        <p:blipFill>
          <a:blip r:embed="rId3">
            <a:alphaModFix/>
          </a:blip>
          <a:stretch>
            <a:fillRect/>
          </a:stretch>
        </p:blipFill>
        <p:spPr>
          <a:xfrm>
            <a:off x="5736225" y="1895805"/>
            <a:ext cx="2335175" cy="3002368"/>
          </a:xfrm>
          <a:prstGeom prst="rect">
            <a:avLst/>
          </a:prstGeom>
          <a:noFill/>
          <a:ln>
            <a:noFill/>
          </a:ln>
        </p:spPr>
      </p:pic>
      <p:sp>
        <p:nvSpPr>
          <p:cNvPr id="301" name="Google Shape;301;g33823d07963_0_11"/>
          <p:cNvSpPr txBox="1"/>
          <p:nvPr/>
        </p:nvSpPr>
        <p:spPr>
          <a:xfrm>
            <a:off x="3664950" y="2917800"/>
            <a:ext cx="17145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302" name="Google Shape;302;g33823d07963_0_11"/>
          <p:cNvPicPr preferRelativeResize="0"/>
          <p:nvPr/>
        </p:nvPicPr>
        <p:blipFill>
          <a:blip r:embed="rId4">
            <a:alphaModFix/>
          </a:blip>
          <a:stretch>
            <a:fillRect/>
          </a:stretch>
        </p:blipFill>
        <p:spPr>
          <a:xfrm>
            <a:off x="1020613" y="1895800"/>
            <a:ext cx="2600325" cy="2914650"/>
          </a:xfrm>
          <a:prstGeom prst="rect">
            <a:avLst/>
          </a:prstGeom>
          <a:noFill/>
          <a:ln>
            <a:noFill/>
          </a:ln>
        </p:spPr>
      </p:pic>
      <p:pic>
        <p:nvPicPr>
          <p:cNvPr id="303" name="Google Shape;303;g33823d07963_0_11"/>
          <p:cNvPicPr preferRelativeResize="0"/>
          <p:nvPr/>
        </p:nvPicPr>
        <p:blipFill>
          <a:blip r:embed="rId5">
            <a:alphaModFix/>
          </a:blip>
          <a:stretch>
            <a:fillRect/>
          </a:stretch>
        </p:blipFill>
        <p:spPr>
          <a:xfrm>
            <a:off x="3575725" y="2414450"/>
            <a:ext cx="2116075" cy="1416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891539" lvl="0" indent="0" algn="l" rtl="0">
              <a:lnSpc>
                <a:spcPct val="100000"/>
              </a:lnSpc>
              <a:spcBef>
                <a:spcPts val="0"/>
              </a:spcBef>
              <a:spcAft>
                <a:spcPts val="0"/>
              </a:spcAft>
              <a:buNone/>
            </a:pPr>
            <a:r>
              <a:rPr lang="en-US"/>
              <a:t>MILEAGE REIMBURSEMENT</a:t>
            </a:r>
            <a:endParaRPr/>
          </a:p>
        </p:txBody>
      </p:sp>
      <p:sp>
        <p:nvSpPr>
          <p:cNvPr id="309" name="Google Shape;309;p11"/>
          <p:cNvSpPr txBox="1"/>
          <p:nvPr/>
        </p:nvSpPr>
        <p:spPr>
          <a:xfrm>
            <a:off x="682625" y="1223152"/>
            <a:ext cx="7818755" cy="3122295"/>
          </a:xfrm>
          <a:prstGeom prst="rect">
            <a:avLst/>
          </a:prstGeom>
          <a:noFill/>
          <a:ln>
            <a:noFill/>
          </a:ln>
        </p:spPr>
        <p:txBody>
          <a:bodyPr spcFirstLastPara="1" wrap="square" lIns="0" tIns="41900" rIns="0" bIns="0" anchor="t" anchorCtr="0">
            <a:spAutoFit/>
          </a:bodyPr>
          <a:lstStyle/>
          <a:p>
            <a:pPr marL="12700" marR="5080" lvl="0" indent="0" algn="l" rtl="0">
              <a:lnSpc>
                <a:spcPct val="109696"/>
              </a:lnSpc>
              <a:spcBef>
                <a:spcPts val="0"/>
              </a:spcBef>
              <a:spcAft>
                <a:spcPts val="0"/>
              </a:spcAft>
              <a:buNone/>
            </a:pPr>
            <a:r>
              <a:rPr lang="en-US" sz="1650">
                <a:latin typeface="Tahoma"/>
                <a:ea typeface="Tahoma"/>
                <a:cs typeface="Tahoma"/>
                <a:sym typeface="Tahoma"/>
              </a:rPr>
              <a:t>The College will reimburse employees for the use of their personal vehicle used for District business. California law requires that each person have automobile liability coverage on his or her personal automobiles. The school district will </a:t>
            </a:r>
            <a:r>
              <a:rPr lang="en-US" sz="1650" b="1">
                <a:latin typeface="Tahoma"/>
                <a:ea typeface="Tahoma"/>
                <a:cs typeface="Tahoma"/>
                <a:sym typeface="Tahoma"/>
              </a:rPr>
              <a:t>NOT </a:t>
            </a:r>
            <a:r>
              <a:rPr lang="en-US" sz="1650">
                <a:latin typeface="Tahoma"/>
                <a:ea typeface="Tahoma"/>
                <a:cs typeface="Tahoma"/>
                <a:sym typeface="Tahoma"/>
              </a:rPr>
              <a:t>provide insurance coverage to cover damage or loss to an employee’s car.</a:t>
            </a:r>
            <a:endParaRPr sz="1650">
              <a:latin typeface="Tahoma"/>
              <a:ea typeface="Tahoma"/>
              <a:cs typeface="Tahoma"/>
              <a:sym typeface="Tahoma"/>
            </a:endParaRPr>
          </a:p>
          <a:p>
            <a:pPr marL="0" lvl="0" indent="0" algn="l" rtl="0">
              <a:lnSpc>
                <a:spcPct val="100000"/>
              </a:lnSpc>
              <a:spcBef>
                <a:spcPts val="690"/>
              </a:spcBef>
              <a:spcAft>
                <a:spcPts val="0"/>
              </a:spcAft>
              <a:buNone/>
            </a:pPr>
            <a:endParaRPr sz="1650">
              <a:latin typeface="Tahoma"/>
              <a:ea typeface="Tahoma"/>
              <a:cs typeface="Tahoma"/>
              <a:sym typeface="Tahoma"/>
            </a:endParaRPr>
          </a:p>
          <a:p>
            <a:pPr marL="12700" marR="259715" lvl="0" indent="0" algn="l" rtl="0">
              <a:lnSpc>
                <a:spcPct val="109696"/>
              </a:lnSpc>
              <a:spcBef>
                <a:spcPts val="5"/>
              </a:spcBef>
              <a:spcAft>
                <a:spcPts val="0"/>
              </a:spcAft>
              <a:buNone/>
            </a:pPr>
            <a:r>
              <a:rPr lang="en-US" sz="1650">
                <a:latin typeface="Tahoma"/>
                <a:ea typeface="Tahoma"/>
                <a:cs typeface="Tahoma"/>
                <a:sym typeface="Tahoma"/>
              </a:rPr>
              <a:t>The Business Office will also need a DMV driving record on file for the employee before they are allowed to drive for district business. Contact Julia Silveira.</a:t>
            </a:r>
            <a:endParaRPr sz="1650">
              <a:latin typeface="Tahoma"/>
              <a:ea typeface="Tahoma"/>
              <a:cs typeface="Tahoma"/>
              <a:sym typeface="Tahoma"/>
            </a:endParaRPr>
          </a:p>
          <a:p>
            <a:pPr marL="0" lvl="0" indent="0" algn="l" rtl="0">
              <a:lnSpc>
                <a:spcPct val="100000"/>
              </a:lnSpc>
              <a:spcBef>
                <a:spcPts val="645"/>
              </a:spcBef>
              <a:spcAft>
                <a:spcPts val="0"/>
              </a:spcAft>
              <a:buNone/>
            </a:pPr>
            <a:endParaRPr sz="1650">
              <a:latin typeface="Tahoma"/>
              <a:ea typeface="Tahoma"/>
              <a:cs typeface="Tahoma"/>
              <a:sym typeface="Tahoma"/>
            </a:endParaRPr>
          </a:p>
          <a:p>
            <a:pPr marL="12700" marR="429894" lvl="0" indent="0" algn="l" rtl="0">
              <a:lnSpc>
                <a:spcPct val="109696"/>
              </a:lnSpc>
              <a:spcBef>
                <a:spcPts val="0"/>
              </a:spcBef>
              <a:spcAft>
                <a:spcPts val="0"/>
              </a:spcAft>
              <a:buNone/>
            </a:pPr>
            <a:r>
              <a:rPr lang="en-US" sz="1650">
                <a:latin typeface="Tahoma"/>
                <a:ea typeface="Tahoma"/>
                <a:cs typeface="Tahoma"/>
                <a:sym typeface="Tahoma"/>
              </a:rPr>
              <a:t>Mileage reimbursement is meant to cover only those miles incurred above and beyond the employee’s normal commute to his/her place of business.</a:t>
            </a:r>
            <a:endParaRPr sz="1650">
              <a:latin typeface="Tahoma"/>
              <a:ea typeface="Tahoma"/>
              <a:cs typeface="Tahoma"/>
              <a:sym typeface="Tahoma"/>
            </a:endParaRPr>
          </a:p>
          <a:p>
            <a:pPr marL="0" lvl="0" indent="0" algn="l" rtl="0">
              <a:lnSpc>
                <a:spcPct val="100000"/>
              </a:lnSpc>
              <a:spcBef>
                <a:spcPts val="370"/>
              </a:spcBef>
              <a:spcAft>
                <a:spcPts val="0"/>
              </a:spcAft>
              <a:buNone/>
            </a:pPr>
            <a:endParaRPr sz="1650">
              <a:latin typeface="Tahoma"/>
              <a:ea typeface="Tahoma"/>
              <a:cs typeface="Tahoma"/>
              <a:sym typeface="Tahoma"/>
            </a:endParaRPr>
          </a:p>
          <a:p>
            <a:pPr marL="186055" lvl="0" indent="0" algn="ctr" rtl="0">
              <a:lnSpc>
                <a:spcPct val="100000"/>
              </a:lnSpc>
              <a:spcBef>
                <a:spcPts val="0"/>
              </a:spcBef>
              <a:spcAft>
                <a:spcPts val="0"/>
              </a:spcAft>
              <a:buNone/>
            </a:pPr>
            <a:r>
              <a:rPr lang="en-US" sz="1650" b="1" u="sng">
                <a:solidFill>
                  <a:srgbClr val="0000FF"/>
                </a:solidFill>
                <a:latin typeface="Tahoma"/>
                <a:ea typeface="Tahoma"/>
                <a:cs typeface="Tahoma"/>
                <a:sym typeface="Tahoma"/>
              </a:rPr>
              <a:t>Mileage Reimbursement Form</a:t>
            </a:r>
            <a:endParaRPr sz="1650">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8"/>
          <p:cNvSpPr txBox="1">
            <a:spLocks noGrp="1"/>
          </p:cNvSpPr>
          <p:nvPr>
            <p:ph type="title"/>
          </p:nvPr>
        </p:nvSpPr>
        <p:spPr>
          <a:xfrm>
            <a:off x="75084" y="47528"/>
            <a:ext cx="5985869" cy="382156"/>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endParaRPr/>
          </a:p>
        </p:txBody>
      </p:sp>
      <p:sp>
        <p:nvSpPr>
          <p:cNvPr id="315" name="Google Shape;315;p8"/>
          <p:cNvSpPr txBox="1"/>
          <p:nvPr/>
        </p:nvSpPr>
        <p:spPr>
          <a:xfrm>
            <a:off x="803324" y="1077467"/>
            <a:ext cx="7677150" cy="382156"/>
          </a:xfrm>
          <a:prstGeom prst="rect">
            <a:avLst/>
          </a:prstGeom>
          <a:noFill/>
          <a:ln>
            <a:noFill/>
          </a:ln>
        </p:spPr>
        <p:txBody>
          <a:bodyPr spcFirstLastPara="1" wrap="square" lIns="0" tIns="12700" rIns="0" bIns="0" anchor="t" anchorCtr="0">
            <a:spAutoFit/>
          </a:bodyPr>
          <a:lstStyle/>
          <a:p>
            <a:pPr marL="424815" lvl="0" indent="-259715" algn="ctr" rtl="0">
              <a:lnSpc>
                <a:spcPct val="100000"/>
              </a:lnSpc>
              <a:spcBef>
                <a:spcPts val="0"/>
              </a:spcBef>
              <a:spcAft>
                <a:spcPts val="0"/>
              </a:spcAft>
              <a:buSzPts val="2400"/>
              <a:buFont typeface="Arial"/>
              <a:buNone/>
            </a:pPr>
            <a:endParaRPr sz="2400">
              <a:latin typeface="Tahoma"/>
              <a:ea typeface="Tahoma"/>
              <a:cs typeface="Tahoma"/>
              <a:sym typeface="Tahoma"/>
            </a:endParaRPr>
          </a:p>
        </p:txBody>
      </p:sp>
      <p:pic>
        <p:nvPicPr>
          <p:cNvPr id="316" name="Google Shape;316;p8"/>
          <p:cNvPicPr preferRelativeResize="0"/>
          <p:nvPr/>
        </p:nvPicPr>
        <p:blipFill rotWithShape="1">
          <a:blip r:embed="rId3">
            <a:alphaModFix/>
          </a:blip>
          <a:srcRect/>
          <a:stretch/>
        </p:blipFill>
        <p:spPr>
          <a:xfrm>
            <a:off x="2027775" y="967700"/>
            <a:ext cx="5088450" cy="4175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2"/>
          <p:cNvSpPr txBox="1">
            <a:spLocks noGrp="1"/>
          </p:cNvSpPr>
          <p:nvPr>
            <p:ph type="ctrTitle"/>
          </p:nvPr>
        </p:nvSpPr>
        <p:spPr>
          <a:xfrm>
            <a:off x="75084" y="49327"/>
            <a:ext cx="5928973" cy="39115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QUESTIONS?</a:t>
            </a:r>
            <a:endParaRPr/>
          </a:p>
        </p:txBody>
      </p:sp>
      <p:sp>
        <p:nvSpPr>
          <p:cNvPr id="322" name="Google Shape;322;p12"/>
          <p:cNvSpPr txBox="1"/>
          <p:nvPr/>
        </p:nvSpPr>
        <p:spPr>
          <a:xfrm>
            <a:off x="3256682" y="2437892"/>
            <a:ext cx="2628900"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a:latin typeface="Tahoma"/>
                <a:ea typeface="Tahoma"/>
                <a:cs typeface="Tahoma"/>
                <a:sym typeface="Tahoma"/>
              </a:rPr>
              <a:t>THANK YOU!</a:t>
            </a:r>
            <a:endParaRPr sz="3600">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
          <p:cNvSpPr txBox="1">
            <a:spLocks noGrp="1"/>
          </p:cNvSpPr>
          <p:nvPr>
            <p:ph type="title"/>
          </p:nvPr>
        </p:nvSpPr>
        <p:spPr>
          <a:xfrm>
            <a:off x="75084" y="47528"/>
            <a:ext cx="5985869" cy="382156"/>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a:t>TRAVEL AUTHORIZATION FORM</a:t>
            </a:r>
            <a:endParaRPr/>
          </a:p>
        </p:txBody>
      </p:sp>
      <p:sp>
        <p:nvSpPr>
          <p:cNvPr id="328" name="Google Shape;328;p3"/>
          <p:cNvSpPr txBox="1"/>
          <p:nvPr/>
        </p:nvSpPr>
        <p:spPr>
          <a:xfrm>
            <a:off x="803324" y="1077467"/>
            <a:ext cx="7677150" cy="382156"/>
          </a:xfrm>
          <a:prstGeom prst="rect">
            <a:avLst/>
          </a:prstGeom>
          <a:noFill/>
          <a:ln>
            <a:noFill/>
          </a:ln>
        </p:spPr>
        <p:txBody>
          <a:bodyPr spcFirstLastPara="1" wrap="square" lIns="0" tIns="12700" rIns="0" bIns="0" anchor="t" anchorCtr="0">
            <a:spAutoFit/>
          </a:bodyPr>
          <a:lstStyle/>
          <a:p>
            <a:pPr marL="424815" lvl="0" indent="-259715" algn="ctr" rtl="0">
              <a:lnSpc>
                <a:spcPct val="100000"/>
              </a:lnSpc>
              <a:spcBef>
                <a:spcPts val="0"/>
              </a:spcBef>
              <a:spcAft>
                <a:spcPts val="0"/>
              </a:spcAft>
              <a:buSzPts val="2400"/>
              <a:buFont typeface="Arial"/>
              <a:buNone/>
            </a:pPr>
            <a:endParaRPr sz="2400">
              <a:latin typeface="Tahoma"/>
              <a:ea typeface="Tahoma"/>
              <a:cs typeface="Tahoma"/>
              <a:sym typeface="Tahoma"/>
            </a:endParaRPr>
          </a:p>
        </p:txBody>
      </p:sp>
      <p:pic>
        <p:nvPicPr>
          <p:cNvPr id="329" name="Google Shape;329;p3"/>
          <p:cNvPicPr preferRelativeResize="0"/>
          <p:nvPr/>
        </p:nvPicPr>
        <p:blipFill rotWithShape="1">
          <a:blip r:embed="rId3">
            <a:alphaModFix/>
          </a:blip>
          <a:srcRect/>
          <a:stretch/>
        </p:blipFill>
        <p:spPr>
          <a:xfrm>
            <a:off x="201566" y="904171"/>
            <a:ext cx="3189493" cy="4163127"/>
          </a:xfrm>
          <a:prstGeom prst="rect">
            <a:avLst/>
          </a:prstGeom>
          <a:noFill/>
          <a:ln>
            <a:noFill/>
          </a:ln>
        </p:spPr>
      </p:pic>
      <p:sp>
        <p:nvSpPr>
          <p:cNvPr id="330" name="Google Shape;330;p3"/>
          <p:cNvSpPr/>
          <p:nvPr/>
        </p:nvSpPr>
        <p:spPr>
          <a:xfrm rot="5400000">
            <a:off x="3638262" y="2081790"/>
            <a:ext cx="45719"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1" name="Google Shape;331;p3"/>
          <p:cNvSpPr/>
          <p:nvPr/>
        </p:nvSpPr>
        <p:spPr>
          <a:xfrm rot="5400000">
            <a:off x="3638262" y="2509634"/>
            <a:ext cx="45719"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2" name="Google Shape;332;p3"/>
          <p:cNvSpPr/>
          <p:nvPr/>
        </p:nvSpPr>
        <p:spPr>
          <a:xfrm rot="5400000">
            <a:off x="3658124" y="2717490"/>
            <a:ext cx="49436"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3" name="Google Shape;333;p3"/>
          <p:cNvSpPr/>
          <p:nvPr/>
        </p:nvSpPr>
        <p:spPr>
          <a:xfrm rot="5400000">
            <a:off x="3649062" y="2911603"/>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4" name="Google Shape;334;p3"/>
          <p:cNvSpPr/>
          <p:nvPr/>
        </p:nvSpPr>
        <p:spPr>
          <a:xfrm rot="5400000">
            <a:off x="3658942" y="3115402"/>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5" name="Google Shape;335;p3"/>
          <p:cNvSpPr/>
          <p:nvPr/>
        </p:nvSpPr>
        <p:spPr>
          <a:xfrm rot="5400000">
            <a:off x="3658942" y="3270369"/>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6" name="Google Shape;336;p3"/>
          <p:cNvSpPr/>
          <p:nvPr/>
        </p:nvSpPr>
        <p:spPr>
          <a:xfrm rot="5400000">
            <a:off x="3662825" y="3479035"/>
            <a:ext cx="45719"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7" name="Google Shape;337;p3"/>
          <p:cNvSpPr txBox="1"/>
          <p:nvPr/>
        </p:nvSpPr>
        <p:spPr>
          <a:xfrm flipH="1">
            <a:off x="4116079" y="2270308"/>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President’s Signature REQUIRED For Out of State Travel</a:t>
            </a:r>
            <a:endParaRPr/>
          </a:p>
        </p:txBody>
      </p:sp>
      <p:sp>
        <p:nvSpPr>
          <p:cNvPr id="338" name="Google Shape;338;p3"/>
          <p:cNvSpPr txBox="1"/>
          <p:nvPr/>
        </p:nvSpPr>
        <p:spPr>
          <a:xfrm flipH="1">
            <a:off x="4114800" y="2674215"/>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Mileage Begins/Ends at Your Assigned Campus</a:t>
            </a:r>
            <a:endParaRPr/>
          </a:p>
        </p:txBody>
      </p:sp>
      <p:sp>
        <p:nvSpPr>
          <p:cNvPr id="339" name="Google Shape;339;p3"/>
          <p:cNvSpPr txBox="1"/>
          <p:nvPr/>
        </p:nvSpPr>
        <p:spPr>
          <a:xfrm flipH="1">
            <a:off x="4114800" y="2855154"/>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Printed Estimates MUST be Attached for EACH MODE of Transportation</a:t>
            </a:r>
            <a:endParaRPr/>
          </a:p>
        </p:txBody>
      </p:sp>
      <p:sp>
        <p:nvSpPr>
          <p:cNvPr id="340" name="Google Shape;340;p3"/>
          <p:cNvSpPr txBox="1"/>
          <p:nvPr/>
        </p:nvSpPr>
        <p:spPr>
          <a:xfrm flipH="1">
            <a:off x="4114800" y="3070598"/>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Invoice or Registration Estimate MUST be Attached</a:t>
            </a:r>
            <a:endParaRPr/>
          </a:p>
        </p:txBody>
      </p:sp>
      <p:sp>
        <p:nvSpPr>
          <p:cNvPr id="341" name="Google Shape;341;p3"/>
          <p:cNvSpPr txBox="1"/>
          <p:nvPr/>
        </p:nvSpPr>
        <p:spPr>
          <a:xfrm flipH="1">
            <a:off x="4114800" y="3254720"/>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Invoice or Estimate MUST be Attached</a:t>
            </a:r>
            <a:endParaRPr/>
          </a:p>
        </p:txBody>
      </p:sp>
      <p:sp>
        <p:nvSpPr>
          <p:cNvPr id="342" name="Google Shape;342;p3"/>
          <p:cNvSpPr txBox="1"/>
          <p:nvPr/>
        </p:nvSpPr>
        <p:spPr>
          <a:xfrm flipH="1">
            <a:off x="4114800" y="3435659"/>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List Daily Per Diem Allowed</a:t>
            </a:r>
            <a:endParaRPr/>
          </a:p>
        </p:txBody>
      </p:sp>
      <p:sp>
        <p:nvSpPr>
          <p:cNvPr id="343" name="Google Shape;343;p3"/>
          <p:cNvSpPr txBox="1"/>
          <p:nvPr/>
        </p:nvSpPr>
        <p:spPr>
          <a:xfrm flipH="1">
            <a:off x="4111597" y="3624121"/>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Other Expenses Anticipated MUST be Listed – May NOT Indicate Misc.</a:t>
            </a:r>
            <a:endParaRPr/>
          </a:p>
        </p:txBody>
      </p:sp>
      <p:sp>
        <p:nvSpPr>
          <p:cNvPr id="344" name="Google Shape;344;p3"/>
          <p:cNvSpPr txBox="1"/>
          <p:nvPr/>
        </p:nvSpPr>
        <p:spPr>
          <a:xfrm flipH="1">
            <a:off x="4123449" y="1075785"/>
            <a:ext cx="45021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b="1"/>
              <a:t>A TA </a:t>
            </a:r>
            <a:r>
              <a:rPr lang="en-US" sz="1400" b="1"/>
              <a:t>REQUIRES S</a:t>
            </a:r>
            <a:r>
              <a:rPr lang="en-US" b="1"/>
              <a:t>UPPORTING DOCUMENTATION</a:t>
            </a:r>
            <a:endParaRPr b="1"/>
          </a:p>
        </p:txBody>
      </p:sp>
      <p:sp>
        <p:nvSpPr>
          <p:cNvPr id="345" name="Google Shape;345;p3"/>
          <p:cNvSpPr/>
          <p:nvPr/>
        </p:nvSpPr>
        <p:spPr>
          <a:xfrm rot="5400000">
            <a:off x="3674632" y="4060148"/>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46" name="Google Shape;346;p3"/>
          <p:cNvSpPr txBox="1"/>
          <p:nvPr/>
        </p:nvSpPr>
        <p:spPr>
          <a:xfrm flipH="1">
            <a:off x="4108394" y="4141811"/>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Traveler’s Signature - REQUIRED</a:t>
            </a:r>
            <a:endParaRPr/>
          </a:p>
        </p:txBody>
      </p:sp>
      <p:sp>
        <p:nvSpPr>
          <p:cNvPr id="347" name="Google Shape;347;p3"/>
          <p:cNvSpPr/>
          <p:nvPr/>
        </p:nvSpPr>
        <p:spPr>
          <a:xfrm rot="5400000">
            <a:off x="3681640" y="4196111"/>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48" name="Google Shape;348;p3"/>
          <p:cNvSpPr txBox="1"/>
          <p:nvPr/>
        </p:nvSpPr>
        <p:spPr>
          <a:xfrm flipH="1">
            <a:off x="4108394" y="4297039"/>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Traveler’s Supervisor Signature - REQUIRED</a:t>
            </a:r>
            <a:endParaRPr/>
          </a:p>
        </p:txBody>
      </p:sp>
      <p:sp>
        <p:nvSpPr>
          <p:cNvPr id="349" name="Google Shape;349;p3"/>
          <p:cNvSpPr/>
          <p:nvPr/>
        </p:nvSpPr>
        <p:spPr>
          <a:xfrm rot="5400000">
            <a:off x="3681640" y="4324030"/>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50" name="Google Shape;350;p3"/>
          <p:cNvSpPr txBox="1"/>
          <p:nvPr/>
        </p:nvSpPr>
        <p:spPr>
          <a:xfrm flipH="1">
            <a:off x="4114800" y="4458168"/>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Budget Manager Signature – Required </a:t>
            </a:r>
            <a:r>
              <a:rPr lang="en-US" sz="800" b="1" i="1"/>
              <a:t>if</a:t>
            </a:r>
            <a:r>
              <a:rPr lang="en-US" sz="800" b="1"/>
              <a:t> Budget is Not Managed by Travelers Supervisor</a:t>
            </a:r>
            <a:endParaRPr/>
          </a:p>
        </p:txBody>
      </p:sp>
      <p:sp>
        <p:nvSpPr>
          <p:cNvPr id="351" name="Google Shape;351;p3"/>
          <p:cNvSpPr/>
          <p:nvPr/>
        </p:nvSpPr>
        <p:spPr>
          <a:xfrm rot="5400000">
            <a:off x="3681640" y="4458440"/>
            <a:ext cx="45720"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52" name="Google Shape;352;p3"/>
          <p:cNvSpPr txBox="1"/>
          <p:nvPr/>
        </p:nvSpPr>
        <p:spPr>
          <a:xfrm flipH="1">
            <a:off x="4121206" y="4610213"/>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VP’s Signature - REQUIRED</a:t>
            </a:r>
            <a:endParaRPr/>
          </a:p>
        </p:txBody>
      </p:sp>
      <p:sp>
        <p:nvSpPr>
          <p:cNvPr id="353" name="Google Shape;353;p3"/>
          <p:cNvSpPr/>
          <p:nvPr/>
        </p:nvSpPr>
        <p:spPr>
          <a:xfrm rot="5400000">
            <a:off x="3580788" y="3693432"/>
            <a:ext cx="173665" cy="551616"/>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54" name="Google Shape;354;p3"/>
          <p:cNvSpPr txBox="1"/>
          <p:nvPr/>
        </p:nvSpPr>
        <p:spPr>
          <a:xfrm flipH="1">
            <a:off x="4111597" y="3624120"/>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Other Expenses Anticipated MUST be Listed – May NOT Indicate Misc.</a:t>
            </a:r>
            <a:endParaRPr/>
          </a:p>
        </p:txBody>
      </p:sp>
      <p:sp>
        <p:nvSpPr>
          <p:cNvPr id="355" name="Google Shape;355;p3"/>
          <p:cNvSpPr txBox="1"/>
          <p:nvPr/>
        </p:nvSpPr>
        <p:spPr>
          <a:xfrm flipH="1">
            <a:off x="4108394" y="3779693"/>
            <a:ext cx="4502102" cy="3385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GL Number/s and REQUIRED - More Than One GL? Distribution/Percentage REQUIRED MUST Include Copy of Budget – Object Code 55200 Only</a:t>
            </a:r>
            <a:endParaRPr/>
          </a:p>
        </p:txBody>
      </p:sp>
      <p:sp>
        <p:nvSpPr>
          <p:cNvPr id="356" name="Google Shape;356;p3"/>
          <p:cNvSpPr/>
          <p:nvPr/>
        </p:nvSpPr>
        <p:spPr>
          <a:xfrm rot="5400000">
            <a:off x="3635057" y="1719856"/>
            <a:ext cx="45719"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57" name="Google Shape;357;p3"/>
          <p:cNvSpPr txBox="1"/>
          <p:nvPr/>
        </p:nvSpPr>
        <p:spPr>
          <a:xfrm flipH="1">
            <a:off x="4121206" y="1850223"/>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Name of EVENT You Are Traveling To  (2025 ACCCA Annual Conference)</a:t>
            </a:r>
            <a:endParaRPr/>
          </a:p>
        </p:txBody>
      </p:sp>
      <p:sp>
        <p:nvSpPr>
          <p:cNvPr id="358" name="Google Shape;358;p3"/>
          <p:cNvSpPr/>
          <p:nvPr/>
        </p:nvSpPr>
        <p:spPr>
          <a:xfrm rot="5400000">
            <a:off x="3635057" y="1920854"/>
            <a:ext cx="45719" cy="544608"/>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59" name="Google Shape;359;p3"/>
          <p:cNvSpPr txBox="1"/>
          <p:nvPr/>
        </p:nvSpPr>
        <p:spPr>
          <a:xfrm flipH="1">
            <a:off x="4114802" y="2046605"/>
            <a:ext cx="4502100" cy="215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t>Event Venue  (Hyatt Monterey, 1 Old Golf Course Road, Monterey, CA 93940)</a:t>
            </a:r>
            <a:endParaRPr sz="800" b="1"/>
          </a:p>
        </p:txBody>
      </p:sp>
      <p:sp>
        <p:nvSpPr>
          <p:cNvPr id="360" name="Google Shape;360;p3"/>
          <p:cNvSpPr txBox="1"/>
          <p:nvPr/>
        </p:nvSpPr>
        <p:spPr>
          <a:xfrm flipH="1">
            <a:off x="4121206" y="1336532"/>
            <a:ext cx="4502102" cy="2154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800" b="1">
                <a:solidFill>
                  <a:srgbClr val="C00000"/>
                </a:solidFill>
              </a:rPr>
              <a:t>TA Packets Will Be Returned when Missing REQUIRED Documentation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Travel: Virtual Conference</a:t>
            </a:r>
            <a:endParaRPr/>
          </a:p>
        </p:txBody>
      </p:sp>
      <p:sp>
        <p:nvSpPr>
          <p:cNvPr id="366" name="Google Shape;366;p5"/>
          <p:cNvSpPr txBox="1"/>
          <p:nvPr/>
        </p:nvSpPr>
        <p:spPr>
          <a:xfrm>
            <a:off x="758825" y="916940"/>
            <a:ext cx="7578090" cy="3276600"/>
          </a:xfrm>
          <a:prstGeom prst="rect">
            <a:avLst/>
          </a:prstGeom>
          <a:noFill/>
          <a:ln>
            <a:noFill/>
          </a:ln>
        </p:spPr>
        <p:txBody>
          <a:bodyPr spcFirstLastPara="1" wrap="square" lIns="0" tIns="12700" rIns="0" bIns="0" anchor="t" anchorCtr="0">
            <a:spAutoFit/>
          </a:bodyPr>
          <a:lstStyle/>
          <a:p>
            <a:pPr marL="244475" marR="433705" lvl="0" indent="-231775" algn="l" rtl="0">
              <a:lnSpc>
                <a:spcPct val="100000"/>
              </a:lnSpc>
              <a:spcBef>
                <a:spcPts val="0"/>
              </a:spcBef>
              <a:spcAft>
                <a:spcPts val="0"/>
              </a:spcAft>
              <a:buSzPts val="2000"/>
              <a:buFont typeface="Tahoma"/>
              <a:buChar char="●"/>
            </a:pPr>
            <a:r>
              <a:rPr lang="en-US" sz="2000">
                <a:latin typeface="Tahoma"/>
                <a:ea typeface="Tahoma"/>
                <a:cs typeface="Tahoma"/>
                <a:sym typeface="Tahoma"/>
              </a:rPr>
              <a:t>No Travel Authorization is required; however, your supervisor may require prior approval to attend.</a:t>
            </a:r>
            <a:endParaRPr sz="2000">
              <a:latin typeface="Tahoma"/>
              <a:ea typeface="Tahoma"/>
              <a:cs typeface="Tahoma"/>
              <a:sym typeface="Tahoma"/>
            </a:endParaRPr>
          </a:p>
          <a:p>
            <a:pPr marL="244475" marR="318770" lvl="0" indent="-231775" algn="l" rtl="0">
              <a:lnSpc>
                <a:spcPct val="100000"/>
              </a:lnSpc>
              <a:spcBef>
                <a:spcPts val="400"/>
              </a:spcBef>
              <a:spcAft>
                <a:spcPts val="0"/>
              </a:spcAft>
              <a:buSzPts val="2000"/>
              <a:buFont typeface="Tahoma"/>
              <a:buChar char="●"/>
            </a:pPr>
            <a:r>
              <a:rPr lang="en-US" sz="2000">
                <a:latin typeface="Tahoma"/>
                <a:ea typeface="Tahoma"/>
                <a:cs typeface="Tahoma"/>
                <a:sym typeface="Tahoma"/>
              </a:rPr>
              <a:t>Upon approval, registration may be made by the departmental assistant, attendee, or the traveler.</a:t>
            </a:r>
            <a:endParaRPr sz="2000">
              <a:latin typeface="Tahoma"/>
              <a:ea typeface="Tahoma"/>
              <a:cs typeface="Tahoma"/>
              <a:sym typeface="Tahoma"/>
            </a:endParaRPr>
          </a:p>
          <a:p>
            <a:pPr marL="244475" marR="5080" lvl="0" indent="-231775" algn="l" rtl="0">
              <a:lnSpc>
                <a:spcPct val="100000"/>
              </a:lnSpc>
              <a:spcBef>
                <a:spcPts val="400"/>
              </a:spcBef>
              <a:spcAft>
                <a:spcPts val="0"/>
              </a:spcAft>
              <a:buSzPts val="2000"/>
              <a:buFont typeface="Tahoma"/>
              <a:buChar char="●"/>
            </a:pPr>
            <a:r>
              <a:rPr lang="en-US" sz="2000">
                <a:latin typeface="Tahoma"/>
                <a:ea typeface="Tahoma"/>
                <a:cs typeface="Tahoma"/>
                <a:sym typeface="Tahoma"/>
              </a:rPr>
              <a:t>When payment requires payment by credit card, prepare a </a:t>
            </a:r>
            <a:r>
              <a:rPr lang="en-US" sz="2000" u="sng">
                <a:solidFill>
                  <a:srgbClr val="0000FF"/>
                </a:solidFill>
                <a:latin typeface="Tahoma"/>
                <a:ea typeface="Tahoma"/>
                <a:cs typeface="Tahoma"/>
                <a:sym typeface="Tahoma"/>
              </a:rPr>
              <a:t>Credit</a:t>
            </a:r>
            <a:r>
              <a:rPr lang="en-US" sz="2000" u="none">
                <a:solidFill>
                  <a:srgbClr val="0000FF"/>
                </a:solidFill>
                <a:latin typeface="Tahoma"/>
                <a:ea typeface="Tahoma"/>
                <a:cs typeface="Tahoma"/>
                <a:sym typeface="Tahoma"/>
              </a:rPr>
              <a:t> </a:t>
            </a:r>
            <a:r>
              <a:rPr lang="en-US" sz="2000" u="sng">
                <a:solidFill>
                  <a:srgbClr val="0000FF"/>
                </a:solidFill>
                <a:latin typeface="Tahoma"/>
                <a:ea typeface="Tahoma"/>
                <a:cs typeface="Tahoma"/>
                <a:sym typeface="Tahoma"/>
              </a:rPr>
              <a:t>Card Request</a:t>
            </a:r>
            <a:r>
              <a:rPr lang="en-US" sz="2000" u="none">
                <a:solidFill>
                  <a:srgbClr val="0000FF"/>
                </a:solidFill>
                <a:latin typeface="Tahoma"/>
                <a:ea typeface="Tahoma"/>
                <a:cs typeface="Tahoma"/>
                <a:sym typeface="Tahoma"/>
              </a:rPr>
              <a:t> </a:t>
            </a:r>
            <a:r>
              <a:rPr lang="en-US" sz="2000" u="none">
                <a:latin typeface="Tahoma"/>
                <a:ea typeface="Tahoma"/>
                <a:cs typeface="Tahoma"/>
                <a:sym typeface="Tahoma"/>
              </a:rPr>
              <a:t>form. (Event registration that may be paid by check requires a Check Request form.</a:t>
            </a:r>
            <a:endParaRPr sz="2000">
              <a:latin typeface="Tahoma"/>
              <a:ea typeface="Tahoma"/>
              <a:cs typeface="Tahoma"/>
              <a:sym typeface="Tahoma"/>
            </a:endParaRPr>
          </a:p>
          <a:p>
            <a:pPr marL="244475" lvl="0" indent="-231775" algn="l" rtl="0">
              <a:lnSpc>
                <a:spcPct val="100000"/>
              </a:lnSpc>
              <a:spcBef>
                <a:spcPts val="400"/>
              </a:spcBef>
              <a:spcAft>
                <a:spcPts val="0"/>
              </a:spcAft>
              <a:buSzPts val="2000"/>
              <a:buFont typeface="Tahoma"/>
              <a:buChar char="●"/>
            </a:pPr>
            <a:r>
              <a:rPr lang="en-US" sz="2000">
                <a:latin typeface="Tahoma"/>
                <a:ea typeface="Tahoma"/>
                <a:cs typeface="Tahoma"/>
                <a:sym typeface="Tahoma"/>
              </a:rPr>
              <a:t>Event registration must be done outside of Concur.</a:t>
            </a:r>
            <a:endParaRPr sz="2000">
              <a:latin typeface="Tahoma"/>
              <a:ea typeface="Tahoma"/>
              <a:cs typeface="Tahoma"/>
              <a:sym typeface="Tahoma"/>
            </a:endParaRPr>
          </a:p>
          <a:p>
            <a:pPr marL="244475" marR="175895" lvl="0" indent="-231775" algn="l" rtl="0">
              <a:lnSpc>
                <a:spcPct val="100000"/>
              </a:lnSpc>
              <a:spcBef>
                <a:spcPts val="400"/>
              </a:spcBef>
              <a:spcAft>
                <a:spcPts val="0"/>
              </a:spcAft>
              <a:buSzPts val="2000"/>
              <a:buFont typeface="Tahoma"/>
              <a:buChar char="●"/>
            </a:pPr>
            <a:r>
              <a:rPr lang="en-US" sz="2000">
                <a:latin typeface="Tahoma"/>
                <a:ea typeface="Tahoma"/>
                <a:cs typeface="Tahoma"/>
                <a:sym typeface="Tahoma"/>
              </a:rPr>
              <a:t>Please refer to the </a:t>
            </a:r>
            <a:r>
              <a:rPr lang="en-US" sz="2000" u="sng">
                <a:solidFill>
                  <a:srgbClr val="0000FF"/>
                </a:solidFill>
                <a:latin typeface="Tahoma"/>
                <a:ea typeface="Tahoma"/>
                <a:cs typeface="Tahoma"/>
                <a:sym typeface="Tahoma"/>
              </a:rPr>
              <a:t>Hartnell Travel Policy &amp; Guidelines</a:t>
            </a:r>
            <a:r>
              <a:rPr lang="en-US" sz="2000" u="none">
                <a:solidFill>
                  <a:srgbClr val="0000FF"/>
                </a:solidFill>
                <a:latin typeface="Tahoma"/>
                <a:ea typeface="Tahoma"/>
                <a:cs typeface="Tahoma"/>
                <a:sym typeface="Tahoma"/>
              </a:rPr>
              <a:t> </a:t>
            </a:r>
            <a:r>
              <a:rPr lang="en-US" sz="2000" u="none">
                <a:latin typeface="Tahoma"/>
                <a:ea typeface="Tahoma"/>
                <a:cs typeface="Tahoma"/>
                <a:sym typeface="Tahoma"/>
              </a:rPr>
              <a:t>web page for full guidelines.</a:t>
            </a:r>
            <a:endParaRPr sz="2000">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3321e381ab3_0_1"/>
          <p:cNvSpPr txBox="1">
            <a:spLocks noGrp="1"/>
          </p:cNvSpPr>
          <p:nvPr>
            <p:ph type="title"/>
          </p:nvPr>
        </p:nvSpPr>
        <p:spPr>
          <a:xfrm>
            <a:off x="75084" y="47528"/>
            <a:ext cx="5985900" cy="38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TRAVEL AUTHORIZATION</a:t>
            </a:r>
            <a:endParaRPr/>
          </a:p>
        </p:txBody>
      </p:sp>
      <p:sp>
        <p:nvSpPr>
          <p:cNvPr id="66" name="Google Shape;66;g3321e381ab3_0_1"/>
          <p:cNvSpPr txBox="1">
            <a:spLocks noGrp="1"/>
          </p:cNvSpPr>
          <p:nvPr>
            <p:ph type="body" idx="1"/>
          </p:nvPr>
        </p:nvSpPr>
        <p:spPr>
          <a:xfrm>
            <a:off x="801226" y="861507"/>
            <a:ext cx="7541400" cy="3204600"/>
          </a:xfrm>
          <a:prstGeom prst="rect">
            <a:avLst/>
          </a:prstGeom>
          <a:noFill/>
          <a:ln>
            <a:noFill/>
          </a:ln>
        </p:spPr>
        <p:txBody>
          <a:bodyPr spcFirstLastPara="1" wrap="square" lIns="0" tIns="74925" rIns="0" bIns="0" anchor="t" anchorCtr="0">
            <a:spAutoFit/>
          </a:bodyPr>
          <a:lstStyle/>
          <a:p>
            <a:pPr marL="312420" marR="100330" lvl="0" indent="-281305" algn="l" rtl="0">
              <a:lnSpc>
                <a:spcPct val="79600"/>
              </a:lnSpc>
              <a:spcBef>
                <a:spcPts val="0"/>
              </a:spcBef>
              <a:spcAft>
                <a:spcPts val="0"/>
              </a:spcAft>
              <a:buClr>
                <a:schemeClr val="dk1"/>
              </a:buClr>
              <a:buSzPts val="2000"/>
              <a:buFont typeface="Arial"/>
              <a:buChar char="•"/>
            </a:pPr>
            <a:r>
              <a:rPr lang="en-US"/>
              <a:t>All conference and travel expenses should be pre-approved by appropriate administrators </a:t>
            </a:r>
            <a:r>
              <a:rPr lang="en-US" b="1">
                <a:solidFill>
                  <a:srgbClr val="FF0000"/>
                </a:solidFill>
                <a:latin typeface="Tahoma"/>
                <a:ea typeface="Tahoma"/>
                <a:cs typeface="Tahoma"/>
                <a:sym typeface="Tahoma"/>
              </a:rPr>
              <a:t>45 days in advance </a:t>
            </a:r>
            <a:r>
              <a:rPr lang="en-US"/>
              <a:t>of travel dates.</a:t>
            </a:r>
            <a:endParaRPr/>
          </a:p>
          <a:p>
            <a:pPr marL="19050" lvl="0" indent="0" algn="l" rtl="0">
              <a:lnSpc>
                <a:spcPct val="100000"/>
              </a:lnSpc>
              <a:spcBef>
                <a:spcPts val="445"/>
              </a:spcBef>
              <a:spcAft>
                <a:spcPts val="0"/>
              </a:spcAft>
              <a:buClr>
                <a:schemeClr val="dk1"/>
              </a:buClr>
              <a:buSzPts val="2050"/>
              <a:buFont typeface="Arial"/>
              <a:buNone/>
            </a:pPr>
            <a:endParaRPr/>
          </a:p>
          <a:p>
            <a:pPr marL="312420" marR="5080" lvl="0" indent="-281305" algn="l" rtl="0">
              <a:lnSpc>
                <a:spcPct val="79600"/>
              </a:lnSpc>
              <a:spcBef>
                <a:spcPts val="0"/>
              </a:spcBef>
              <a:spcAft>
                <a:spcPts val="0"/>
              </a:spcAft>
              <a:buClr>
                <a:schemeClr val="dk1"/>
              </a:buClr>
              <a:buSzPts val="2000"/>
              <a:buFont typeface="Arial"/>
              <a:buChar char="•"/>
            </a:pPr>
            <a:r>
              <a:rPr lang="en-US"/>
              <a:t>Use a </a:t>
            </a:r>
            <a:r>
              <a:rPr lang="en-US" u="sng">
                <a:solidFill>
                  <a:srgbClr val="0000FF"/>
                </a:solidFill>
              </a:rPr>
              <a:t>Travel Authorization</a:t>
            </a:r>
            <a:r>
              <a:rPr lang="en-US" u="none">
                <a:solidFill>
                  <a:srgbClr val="0000FF"/>
                </a:solidFill>
              </a:rPr>
              <a:t> </a:t>
            </a:r>
            <a:r>
              <a:rPr lang="en-US" u="none"/>
              <a:t>form to propose a travel/conference expenditure.</a:t>
            </a:r>
            <a:endParaRPr/>
          </a:p>
          <a:p>
            <a:pPr marL="312420" lvl="0" indent="-280670" algn="l" rtl="0">
              <a:lnSpc>
                <a:spcPct val="100000"/>
              </a:lnSpc>
              <a:spcBef>
                <a:spcPts val="2415"/>
              </a:spcBef>
              <a:spcAft>
                <a:spcPts val="0"/>
              </a:spcAft>
              <a:buClr>
                <a:schemeClr val="dk1"/>
              </a:buClr>
              <a:buSzPts val="2000"/>
              <a:buFont typeface="Arial"/>
              <a:buChar char="•"/>
            </a:pPr>
            <a:r>
              <a:rPr lang="en-US"/>
              <a:t>Please refer to Hartnell </a:t>
            </a:r>
            <a:r>
              <a:rPr lang="en-US" u="sng">
                <a:solidFill>
                  <a:srgbClr val="0000FF"/>
                </a:solidFill>
              </a:rPr>
              <a:t>Travel Guidelines</a:t>
            </a:r>
            <a:r>
              <a:rPr lang="en-US" u="none">
                <a:solidFill>
                  <a:srgbClr val="0000FF"/>
                </a:solidFill>
              </a:rPr>
              <a:t> </a:t>
            </a:r>
            <a:r>
              <a:rPr lang="en-US" u="none"/>
              <a:t>for full travel details</a:t>
            </a:r>
            <a:endParaRPr/>
          </a:p>
          <a:p>
            <a:pPr marL="19050" lvl="0" indent="0" algn="l" rtl="0">
              <a:lnSpc>
                <a:spcPct val="100000"/>
              </a:lnSpc>
              <a:spcBef>
                <a:spcPts val="445"/>
              </a:spcBef>
              <a:spcAft>
                <a:spcPts val="0"/>
              </a:spcAft>
              <a:buClr>
                <a:schemeClr val="dk1"/>
              </a:buClr>
              <a:buSzPts val="2050"/>
              <a:buFont typeface="Arial"/>
              <a:buNone/>
            </a:pPr>
            <a:endParaRPr u="none"/>
          </a:p>
          <a:p>
            <a:pPr marL="312420" marR="1642110" lvl="0" indent="-281305" algn="l" rtl="0">
              <a:lnSpc>
                <a:spcPct val="79600"/>
              </a:lnSpc>
              <a:spcBef>
                <a:spcPts val="0"/>
              </a:spcBef>
              <a:spcAft>
                <a:spcPts val="0"/>
              </a:spcAft>
              <a:buClr>
                <a:schemeClr val="dk1"/>
              </a:buClr>
              <a:buSzPts val="2000"/>
              <a:buFont typeface="Arial"/>
              <a:buChar char="•"/>
            </a:pPr>
            <a:r>
              <a:rPr lang="en-US"/>
              <a:t>Out of state travel must be pre-approved by the President/Superintendent.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ctrTitle"/>
          </p:nvPr>
        </p:nvSpPr>
        <p:spPr>
          <a:xfrm>
            <a:off x="75084" y="49327"/>
            <a:ext cx="5928900" cy="3822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a:solidFill>
                  <a:schemeClr val="lt1"/>
                </a:solidFill>
              </a:rPr>
              <a:t>Travel Training 2025</a:t>
            </a:r>
            <a:endParaRPr>
              <a:solidFill>
                <a:schemeClr val="lt1"/>
              </a:solidFill>
            </a:endParaRPr>
          </a:p>
        </p:txBody>
      </p:sp>
      <p:sp>
        <p:nvSpPr>
          <p:cNvPr id="72" name="Google Shape;72;p2"/>
          <p:cNvSpPr txBox="1">
            <a:spLocks noGrp="1"/>
          </p:cNvSpPr>
          <p:nvPr>
            <p:ph type="subTitle" idx="1"/>
          </p:nvPr>
        </p:nvSpPr>
        <p:spPr>
          <a:xfrm>
            <a:off x="1159250" y="898485"/>
            <a:ext cx="6400800" cy="378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b="1">
                <a:solidFill>
                  <a:srgbClr val="730027"/>
                </a:solidFill>
              </a:rPr>
              <a:t>BUILDING A TRAVEL AUTHORIZATION PACKET</a:t>
            </a:r>
            <a:endParaRPr b="1">
              <a:solidFill>
                <a:srgbClr val="730027"/>
              </a:solidFill>
            </a:endParaRPr>
          </a:p>
          <a:p>
            <a:pPr marL="0" lvl="0" indent="0" algn="ctr" rtl="0">
              <a:spcBef>
                <a:spcPts val="0"/>
              </a:spcBef>
              <a:spcAft>
                <a:spcPts val="0"/>
              </a:spcAft>
              <a:buNone/>
            </a:pPr>
            <a:endParaRPr b="1">
              <a:solidFill>
                <a:srgbClr val="730027"/>
              </a:solidFill>
            </a:endParaRPr>
          </a:p>
          <a:p>
            <a:pPr marL="0" lvl="0" indent="0" algn="l" rtl="0">
              <a:spcBef>
                <a:spcPts val="0"/>
              </a:spcBef>
              <a:spcAft>
                <a:spcPts val="0"/>
              </a:spcAft>
              <a:buNone/>
            </a:pPr>
            <a:r>
              <a:rPr lang="en-US" b="1"/>
              <a:t>Include:</a:t>
            </a:r>
            <a:endParaRPr b="1"/>
          </a:p>
          <a:p>
            <a:pPr marL="457200" lvl="0" indent="-317500" algn="l" rtl="0">
              <a:spcBef>
                <a:spcPts val="0"/>
              </a:spcBef>
              <a:spcAft>
                <a:spcPts val="0"/>
              </a:spcAft>
              <a:buSzPts val="1400"/>
              <a:buChar char="●"/>
            </a:pPr>
            <a:r>
              <a:rPr lang="en-US"/>
              <a:t>TA</a:t>
            </a:r>
            <a:endParaRPr/>
          </a:p>
          <a:p>
            <a:pPr marL="457200" lvl="0" indent="-317500" algn="l" rtl="0">
              <a:spcBef>
                <a:spcPts val="0"/>
              </a:spcBef>
              <a:spcAft>
                <a:spcPts val="0"/>
              </a:spcAft>
              <a:buSzPts val="1400"/>
              <a:buChar char="●"/>
            </a:pPr>
            <a:r>
              <a:rPr lang="en-US"/>
              <a:t>Check/Credit Card Request Forms</a:t>
            </a:r>
            <a:endParaRPr/>
          </a:p>
          <a:p>
            <a:pPr marL="457200" lvl="0" indent="-317500" algn="l" rtl="0">
              <a:spcBef>
                <a:spcPts val="0"/>
              </a:spcBef>
              <a:spcAft>
                <a:spcPts val="0"/>
              </a:spcAft>
              <a:buSzPts val="1400"/>
              <a:buChar char="●"/>
            </a:pPr>
            <a:r>
              <a:rPr lang="en-US"/>
              <a:t>Supporting Documentation/Estimates</a:t>
            </a:r>
            <a:endParaRPr/>
          </a:p>
          <a:p>
            <a:pPr marL="457200" lvl="0" indent="-317500" algn="l" rtl="0">
              <a:spcBef>
                <a:spcPts val="0"/>
              </a:spcBef>
              <a:spcAft>
                <a:spcPts val="0"/>
              </a:spcAft>
              <a:buSzPts val="1400"/>
              <a:buChar char="●"/>
            </a:pPr>
            <a:r>
              <a:rPr lang="en-US"/>
              <a:t>Budget Report (for 55200 only)</a:t>
            </a:r>
            <a:endParaRPr/>
          </a:p>
          <a:p>
            <a:pPr marL="0" lvl="0" indent="0" algn="l" rtl="0">
              <a:spcBef>
                <a:spcPts val="0"/>
              </a:spcBef>
              <a:spcAft>
                <a:spcPts val="0"/>
              </a:spcAft>
              <a:buNone/>
            </a:pPr>
            <a:endParaRPr b="1"/>
          </a:p>
          <a:p>
            <a:pPr marL="0" lvl="0" indent="0" algn="l" rtl="0">
              <a:spcBef>
                <a:spcPts val="0"/>
              </a:spcBef>
              <a:spcAft>
                <a:spcPts val="0"/>
              </a:spcAft>
              <a:buNone/>
            </a:pPr>
            <a:r>
              <a:rPr lang="en-US" b="1"/>
              <a:t>Do Not Include:</a:t>
            </a:r>
            <a:endParaRPr b="1"/>
          </a:p>
          <a:p>
            <a:pPr marL="457200" lvl="0" indent="-317500" algn="l" rtl="0">
              <a:spcBef>
                <a:spcPts val="0"/>
              </a:spcBef>
              <a:spcAft>
                <a:spcPts val="0"/>
              </a:spcAft>
              <a:buSzPts val="1400"/>
              <a:buChar char="●"/>
            </a:pPr>
            <a:r>
              <a:rPr lang="en-US"/>
              <a:t>Concur Data Form</a:t>
            </a:r>
            <a:endParaRPr/>
          </a:p>
          <a:p>
            <a:pPr marL="457200" lvl="0" indent="-317500" algn="l" rtl="0">
              <a:spcBef>
                <a:spcPts val="0"/>
              </a:spcBef>
              <a:spcAft>
                <a:spcPts val="0"/>
              </a:spcAft>
              <a:buSzPts val="1400"/>
              <a:buChar char="●"/>
            </a:pPr>
            <a:r>
              <a:rPr lang="en-US"/>
              <a:t>Driving Credentials</a:t>
            </a:r>
            <a:endParaRPr/>
          </a:p>
          <a:p>
            <a:pPr marL="457200" lvl="0" indent="-317500" algn="l" rtl="0">
              <a:spcBef>
                <a:spcPts val="0"/>
              </a:spcBef>
              <a:spcAft>
                <a:spcPts val="0"/>
              </a:spcAft>
              <a:buSzPts val="1400"/>
              <a:buChar char="●"/>
            </a:pPr>
            <a:r>
              <a:rPr lang="en-US"/>
              <a:t>Budget Transfer/s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47625" lvl="0" indent="0" algn="l" rtl="0">
              <a:lnSpc>
                <a:spcPct val="100000"/>
              </a:lnSpc>
              <a:spcBef>
                <a:spcPts val="0"/>
              </a:spcBef>
              <a:spcAft>
                <a:spcPts val="0"/>
              </a:spcAft>
              <a:buNone/>
            </a:pPr>
            <a:r>
              <a:rPr lang="en-US"/>
              <a:t>TRAVEL AND CONFERENCE PER DIEMS</a:t>
            </a:r>
            <a:endParaRPr/>
          </a:p>
        </p:txBody>
      </p:sp>
      <p:sp>
        <p:nvSpPr>
          <p:cNvPr id="91" name="Google Shape;91;p6"/>
          <p:cNvSpPr txBox="1"/>
          <p:nvPr/>
        </p:nvSpPr>
        <p:spPr>
          <a:xfrm>
            <a:off x="758825" y="1081531"/>
            <a:ext cx="7607300" cy="3215640"/>
          </a:xfrm>
          <a:prstGeom prst="rect">
            <a:avLst/>
          </a:prstGeom>
          <a:noFill/>
          <a:ln>
            <a:noFill/>
          </a:ln>
        </p:spPr>
        <p:txBody>
          <a:bodyPr spcFirstLastPara="1" wrap="square" lIns="0" tIns="71750" rIns="0" bIns="0" anchor="t" anchorCtr="0">
            <a:spAutoFit/>
          </a:bodyPr>
          <a:lstStyle/>
          <a:p>
            <a:pPr marL="12700" marR="5080" lvl="0" indent="0" algn="l" rtl="0">
              <a:lnSpc>
                <a:spcPct val="96000"/>
              </a:lnSpc>
              <a:spcBef>
                <a:spcPts val="0"/>
              </a:spcBef>
              <a:spcAft>
                <a:spcPts val="0"/>
              </a:spcAft>
              <a:buNone/>
            </a:pPr>
            <a:r>
              <a:rPr lang="en-US" sz="2000" dirty="0">
                <a:latin typeface="Tahoma"/>
                <a:ea typeface="Tahoma"/>
                <a:cs typeface="Tahoma"/>
                <a:sym typeface="Tahoma"/>
              </a:rPr>
              <a:t>All Hartnell travel expenses should fall within the dollar limits stated by the U.S. General Services Administration (GSA). These rates, often referred to as CONUS (Continental United States) rates vary by location. Some fund sources (grants) require that travel expenses not exceed those found in CONUS.</a:t>
            </a:r>
            <a:endParaRPr sz="2000" dirty="0">
              <a:latin typeface="Tahoma"/>
              <a:ea typeface="Tahoma"/>
              <a:cs typeface="Tahoma"/>
              <a:sym typeface="Tahoma"/>
            </a:endParaRPr>
          </a:p>
          <a:p>
            <a:pPr marL="0" lvl="0" indent="0" algn="l" rtl="0">
              <a:lnSpc>
                <a:spcPct val="100000"/>
              </a:lnSpc>
              <a:spcBef>
                <a:spcPts val="320"/>
              </a:spcBef>
              <a:spcAft>
                <a:spcPts val="0"/>
              </a:spcAft>
              <a:buNone/>
            </a:pPr>
            <a:endParaRPr sz="2000" dirty="0">
              <a:latin typeface="Tahoma"/>
              <a:ea typeface="Tahoma"/>
              <a:cs typeface="Tahoma"/>
              <a:sym typeface="Tahoma"/>
            </a:endParaRPr>
          </a:p>
          <a:p>
            <a:pPr marL="12700" marR="71755" lvl="0" indent="0" algn="l" rtl="0">
              <a:lnSpc>
                <a:spcPct val="80000"/>
              </a:lnSpc>
              <a:spcBef>
                <a:spcPts val="0"/>
              </a:spcBef>
              <a:spcAft>
                <a:spcPts val="0"/>
              </a:spcAft>
              <a:buNone/>
            </a:pPr>
            <a:r>
              <a:rPr lang="en-US" sz="2000" dirty="0">
                <a:latin typeface="Tahoma"/>
                <a:ea typeface="Tahoma"/>
                <a:cs typeface="Tahoma"/>
                <a:sym typeface="Tahoma"/>
              </a:rPr>
              <a:t>We recommend that you attach the per diem rates for the city of travel to your conference request in order for your Dean/Administrator to verify that the expenses in each area (hotel, meals, etc.) do not exceed the CONUS per diems.</a:t>
            </a:r>
            <a:endParaRPr sz="2000" dirty="0">
              <a:latin typeface="Tahoma"/>
              <a:ea typeface="Tahoma"/>
              <a:cs typeface="Tahoma"/>
              <a:sym typeface="Tahoma"/>
            </a:endParaRPr>
          </a:p>
          <a:p>
            <a:pPr marL="17145" lvl="0" indent="0" algn="ctr" rtl="0">
              <a:lnSpc>
                <a:spcPct val="100000"/>
              </a:lnSpc>
              <a:spcBef>
                <a:spcPts val="2240"/>
              </a:spcBef>
              <a:spcAft>
                <a:spcPts val="0"/>
              </a:spcAft>
              <a:buNone/>
            </a:pPr>
            <a:r>
              <a:rPr lang="en-US" sz="2000" b="1" u="sng" dirty="0">
                <a:solidFill>
                  <a:schemeClr val="hlink"/>
                </a:solidFill>
                <a:latin typeface="Tahoma"/>
                <a:ea typeface="Tahoma"/>
                <a:cs typeface="Tahoma"/>
                <a:sym typeface="Tahoma"/>
                <a:hlinkClick r:id="rId3"/>
              </a:rPr>
              <a:t>http://www.gsa.gov</a:t>
            </a:r>
            <a:endParaRPr sz="2000" dirty="0">
              <a:latin typeface="Tahoma"/>
              <a:ea typeface="Tahoma"/>
              <a:cs typeface="Tahoma"/>
              <a:sym typeface="Tahoma"/>
            </a:endParaRPr>
          </a:p>
        </p:txBody>
      </p:sp>
    </p:spTree>
    <p:extLst>
      <p:ext uri="{BB962C8B-B14F-4D97-AF65-F5344CB8AC3E}">
        <p14:creationId xmlns:p14="http://schemas.microsoft.com/office/powerpoint/2010/main" val="13614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75084" y="47528"/>
            <a:ext cx="5985869" cy="553080"/>
          </a:xfrm>
          <a:prstGeom prst="rect">
            <a:avLst/>
          </a:prstGeom>
          <a:noFill/>
          <a:ln>
            <a:noFill/>
          </a:ln>
        </p:spPr>
        <p:txBody>
          <a:bodyPr spcFirstLastPara="1" wrap="square" lIns="0" tIns="12700" rIns="0" bIns="0" anchor="t" anchorCtr="0">
            <a:spAutoFit/>
          </a:bodyPr>
          <a:lstStyle/>
          <a:p>
            <a:pPr marL="47625" lvl="0" indent="0" algn="l" rtl="0">
              <a:lnSpc>
                <a:spcPct val="100000"/>
              </a:lnSpc>
              <a:spcBef>
                <a:spcPts val="0"/>
              </a:spcBef>
              <a:spcAft>
                <a:spcPts val="0"/>
              </a:spcAft>
              <a:buNone/>
            </a:pPr>
            <a:r>
              <a:rPr lang="en-US"/>
              <a:t>TRAVEL AND CONFERENCE PER DIEMS</a:t>
            </a:r>
            <a:endParaRPr/>
          </a:p>
        </p:txBody>
      </p:sp>
      <p:sp>
        <p:nvSpPr>
          <p:cNvPr id="91" name="Google Shape;91;p6"/>
          <p:cNvSpPr txBox="1"/>
          <p:nvPr/>
        </p:nvSpPr>
        <p:spPr>
          <a:xfrm>
            <a:off x="758825" y="1081531"/>
            <a:ext cx="7607300" cy="1305096"/>
          </a:xfrm>
          <a:prstGeom prst="rect">
            <a:avLst/>
          </a:prstGeom>
          <a:noFill/>
          <a:ln>
            <a:noFill/>
          </a:ln>
        </p:spPr>
        <p:txBody>
          <a:bodyPr spcFirstLastPara="1" wrap="square" lIns="0" tIns="71750" rIns="0" bIns="0" anchor="t" anchorCtr="0">
            <a:spAutoFit/>
          </a:bodyPr>
          <a:lstStyle/>
          <a:p>
            <a:pPr marL="12700" marR="5080" lvl="0" indent="0" algn="l" rtl="0">
              <a:lnSpc>
                <a:spcPct val="96000"/>
              </a:lnSpc>
              <a:spcBef>
                <a:spcPts val="0"/>
              </a:spcBef>
              <a:spcAft>
                <a:spcPts val="0"/>
              </a:spcAft>
              <a:buNone/>
            </a:pPr>
            <a:r>
              <a:rPr lang="en-US" sz="2000" dirty="0">
                <a:latin typeface="Tahoma"/>
                <a:ea typeface="Tahoma"/>
                <a:cs typeface="Tahoma"/>
                <a:sym typeface="Tahoma"/>
              </a:rPr>
              <a:t>Travel expenses should fall within the dollar limits stated by the U.S. General Services Administration (GSA). These rates vary by location. Some fund sources (grants) apply additional restrictions.</a:t>
            </a:r>
            <a:endParaRPr sz="2000" dirty="0">
              <a:latin typeface="Tahoma"/>
              <a:ea typeface="Tahoma"/>
              <a:cs typeface="Tahoma"/>
              <a:sym typeface="Tahoma"/>
            </a:endParaRPr>
          </a:p>
          <a:p>
            <a:pPr marL="0" lvl="0" indent="0" algn="l" rtl="0">
              <a:lnSpc>
                <a:spcPct val="100000"/>
              </a:lnSpc>
              <a:spcBef>
                <a:spcPts val="320"/>
              </a:spcBef>
              <a:spcAft>
                <a:spcPts val="0"/>
              </a:spcAft>
              <a:buNone/>
            </a:pPr>
            <a:endParaRPr sz="2000" dirty="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2fe4632eeb_0_74"/>
          <p:cNvSpPr txBox="1"/>
          <p:nvPr/>
        </p:nvSpPr>
        <p:spPr>
          <a:xfrm>
            <a:off x="2178525" y="2807700"/>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78" name="Google Shape;78;g32fe4632eeb_0_74"/>
          <p:cNvPicPr preferRelativeResize="0"/>
          <p:nvPr/>
        </p:nvPicPr>
        <p:blipFill>
          <a:blip r:embed="rId3">
            <a:alphaModFix/>
          </a:blip>
          <a:stretch>
            <a:fillRect/>
          </a:stretch>
        </p:blipFill>
        <p:spPr>
          <a:xfrm>
            <a:off x="534825" y="1202145"/>
            <a:ext cx="7305675" cy="1743075"/>
          </a:xfrm>
          <a:prstGeom prst="rect">
            <a:avLst/>
          </a:prstGeom>
          <a:noFill/>
          <a:ln>
            <a:noFill/>
          </a:ln>
        </p:spPr>
      </p:pic>
      <p:sp>
        <p:nvSpPr>
          <p:cNvPr id="79" name="Google Shape;79;g32fe4632eeb_0_74"/>
          <p:cNvSpPr/>
          <p:nvPr/>
        </p:nvSpPr>
        <p:spPr>
          <a:xfrm>
            <a:off x="6688138" y="2170800"/>
            <a:ext cx="755100" cy="165000"/>
          </a:xfrm>
          <a:prstGeom prst="leftArrow">
            <a:avLst>
              <a:gd name="adj1" fmla="val 50000"/>
              <a:gd name="adj2" fmla="val 50000"/>
            </a:avLst>
          </a:prstGeom>
          <a:solidFill>
            <a:srgbClr val="CC0000"/>
          </a:solidFill>
          <a:ln w="952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1C232"/>
              </a:highlight>
              <a:latin typeface="Tahoma"/>
              <a:ea typeface="Tahoma"/>
              <a:cs typeface="Tahoma"/>
              <a:sym typeface="Tahoma"/>
            </a:endParaRPr>
          </a:p>
        </p:txBody>
      </p:sp>
      <p:sp>
        <p:nvSpPr>
          <p:cNvPr id="80" name="Google Shape;80;g32fe4632eeb_0_74"/>
          <p:cNvSpPr/>
          <p:nvPr/>
        </p:nvSpPr>
        <p:spPr>
          <a:xfrm>
            <a:off x="1929314" y="2662775"/>
            <a:ext cx="188700" cy="440400"/>
          </a:xfrm>
          <a:prstGeom prst="up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81" name="Google Shape;81;g32fe4632eeb_0_74"/>
          <p:cNvSpPr txBox="1"/>
          <p:nvPr/>
        </p:nvSpPr>
        <p:spPr>
          <a:xfrm>
            <a:off x="654016" y="4064811"/>
            <a:ext cx="7835967" cy="805190"/>
          </a:xfrm>
          <a:prstGeom prst="rect">
            <a:avLst/>
          </a:prstGeom>
          <a:noFill/>
          <a:ln>
            <a:noFill/>
          </a:ln>
        </p:spPr>
        <p:txBody>
          <a:bodyPr spcFirstLastPara="1" wrap="square" lIns="91425" tIns="91425" rIns="91425" bIns="91425" anchor="t" anchorCtr="0">
            <a:spAutoFit/>
          </a:bodyPr>
          <a:lstStyle/>
          <a:p>
            <a:pPr marL="12700" marR="5080" lvl="0">
              <a:lnSpc>
                <a:spcPct val="96000"/>
              </a:lnSpc>
            </a:pPr>
            <a:r>
              <a:rPr lang="en-US" dirty="0">
                <a:latin typeface="Tahoma"/>
                <a:ea typeface="Tahoma"/>
                <a:cs typeface="Tahoma"/>
                <a:sym typeface="Tahoma"/>
              </a:rPr>
              <a:t>Travel expenses should fall within the dollar limits stated by the U.S. General Services Administration (GSA). These rates vary by location. Some fund sources (grants) apply additional restrictions.</a:t>
            </a:r>
          </a:p>
        </p:txBody>
      </p:sp>
      <p:sp>
        <p:nvSpPr>
          <p:cNvPr id="82" name="Google Shape;82;g32fe4632eeb_0_74"/>
          <p:cNvSpPr txBox="1"/>
          <p:nvPr/>
        </p:nvSpPr>
        <p:spPr>
          <a:xfrm>
            <a:off x="7576115" y="2080200"/>
            <a:ext cx="11877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dirty="0">
                <a:solidFill>
                  <a:schemeClr val="dk1"/>
                </a:solidFill>
                <a:latin typeface="Tahoma"/>
                <a:ea typeface="Tahoma"/>
                <a:cs typeface="Tahoma"/>
                <a:sym typeface="Tahoma"/>
              </a:rPr>
              <a:t>Submit Early!</a:t>
            </a:r>
            <a:endParaRPr sz="1050" b="1" dirty="0">
              <a:solidFill>
                <a:schemeClr val="dk1"/>
              </a:solidFill>
              <a:latin typeface="Tahoma"/>
              <a:ea typeface="Tahoma"/>
              <a:cs typeface="Tahoma"/>
              <a:sym typeface="Tahoma"/>
            </a:endParaRPr>
          </a:p>
        </p:txBody>
      </p:sp>
      <p:sp>
        <p:nvSpPr>
          <p:cNvPr id="83" name="Google Shape;83;g32fe4632eeb_0_74"/>
          <p:cNvSpPr txBox="1"/>
          <p:nvPr/>
        </p:nvSpPr>
        <p:spPr>
          <a:xfrm>
            <a:off x="584414" y="3039720"/>
            <a:ext cx="2878500" cy="6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dirty="0">
                <a:solidFill>
                  <a:schemeClr val="dk1"/>
                </a:solidFill>
                <a:latin typeface="Tahoma"/>
                <a:ea typeface="Tahoma"/>
                <a:cs typeface="Tahoma"/>
                <a:sym typeface="Tahoma"/>
              </a:rPr>
              <a:t>Link to meal per diem rates by zip code.</a:t>
            </a:r>
            <a:endParaRPr sz="1050" b="1" dirty="0">
              <a:solidFill>
                <a:schemeClr val="dk1"/>
              </a:solidFill>
              <a:latin typeface="Tahoma"/>
              <a:ea typeface="Tahoma"/>
              <a:cs typeface="Tahoma"/>
              <a:sym typeface="Tahoma"/>
            </a:endParaRPr>
          </a:p>
          <a:p>
            <a:pPr marL="0" lvl="0" indent="0" algn="ctr" rtl="0">
              <a:spcBef>
                <a:spcPts val="0"/>
              </a:spcBef>
              <a:spcAft>
                <a:spcPts val="0"/>
              </a:spcAft>
              <a:buNone/>
            </a:pPr>
            <a:r>
              <a:rPr lang="en-US" sz="1050" b="1" dirty="0">
                <a:solidFill>
                  <a:schemeClr val="dk1"/>
                </a:solidFill>
                <a:latin typeface="Tahoma"/>
                <a:ea typeface="Tahoma"/>
                <a:cs typeface="Tahoma"/>
                <a:sym typeface="Tahoma"/>
              </a:rPr>
              <a:t>Use hotel or venue zip code.</a:t>
            </a:r>
            <a:endParaRPr sz="1050" b="1" dirty="0">
              <a:solidFill>
                <a:schemeClr val="dk1"/>
              </a:solidFill>
              <a:latin typeface="Tahoma"/>
              <a:ea typeface="Tahoma"/>
              <a:cs typeface="Tahoma"/>
              <a:sym typeface="Tahoma"/>
            </a:endParaRPr>
          </a:p>
          <a:p>
            <a:pPr marL="0" lvl="0" indent="0" algn="ctr" rtl="0">
              <a:spcBef>
                <a:spcPts val="0"/>
              </a:spcBef>
              <a:spcAft>
                <a:spcPts val="0"/>
              </a:spcAft>
              <a:buNone/>
            </a:pPr>
            <a:r>
              <a:rPr lang="en-US" sz="1050" b="1" dirty="0">
                <a:solidFill>
                  <a:schemeClr val="dk1"/>
                </a:solidFill>
                <a:latin typeface="Tahoma"/>
                <a:ea typeface="Tahoma"/>
                <a:cs typeface="Tahoma"/>
                <a:sym typeface="Tahoma"/>
              </a:rPr>
              <a:t>See following page.</a:t>
            </a:r>
            <a:endParaRPr sz="1050" b="1" dirty="0">
              <a:solidFill>
                <a:schemeClr val="dk1"/>
              </a:solidFill>
              <a:latin typeface="Tahoma"/>
              <a:ea typeface="Tahoma"/>
              <a:cs typeface="Tahoma"/>
              <a:sym typeface="Tahoma"/>
            </a:endParaRPr>
          </a:p>
        </p:txBody>
      </p:sp>
      <p:sp>
        <p:nvSpPr>
          <p:cNvPr id="85" name="Google Shape;85;g32fe4632eeb_0_74"/>
          <p:cNvSpPr txBox="1"/>
          <p:nvPr/>
        </p:nvSpPr>
        <p:spPr>
          <a:xfrm>
            <a:off x="47065" y="39325"/>
            <a:ext cx="5914335" cy="4693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50" b="1" dirty="0">
                <a:solidFill>
                  <a:schemeClr val="lt1"/>
                </a:solidFill>
                <a:latin typeface="Tahoma"/>
                <a:ea typeface="Tahoma"/>
                <a:cs typeface="Tahoma"/>
                <a:sym typeface="Tahoma"/>
              </a:rPr>
              <a:t>Travel Authorization Form – GSA Per Diem Link</a:t>
            </a:r>
            <a:endParaRPr sz="1850" b="1" dirty="0">
              <a:solidFill>
                <a:schemeClr val="lt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2fe4632eeb_0_176"/>
          <p:cNvSpPr txBox="1"/>
          <p:nvPr/>
        </p:nvSpPr>
        <p:spPr>
          <a:xfrm>
            <a:off x="243825" y="55050"/>
            <a:ext cx="52299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50" b="1">
                <a:solidFill>
                  <a:schemeClr val="lt1"/>
                </a:solidFill>
                <a:latin typeface="Tahoma"/>
                <a:ea typeface="Tahoma"/>
                <a:cs typeface="Tahoma"/>
                <a:sym typeface="Tahoma"/>
              </a:rPr>
              <a:t>Locating Daily Meal Per Diem By Zip Code</a:t>
            </a:r>
            <a:endParaRPr sz="2050">
              <a:solidFill>
                <a:schemeClr val="dk1"/>
              </a:solidFill>
              <a:latin typeface="Tahoma"/>
              <a:ea typeface="Tahoma"/>
              <a:cs typeface="Tahoma"/>
              <a:sym typeface="Tahoma"/>
            </a:endParaRPr>
          </a:p>
        </p:txBody>
      </p:sp>
      <p:sp>
        <p:nvSpPr>
          <p:cNvPr id="97" name="Google Shape;97;g32fe4632eeb_0_176"/>
          <p:cNvSpPr txBox="1"/>
          <p:nvPr/>
        </p:nvSpPr>
        <p:spPr>
          <a:xfrm>
            <a:off x="849375" y="849400"/>
            <a:ext cx="79275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450" dirty="0">
                <a:solidFill>
                  <a:schemeClr val="dk1"/>
                </a:solidFill>
                <a:latin typeface="Tahoma"/>
                <a:ea typeface="Tahoma"/>
                <a:cs typeface="Tahoma"/>
                <a:sym typeface="Tahoma"/>
              </a:rPr>
              <a:t>The </a:t>
            </a:r>
            <a:r>
              <a:rPr lang="en-US" sz="1450" u="sng" dirty="0">
                <a:solidFill>
                  <a:schemeClr val="hlink"/>
                </a:solidFill>
                <a:latin typeface="Tahoma"/>
                <a:ea typeface="Tahoma"/>
                <a:cs typeface="Tahoma"/>
                <a:sym typeface="Tahoma"/>
                <a:hlinkClick r:id="rId3"/>
              </a:rPr>
              <a:t>link</a:t>
            </a:r>
            <a:r>
              <a:rPr lang="en-US" sz="1450" dirty="0">
                <a:solidFill>
                  <a:schemeClr val="dk1"/>
                </a:solidFill>
                <a:latin typeface="Tahoma"/>
                <a:ea typeface="Tahoma"/>
                <a:cs typeface="Tahoma"/>
                <a:sym typeface="Tahoma"/>
              </a:rPr>
              <a:t> at the top of the Travel Authorization form, gives you access the GSA website to locate your travelers daily meal per diem rate by zip code, as shown below:</a:t>
            </a:r>
            <a:endParaRPr sz="1450" dirty="0">
              <a:solidFill>
                <a:schemeClr val="dk1"/>
              </a:solidFill>
              <a:latin typeface="Tahoma"/>
              <a:ea typeface="Tahoma"/>
              <a:cs typeface="Tahoma"/>
              <a:sym typeface="Tahoma"/>
            </a:endParaRPr>
          </a:p>
        </p:txBody>
      </p:sp>
      <p:sp>
        <p:nvSpPr>
          <p:cNvPr id="98" name="Google Shape;98;g32fe4632eeb_0_176"/>
          <p:cNvSpPr txBox="1"/>
          <p:nvPr/>
        </p:nvSpPr>
        <p:spPr>
          <a:xfrm>
            <a:off x="314575" y="2878475"/>
            <a:ext cx="83052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99" name="Google Shape;99;g32fe4632eeb_0_176"/>
          <p:cNvPicPr preferRelativeResize="0"/>
          <p:nvPr/>
        </p:nvPicPr>
        <p:blipFill>
          <a:blip r:embed="rId4">
            <a:alphaModFix/>
          </a:blip>
          <a:stretch>
            <a:fillRect/>
          </a:stretch>
        </p:blipFill>
        <p:spPr>
          <a:xfrm>
            <a:off x="1924325" y="1712500"/>
            <a:ext cx="5085700" cy="3155750"/>
          </a:xfrm>
          <a:prstGeom prst="rect">
            <a:avLst/>
          </a:prstGeom>
          <a:noFill/>
          <a:ln>
            <a:noFill/>
          </a:ln>
        </p:spPr>
      </p:pic>
      <p:sp>
        <p:nvSpPr>
          <p:cNvPr id="100" name="Google Shape;100;g32fe4632eeb_0_176"/>
          <p:cNvSpPr/>
          <p:nvPr/>
        </p:nvSpPr>
        <p:spPr>
          <a:xfrm>
            <a:off x="1392050" y="4530075"/>
            <a:ext cx="440400" cy="2046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2fe4632eeb_0_185"/>
          <p:cNvSpPr txBox="1"/>
          <p:nvPr/>
        </p:nvSpPr>
        <p:spPr>
          <a:xfrm>
            <a:off x="196600" y="55075"/>
            <a:ext cx="58200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50" b="1" dirty="0">
                <a:solidFill>
                  <a:schemeClr val="lt1"/>
                </a:solidFill>
                <a:latin typeface="Tahoma"/>
                <a:ea typeface="Tahoma"/>
                <a:cs typeface="Tahoma"/>
                <a:sym typeface="Tahoma"/>
              </a:rPr>
              <a:t>Determining Allowable Per Diem By Zip Code</a:t>
            </a:r>
            <a:endParaRPr sz="2050" dirty="0">
              <a:solidFill>
                <a:schemeClr val="dk1"/>
              </a:solidFill>
              <a:latin typeface="Tahoma"/>
              <a:ea typeface="Tahoma"/>
              <a:cs typeface="Tahoma"/>
              <a:sym typeface="Tahoma"/>
            </a:endParaRPr>
          </a:p>
        </p:txBody>
      </p:sp>
      <p:sp>
        <p:nvSpPr>
          <p:cNvPr id="106" name="Google Shape;106;g32fe4632eeb_0_185"/>
          <p:cNvSpPr txBox="1"/>
          <p:nvPr/>
        </p:nvSpPr>
        <p:spPr>
          <a:xfrm>
            <a:off x="141575" y="838225"/>
            <a:ext cx="8886900" cy="10002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50" dirty="0">
                <a:solidFill>
                  <a:schemeClr val="dk1"/>
                </a:solidFill>
                <a:latin typeface="Tahoma"/>
                <a:ea typeface="Tahoma"/>
                <a:cs typeface="Tahoma"/>
                <a:sym typeface="Tahoma"/>
              </a:rPr>
              <a:t>The current daily meal per diem rate (M&amp;IE) total in Monterey, CA (93940) is $92.00 per day, as shown below. </a:t>
            </a:r>
          </a:p>
          <a:p>
            <a:pPr marL="0" lvl="0" indent="0" algn="ctr" rtl="0">
              <a:spcBef>
                <a:spcPts val="0"/>
              </a:spcBef>
              <a:spcAft>
                <a:spcPts val="0"/>
              </a:spcAft>
              <a:buNone/>
            </a:pPr>
            <a:r>
              <a:rPr lang="en-US" sz="1350" dirty="0">
                <a:solidFill>
                  <a:schemeClr val="dk1"/>
                </a:solidFill>
                <a:latin typeface="Tahoma"/>
                <a:ea typeface="Tahoma"/>
                <a:cs typeface="Tahoma"/>
                <a:sym typeface="Tahoma"/>
              </a:rPr>
              <a:t>If your travel dates are 02/17-22/2025 = 6 days of travel. 2 days of travel and 4 days non-travel days.</a:t>
            </a:r>
          </a:p>
          <a:p>
            <a:pPr marL="0" lvl="0" indent="0" algn="ctr" rtl="0">
              <a:spcBef>
                <a:spcPts val="0"/>
              </a:spcBef>
              <a:spcAft>
                <a:spcPts val="0"/>
              </a:spcAft>
              <a:buNone/>
            </a:pPr>
            <a:endParaRPr lang="en-US" sz="800" dirty="0">
              <a:solidFill>
                <a:schemeClr val="dk1"/>
              </a:solidFill>
              <a:latin typeface="Tahoma"/>
              <a:ea typeface="Tahoma"/>
              <a:cs typeface="Tahoma"/>
              <a:sym typeface="Tahoma"/>
            </a:endParaRPr>
          </a:p>
          <a:p>
            <a:pPr marL="0" lvl="0" indent="0" algn="ctr" rtl="0">
              <a:spcBef>
                <a:spcPts val="0"/>
              </a:spcBef>
              <a:spcAft>
                <a:spcPts val="0"/>
              </a:spcAft>
              <a:buNone/>
            </a:pPr>
            <a:r>
              <a:rPr lang="en-US" sz="1800" dirty="0">
                <a:solidFill>
                  <a:schemeClr val="dk1"/>
                </a:solidFill>
                <a:latin typeface="Tahoma"/>
                <a:ea typeface="Tahoma"/>
                <a:cs typeface="Tahoma"/>
                <a:sym typeface="Tahoma"/>
              </a:rPr>
              <a:t>Enter the allowable Meal Per Diem on the TA as 2@$69 and 4@$92 </a:t>
            </a:r>
            <a:endParaRPr sz="1800" dirty="0">
              <a:solidFill>
                <a:schemeClr val="dk1"/>
              </a:solidFill>
              <a:latin typeface="Tahoma"/>
              <a:ea typeface="Tahoma"/>
              <a:cs typeface="Tahoma"/>
              <a:sym typeface="Tahoma"/>
            </a:endParaRPr>
          </a:p>
        </p:txBody>
      </p:sp>
      <p:sp>
        <p:nvSpPr>
          <p:cNvPr id="107" name="Google Shape;107;g32fe4632eeb_0_185"/>
          <p:cNvSpPr txBox="1"/>
          <p:nvPr/>
        </p:nvSpPr>
        <p:spPr>
          <a:xfrm>
            <a:off x="385375" y="3027900"/>
            <a:ext cx="82656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108" name="Google Shape;108;g32fe4632eeb_0_185"/>
          <p:cNvPicPr preferRelativeResize="0"/>
          <p:nvPr/>
        </p:nvPicPr>
        <p:blipFill>
          <a:blip r:embed="rId3">
            <a:alphaModFix/>
          </a:blip>
          <a:stretch>
            <a:fillRect/>
          </a:stretch>
        </p:blipFill>
        <p:spPr>
          <a:xfrm>
            <a:off x="-53825" y="1896034"/>
            <a:ext cx="8886901" cy="2589335"/>
          </a:xfrm>
          <a:prstGeom prst="rect">
            <a:avLst/>
          </a:prstGeom>
          <a:noFill/>
          <a:ln>
            <a:noFill/>
          </a:ln>
        </p:spPr>
      </p:pic>
      <p:sp>
        <p:nvSpPr>
          <p:cNvPr id="3" name="Arrow: Up 2">
            <a:extLst>
              <a:ext uri="{FF2B5EF4-FFF2-40B4-BE49-F238E27FC236}">
                <a16:creationId xmlns:a16="http://schemas.microsoft.com/office/drawing/2014/main" id="{D57D2E3B-2A25-4AA4-B894-D8D1441CA94E}"/>
              </a:ext>
            </a:extLst>
          </p:cNvPr>
          <p:cNvSpPr/>
          <p:nvPr/>
        </p:nvSpPr>
        <p:spPr>
          <a:xfrm>
            <a:off x="2899517" y="3915310"/>
            <a:ext cx="260543" cy="322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13407D48-FD05-4C6D-B5D4-4C4FB61361B3}"/>
              </a:ext>
            </a:extLst>
          </p:cNvPr>
          <p:cNvSpPr/>
          <p:nvPr/>
        </p:nvSpPr>
        <p:spPr>
          <a:xfrm>
            <a:off x="7462551" y="3915310"/>
            <a:ext cx="260543" cy="322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2fe4632eeb_0_80"/>
          <p:cNvSpPr txBox="1"/>
          <p:nvPr/>
        </p:nvSpPr>
        <p:spPr>
          <a:xfrm>
            <a:off x="2084125" y="3177325"/>
            <a:ext cx="4530000" cy="50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50">
              <a:solidFill>
                <a:schemeClr val="dk1"/>
              </a:solidFill>
              <a:latin typeface="Tahoma"/>
              <a:ea typeface="Tahoma"/>
              <a:cs typeface="Tahoma"/>
              <a:sym typeface="Tahoma"/>
            </a:endParaRPr>
          </a:p>
        </p:txBody>
      </p:sp>
      <p:pic>
        <p:nvPicPr>
          <p:cNvPr id="114" name="Google Shape;114;g32fe4632eeb_0_80"/>
          <p:cNvPicPr preferRelativeResize="0"/>
          <p:nvPr/>
        </p:nvPicPr>
        <p:blipFill>
          <a:blip r:embed="rId3">
            <a:alphaModFix/>
          </a:blip>
          <a:stretch>
            <a:fillRect/>
          </a:stretch>
        </p:blipFill>
        <p:spPr>
          <a:xfrm>
            <a:off x="1360538" y="1808038"/>
            <a:ext cx="6753225" cy="1952625"/>
          </a:xfrm>
          <a:prstGeom prst="rect">
            <a:avLst/>
          </a:prstGeom>
          <a:noFill/>
          <a:ln>
            <a:noFill/>
          </a:ln>
        </p:spPr>
      </p:pic>
      <p:sp>
        <p:nvSpPr>
          <p:cNvPr id="115" name="Google Shape;115;g32fe4632eeb_0_80"/>
          <p:cNvSpPr txBox="1"/>
          <p:nvPr/>
        </p:nvSpPr>
        <p:spPr>
          <a:xfrm>
            <a:off x="4907475" y="2036950"/>
            <a:ext cx="8967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50" b="1">
                <a:solidFill>
                  <a:srgbClr val="CC0000"/>
                </a:solidFill>
                <a:highlight>
                  <a:srgbClr val="FFFF00"/>
                </a:highlight>
                <a:latin typeface="Tahoma"/>
                <a:ea typeface="Tahoma"/>
                <a:cs typeface="Tahoma"/>
                <a:sym typeface="Tahoma"/>
              </a:rPr>
              <a:t>Required</a:t>
            </a:r>
            <a:endParaRPr sz="950" b="1">
              <a:solidFill>
                <a:srgbClr val="CC0000"/>
              </a:solidFill>
              <a:highlight>
                <a:srgbClr val="FFFF00"/>
              </a:highlight>
              <a:latin typeface="Tahoma"/>
              <a:ea typeface="Tahoma"/>
              <a:cs typeface="Tahoma"/>
              <a:sym typeface="Tahoma"/>
            </a:endParaRPr>
          </a:p>
        </p:txBody>
      </p:sp>
      <p:sp>
        <p:nvSpPr>
          <p:cNvPr id="116" name="Google Shape;116;g32fe4632eeb_0_80"/>
          <p:cNvSpPr txBox="1"/>
          <p:nvPr/>
        </p:nvSpPr>
        <p:spPr>
          <a:xfrm>
            <a:off x="3429000" y="2697775"/>
            <a:ext cx="1561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rgbClr val="CC0000"/>
                </a:solidFill>
                <a:latin typeface="Tahoma"/>
                <a:ea typeface="Tahoma"/>
                <a:cs typeface="Tahoma"/>
                <a:sym typeface="Tahoma"/>
              </a:rPr>
              <a:t>  </a:t>
            </a:r>
            <a:r>
              <a:rPr lang="en-US" sz="1050" b="1">
                <a:solidFill>
                  <a:srgbClr val="CC0000"/>
                </a:solidFill>
                <a:latin typeface="Tahoma"/>
                <a:ea typeface="Tahoma"/>
                <a:cs typeface="Tahoma"/>
                <a:sym typeface="Tahoma"/>
              </a:rPr>
              <a:t>The day they leave</a:t>
            </a:r>
            <a:endParaRPr sz="1050" b="1">
              <a:solidFill>
                <a:srgbClr val="CC0000"/>
              </a:solidFill>
              <a:latin typeface="Tahoma"/>
              <a:ea typeface="Tahoma"/>
              <a:cs typeface="Tahoma"/>
              <a:sym typeface="Tahoma"/>
            </a:endParaRPr>
          </a:p>
        </p:txBody>
      </p:sp>
      <p:sp>
        <p:nvSpPr>
          <p:cNvPr id="117" name="Google Shape;117;g32fe4632eeb_0_80"/>
          <p:cNvSpPr txBox="1"/>
          <p:nvPr/>
        </p:nvSpPr>
        <p:spPr>
          <a:xfrm>
            <a:off x="5694000" y="2697775"/>
            <a:ext cx="19584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latin typeface="Tahoma"/>
                <a:ea typeface="Tahoma"/>
                <a:cs typeface="Tahoma"/>
                <a:sym typeface="Tahoma"/>
              </a:rPr>
              <a:t>The day they return home</a:t>
            </a:r>
            <a:endParaRPr sz="1050" b="1">
              <a:solidFill>
                <a:srgbClr val="CC0000"/>
              </a:solidFill>
              <a:latin typeface="Tahoma"/>
              <a:ea typeface="Tahoma"/>
              <a:cs typeface="Tahoma"/>
              <a:sym typeface="Tahoma"/>
            </a:endParaRPr>
          </a:p>
        </p:txBody>
      </p:sp>
      <p:sp>
        <p:nvSpPr>
          <p:cNvPr id="118" name="Google Shape;118;g32fe4632eeb_0_80"/>
          <p:cNvSpPr txBox="1"/>
          <p:nvPr/>
        </p:nvSpPr>
        <p:spPr>
          <a:xfrm>
            <a:off x="3090825" y="2438050"/>
            <a:ext cx="2335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latin typeface="Tahoma"/>
                <a:ea typeface="Tahoma"/>
                <a:cs typeface="Tahoma"/>
                <a:sym typeface="Tahoma"/>
              </a:rPr>
              <a:t>2025 ACCCA Winter Conference</a:t>
            </a:r>
            <a:endParaRPr sz="1050" b="1">
              <a:solidFill>
                <a:srgbClr val="CC0000"/>
              </a:solidFill>
              <a:latin typeface="Tahoma"/>
              <a:ea typeface="Tahoma"/>
              <a:cs typeface="Tahoma"/>
              <a:sym typeface="Tahoma"/>
            </a:endParaRPr>
          </a:p>
        </p:txBody>
      </p:sp>
      <p:sp>
        <p:nvSpPr>
          <p:cNvPr id="119" name="Google Shape;119;g32fe4632eeb_0_80"/>
          <p:cNvSpPr txBox="1"/>
          <p:nvPr/>
        </p:nvSpPr>
        <p:spPr>
          <a:xfrm>
            <a:off x="3090825" y="2964775"/>
            <a:ext cx="453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latin typeface="Tahoma"/>
                <a:ea typeface="Tahoma"/>
                <a:cs typeface="Tahoma"/>
                <a:sym typeface="Tahoma"/>
              </a:rPr>
              <a:t>Hyatt - Monterey, 1 Old Golf Course Road, Monterey, CA 93940</a:t>
            </a:r>
            <a:endParaRPr sz="1050" b="1">
              <a:solidFill>
                <a:srgbClr val="CC0000"/>
              </a:solidFill>
              <a:latin typeface="Tahoma"/>
              <a:ea typeface="Tahoma"/>
              <a:cs typeface="Tahoma"/>
              <a:sym typeface="Tahoma"/>
            </a:endParaRPr>
          </a:p>
        </p:txBody>
      </p:sp>
      <p:sp>
        <p:nvSpPr>
          <p:cNvPr id="120" name="Google Shape;120;g32fe4632eeb_0_80"/>
          <p:cNvSpPr txBox="1"/>
          <p:nvPr/>
        </p:nvSpPr>
        <p:spPr>
          <a:xfrm>
            <a:off x="47175" y="2564925"/>
            <a:ext cx="150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highlight>
                  <a:srgbClr val="FFFF00"/>
                </a:highlight>
                <a:latin typeface="Tahoma"/>
                <a:ea typeface="Tahoma"/>
                <a:cs typeface="Tahoma"/>
                <a:sym typeface="Tahoma"/>
              </a:rPr>
              <a:t>President Signature Required for ALL Out Of State travel!</a:t>
            </a:r>
            <a:endParaRPr sz="1050" b="1">
              <a:solidFill>
                <a:srgbClr val="CC0000"/>
              </a:solidFill>
              <a:highlight>
                <a:srgbClr val="FFFF00"/>
              </a:highlight>
              <a:latin typeface="Tahoma"/>
              <a:ea typeface="Tahoma"/>
              <a:cs typeface="Tahoma"/>
              <a:sym typeface="Tahoma"/>
            </a:endParaRPr>
          </a:p>
        </p:txBody>
      </p:sp>
      <p:sp>
        <p:nvSpPr>
          <p:cNvPr id="121" name="Google Shape;121;g32fe4632eeb_0_80"/>
          <p:cNvSpPr/>
          <p:nvPr/>
        </p:nvSpPr>
        <p:spPr>
          <a:xfrm>
            <a:off x="621300" y="3310975"/>
            <a:ext cx="755100" cy="165300"/>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ahoma"/>
              <a:ea typeface="Tahoma"/>
              <a:cs typeface="Tahoma"/>
              <a:sym typeface="Tahoma"/>
            </a:endParaRPr>
          </a:p>
        </p:txBody>
      </p:sp>
      <p:sp>
        <p:nvSpPr>
          <p:cNvPr id="122" name="Google Shape;122;g32fe4632eeb_0_80"/>
          <p:cNvSpPr txBox="1"/>
          <p:nvPr/>
        </p:nvSpPr>
        <p:spPr>
          <a:xfrm>
            <a:off x="6456900" y="2265025"/>
            <a:ext cx="15099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latin typeface="Tahoma"/>
                <a:ea typeface="Tahoma"/>
                <a:cs typeface="Tahoma"/>
                <a:sym typeface="Tahoma"/>
              </a:rPr>
              <a:t>Full Phone Number</a:t>
            </a:r>
            <a:endParaRPr sz="1050" b="1">
              <a:solidFill>
                <a:srgbClr val="CC0000"/>
              </a:solidFill>
              <a:latin typeface="Tahoma"/>
              <a:ea typeface="Tahoma"/>
              <a:cs typeface="Tahoma"/>
              <a:sym typeface="Tahoma"/>
            </a:endParaRPr>
          </a:p>
        </p:txBody>
      </p:sp>
      <p:sp>
        <p:nvSpPr>
          <p:cNvPr id="124" name="Google Shape;124;g32fe4632eeb_0_80"/>
          <p:cNvSpPr txBox="1"/>
          <p:nvPr/>
        </p:nvSpPr>
        <p:spPr>
          <a:xfrm>
            <a:off x="1346012" y="4115353"/>
            <a:ext cx="6451976" cy="6693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dirty="0">
                <a:solidFill>
                  <a:schemeClr val="dk1"/>
                </a:solidFill>
                <a:latin typeface="Tahoma"/>
                <a:ea typeface="Tahoma"/>
                <a:cs typeface="Tahoma"/>
                <a:sym typeface="Tahoma"/>
              </a:rPr>
              <a:t>Travel period should be the ENTIRE time they will be traveling </a:t>
            </a:r>
            <a:r>
              <a:rPr lang="en-US" sz="1050" i="1" dirty="0">
                <a:solidFill>
                  <a:schemeClr val="dk1"/>
                </a:solidFill>
                <a:latin typeface="Tahoma"/>
                <a:ea typeface="Tahoma"/>
                <a:cs typeface="Tahoma"/>
                <a:sym typeface="Tahoma"/>
              </a:rPr>
              <a:t>for the event.</a:t>
            </a:r>
            <a:r>
              <a:rPr lang="en-US" sz="1050" dirty="0">
                <a:solidFill>
                  <a:schemeClr val="dk1"/>
                </a:solidFill>
                <a:latin typeface="Tahoma"/>
                <a:ea typeface="Tahoma"/>
                <a:cs typeface="Tahoma"/>
                <a:sym typeface="Tahoma"/>
              </a:rPr>
              <a:t> If there are personal days before or after travel include only the days traveling to the event, attending the event, leaving the event. If they are traveling to the event the day before and returning the day after, those days are travel days.</a:t>
            </a:r>
            <a:endParaRPr sz="1050" dirty="0">
              <a:solidFill>
                <a:schemeClr val="dk1"/>
              </a:solidFill>
              <a:latin typeface="Tahoma"/>
              <a:ea typeface="Tahoma"/>
              <a:cs typeface="Tahoma"/>
              <a:sym typeface="Tahoma"/>
            </a:endParaRPr>
          </a:p>
        </p:txBody>
      </p:sp>
      <p:sp>
        <p:nvSpPr>
          <p:cNvPr id="125" name="Google Shape;125;g32fe4632eeb_0_80"/>
          <p:cNvSpPr txBox="1"/>
          <p:nvPr/>
        </p:nvSpPr>
        <p:spPr>
          <a:xfrm>
            <a:off x="3442750" y="2033050"/>
            <a:ext cx="1958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CC0000"/>
                </a:solidFill>
                <a:latin typeface="Tahoma"/>
                <a:ea typeface="Tahoma"/>
                <a:cs typeface="Tahoma"/>
                <a:sym typeface="Tahoma"/>
              </a:rPr>
              <a:t>Avery Good-Teacher</a:t>
            </a:r>
            <a:endParaRPr sz="1000" b="1">
              <a:solidFill>
                <a:srgbClr val="CC0000"/>
              </a:solidFill>
              <a:latin typeface="Tahoma"/>
              <a:ea typeface="Tahoma"/>
              <a:cs typeface="Tahoma"/>
              <a:sym typeface="Tahoma"/>
            </a:endParaRPr>
          </a:p>
        </p:txBody>
      </p:sp>
      <p:sp>
        <p:nvSpPr>
          <p:cNvPr id="126" name="Google Shape;126;g32fe4632eeb_0_80"/>
          <p:cNvSpPr txBox="1"/>
          <p:nvPr/>
        </p:nvSpPr>
        <p:spPr>
          <a:xfrm>
            <a:off x="6407150" y="2029300"/>
            <a:ext cx="2485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C0000"/>
                </a:solidFill>
                <a:latin typeface="Tahoma"/>
                <a:ea typeface="Tahoma"/>
                <a:cs typeface="Tahoma"/>
                <a:sym typeface="Tahoma"/>
              </a:rPr>
              <a:t>Chemistry Instructor</a:t>
            </a:r>
            <a:endParaRPr sz="1050" b="1">
              <a:solidFill>
                <a:srgbClr val="CC0000"/>
              </a:solidFill>
              <a:latin typeface="Tahoma"/>
              <a:ea typeface="Tahoma"/>
              <a:cs typeface="Tahoma"/>
              <a:sym typeface="Tahoma"/>
            </a:endParaRPr>
          </a:p>
        </p:txBody>
      </p:sp>
      <p:sp>
        <p:nvSpPr>
          <p:cNvPr id="127" name="Google Shape;127;g32fe4632eeb_0_80"/>
          <p:cNvSpPr txBox="1"/>
          <p:nvPr/>
        </p:nvSpPr>
        <p:spPr>
          <a:xfrm>
            <a:off x="5218275" y="3235825"/>
            <a:ext cx="38772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50">
                <a:solidFill>
                  <a:schemeClr val="dk1"/>
                </a:solidFill>
                <a:latin typeface="Pacifico"/>
                <a:ea typeface="Pacifico"/>
                <a:cs typeface="Pacifico"/>
                <a:sym typeface="Pacifico"/>
              </a:rPr>
              <a:t>Michael Gutierrez</a:t>
            </a:r>
            <a:endParaRPr sz="100">
              <a:solidFill>
                <a:schemeClr val="dk1"/>
              </a:solidFill>
              <a:latin typeface="Pacifico"/>
              <a:ea typeface="Pacifico"/>
              <a:cs typeface="Pacifico"/>
              <a:sym typeface="Pacifico"/>
            </a:endParaRPr>
          </a:p>
        </p:txBody>
      </p:sp>
      <p:sp>
        <p:nvSpPr>
          <p:cNvPr id="128" name="Google Shape;128;g32fe4632eeb_0_80"/>
          <p:cNvSpPr txBox="1"/>
          <p:nvPr/>
        </p:nvSpPr>
        <p:spPr>
          <a:xfrm>
            <a:off x="291000" y="0"/>
            <a:ext cx="5450100" cy="4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850" b="1" dirty="0">
                <a:solidFill>
                  <a:schemeClr val="lt1"/>
                </a:solidFill>
                <a:latin typeface="Tahoma"/>
                <a:ea typeface="Tahoma"/>
                <a:cs typeface="Tahoma"/>
                <a:sym typeface="Tahoma"/>
              </a:rPr>
              <a:t>Travel Authorization-Event Info Entry</a:t>
            </a:r>
            <a:endParaRPr sz="2050" dirty="0">
              <a:solidFill>
                <a:schemeClr val="dk1"/>
              </a:solidFill>
              <a:latin typeface="Tahoma"/>
              <a:ea typeface="Tahoma"/>
              <a:cs typeface="Tahoma"/>
              <a:sym typeface="Tahoma"/>
            </a:endParaRPr>
          </a:p>
        </p:txBody>
      </p:sp>
      <p:sp>
        <p:nvSpPr>
          <p:cNvPr id="129" name="Google Shape;129;g32fe4632eeb_0_80"/>
          <p:cNvSpPr txBox="1"/>
          <p:nvPr/>
        </p:nvSpPr>
        <p:spPr>
          <a:xfrm>
            <a:off x="3090825" y="2265025"/>
            <a:ext cx="453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b="1">
                <a:solidFill>
                  <a:srgbClr val="C00000"/>
                </a:solidFill>
                <a:latin typeface="Tahoma"/>
                <a:ea typeface="Tahoma"/>
                <a:cs typeface="Tahoma"/>
                <a:sym typeface="Tahoma"/>
              </a:rPr>
              <a:t>STEM</a:t>
            </a:r>
            <a:endParaRPr sz="1050" b="1">
              <a:solidFill>
                <a:srgbClr val="C00000"/>
              </a:solidFill>
              <a:latin typeface="Tahoma"/>
              <a:ea typeface="Tahoma"/>
              <a:cs typeface="Tahoma"/>
              <a:sym typeface="Tahoma"/>
            </a:endParaRPr>
          </a:p>
        </p:txBody>
      </p:sp>
      <p:sp>
        <p:nvSpPr>
          <p:cNvPr id="2" name="TextBox 1">
            <a:extLst>
              <a:ext uri="{FF2B5EF4-FFF2-40B4-BE49-F238E27FC236}">
                <a16:creationId xmlns:a16="http://schemas.microsoft.com/office/drawing/2014/main" id="{D7411933-3279-4B7A-BF4E-8A910323636B}"/>
              </a:ext>
            </a:extLst>
          </p:cNvPr>
          <p:cNvSpPr txBox="1"/>
          <p:nvPr/>
        </p:nvSpPr>
        <p:spPr>
          <a:xfrm>
            <a:off x="2659156" y="1318093"/>
            <a:ext cx="5788959" cy="307777"/>
          </a:xfrm>
          <a:prstGeom prst="rect">
            <a:avLst/>
          </a:prstGeom>
          <a:noFill/>
        </p:spPr>
        <p:txBody>
          <a:bodyPr wrap="square" rtlCol="0">
            <a:spAutoFit/>
          </a:bodyPr>
          <a:lstStyle/>
          <a:p>
            <a:r>
              <a:rPr lang="en-US" dirty="0"/>
              <a:t>The TA will be returned if the Employee ID number is missing.</a:t>
            </a:r>
          </a:p>
        </p:txBody>
      </p:sp>
      <p:sp>
        <p:nvSpPr>
          <p:cNvPr id="3" name="Arrow: Down 2">
            <a:extLst>
              <a:ext uri="{FF2B5EF4-FFF2-40B4-BE49-F238E27FC236}">
                <a16:creationId xmlns:a16="http://schemas.microsoft.com/office/drawing/2014/main" id="{FB50D4E4-3475-4A66-BBB1-F5406E7748A0}"/>
              </a:ext>
            </a:extLst>
          </p:cNvPr>
          <p:cNvSpPr/>
          <p:nvPr/>
        </p:nvSpPr>
        <p:spPr>
          <a:xfrm>
            <a:off x="5110985" y="1729225"/>
            <a:ext cx="314453" cy="33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3007</Words>
  <Application>Microsoft Office PowerPoint</Application>
  <PresentationFormat>On-screen Show (16:9)</PresentationFormat>
  <Paragraphs>278</Paragraphs>
  <Slides>40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Courier New</vt:lpstr>
      <vt:lpstr>Tahoma</vt:lpstr>
      <vt:lpstr>Wingdings</vt:lpstr>
      <vt:lpstr>Arial</vt:lpstr>
      <vt:lpstr>Calibri</vt:lpstr>
      <vt:lpstr>Pacifico</vt:lpstr>
      <vt:lpstr>Office Theme</vt:lpstr>
      <vt:lpstr>Business Office Travel Training</vt:lpstr>
      <vt:lpstr>TRAVEL AUTHORIZATION</vt:lpstr>
      <vt:lpstr>Concur Data Form – Must be Complete</vt:lpstr>
      <vt:lpstr>Travel Training 2025</vt:lpstr>
      <vt:lpstr>TRAVEL AND CONFERENCE PER DIEMS</vt:lpstr>
      <vt:lpstr>PowerPoint Presentation</vt:lpstr>
      <vt:lpstr>PowerPoint Presentation</vt:lpstr>
      <vt:lpstr>PowerPoint Presentation</vt:lpstr>
      <vt:lpstr>PowerPoint Presentation</vt:lpstr>
      <vt:lpstr>PowerPoint Presentation</vt:lpstr>
      <vt:lpstr>Driving Clearance</vt:lpstr>
      <vt:lpstr>Know What You Are Attaching</vt:lpstr>
      <vt:lpstr>Airfare </vt:lpstr>
      <vt:lpstr>Enterprise Car Rental</vt:lpstr>
      <vt:lpstr>PowerPoint Presentation</vt:lpstr>
      <vt:lpstr>PowerPoint Presentation</vt:lpstr>
      <vt:lpstr>Outside Funding Documentation</vt:lpstr>
      <vt:lpstr>Group Travel</vt:lpstr>
      <vt:lpstr>Vans and One-Way Rentals</vt:lpstr>
      <vt:lpstr>Hotel LodgingPre-Booking</vt:lpstr>
      <vt:lpstr>Lodging-Special Rates Available</vt:lpstr>
      <vt:lpstr>PowerPoint Presentation</vt:lpstr>
      <vt:lpstr>PowerPoint Presentation</vt:lpstr>
      <vt:lpstr>PowerPoint Presentation</vt:lpstr>
      <vt:lpstr>TRAVEL REIMBURSEMENT</vt:lpstr>
      <vt:lpstr>Travel Expense Claim Form</vt:lpstr>
      <vt:lpstr>PowerPoint Presentation</vt:lpstr>
      <vt:lpstr>PowerPoint Presentation</vt:lpstr>
      <vt:lpstr>Receipt Examples</vt:lpstr>
      <vt:lpstr>PowerPoint Presentation</vt:lpstr>
      <vt:lpstr>TRAVEL AND MILEAGE REIMBURSEMENTS</vt:lpstr>
      <vt:lpstr>Travel Expense Claim Form</vt:lpstr>
      <vt:lpstr>Receipt Examples</vt:lpstr>
      <vt:lpstr>MILEAGE REIMBURSEMENT</vt:lpstr>
      <vt:lpstr>PowerPoint Presentation</vt:lpstr>
      <vt:lpstr>QUESTIONS?</vt:lpstr>
      <vt:lpstr>TRAVEL AUTHORIZATION FORM</vt:lpstr>
      <vt:lpstr>Travel: Virtual Conference</vt:lpstr>
      <vt:lpstr>TRAVEL AUTHORIZATION</vt:lpstr>
      <vt:lpstr>TRAVEL AND CONFERENCE PER DIEMS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Office Travel Training</dc:title>
  <dc:creator>Julia Silveira</dc:creator>
  <cp:lastModifiedBy>Julia Silveira</cp:lastModifiedBy>
  <cp:revision>22</cp:revision>
  <dcterms:created xsi:type="dcterms:W3CDTF">2025-01-14T18:45:31Z</dcterms:created>
  <dcterms:modified xsi:type="dcterms:W3CDTF">2025-03-03T18:53:41Z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2021-04-29T00:00:00Z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2021-04-29T00:00:00Z</vt:filetime>
  </property>
</Properties>
</file>