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icksand" panose="020B0604020202020204" charset="0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DA39C5-5042-49DB-842D-C9F6D5301C6E}">
  <a:tblStyle styleId="{72DA39C5-5042-49DB-842D-C9F6D5301C6E}" styleName="Table_0">
    <a:wholeTbl>
      <a:tcTxStyle b="off" i="off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CEC"/>
          </a:solidFill>
        </a:fill>
      </a:tcStyle>
    </a:wholeTbl>
    <a:band1H>
      <a:tcTxStyle/>
      <a:tcStyle>
        <a:tcBdr/>
        <a:fill>
          <a:solidFill>
            <a:srgbClr val="D6D6D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6D6D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ndara"/>
          <a:ea typeface="Candara"/>
          <a:cs typeface="Candara"/>
        </a:font>
        <a:srgbClr val="FFFFFF"/>
      </a:tcTxStyle>
      <a:tcStyle>
        <a:tcBdr/>
        <a:fill>
          <a:solidFill>
            <a:srgbClr val="7A7A7A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rgbClr val="FFFFFF"/>
      </a:tcTxStyle>
      <a:tcStyle>
        <a:tcBdr/>
        <a:fill>
          <a:solidFill>
            <a:srgbClr val="7A7A7A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7A7A7A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ndara"/>
          <a:ea typeface="Candara"/>
          <a:cs typeface="Candara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7A7A7A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0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413663dc0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9413663d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413663d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413663dc0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9413663dc0_0_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58a868e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58a868e3a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558a868e3a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4e286ac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4e286ac60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94e286ac60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4e286ac6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4e286ac60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94e286ac60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413663dc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413663dc0_0_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9413663dc0_0_2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2"/>
          <p:cNvGrpSpPr/>
          <p:nvPr/>
        </p:nvGrpSpPr>
        <p:grpSpPr>
          <a:xfrm>
            <a:off x="0" y="0"/>
            <a:ext cx="9144000" cy="3693030"/>
            <a:chOff x="0" y="0"/>
            <a:chExt cx="9144000" cy="3693030"/>
          </a:xfrm>
        </p:grpSpPr>
        <p:sp>
          <p:nvSpPr>
            <p:cNvPr id="22" name="Google Shape;22;p2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5279" y="4447853"/>
            <a:ext cx="908595" cy="125562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228600" y="1266825"/>
            <a:ext cx="571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Quicksand"/>
              <a:buNone/>
              <a:defRPr sz="2000" b="1">
                <a:solidFill>
                  <a:srgbClr val="F2F2F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28600" y="228600"/>
            <a:ext cx="5715000" cy="561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800"/>
              <a:buNone/>
              <a:defRPr sz="2800" b="1">
                <a:solidFill>
                  <a:srgbClr val="F2F2F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/>
          <p:nvPr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GROWING LEADERS </a:t>
            </a:r>
            <a:r>
              <a:rPr lang="en-US" sz="1600" b="0" i="1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Opportunity. Engagement. Achievement.    www.hartnell.edu</a:t>
            </a:r>
            <a:endParaRPr sz="1600" b="0" i="1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 txBox="1">
            <a:spLocks noGrp="1"/>
          </p:cNvSpPr>
          <p:nvPr>
            <p:ph type="body" idx="2"/>
          </p:nvPr>
        </p:nvSpPr>
        <p:spPr>
          <a:xfrm>
            <a:off x="228600" y="2819400"/>
            <a:ext cx="35020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body" idx="3"/>
          </p:nvPr>
        </p:nvSpPr>
        <p:spPr>
          <a:xfrm>
            <a:off x="228600" y="1800225"/>
            <a:ext cx="4572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>
            <a:spLocks noGrp="1"/>
          </p:cNvSpPr>
          <p:nvPr>
            <p:ph type="pic" idx="4"/>
          </p:nvPr>
        </p:nvSpPr>
        <p:spPr>
          <a:xfrm>
            <a:off x="6192838" y="0"/>
            <a:ext cx="2951162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D183F"/>
              </a:buClr>
              <a:buSzPts val="2800"/>
              <a:buFont typeface="Arial"/>
              <a:buChar char="•"/>
              <a:defRPr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FCB816"/>
              </a:buClr>
              <a:buSzPts val="24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7D183F"/>
              </a:buClr>
              <a:buSzPts val="2400"/>
              <a:buFont typeface="Aria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CB816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7D183F"/>
              </a:buClr>
              <a:buSzPts val="2400"/>
              <a:buFont typeface="Aria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CB816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7D183F"/>
              </a:buClr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CB816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7D183F"/>
              </a:buClr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CB816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2059" y="0"/>
            <a:ext cx="617014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  <a:defRPr sz="2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>
            <a:spLocks noGrp="1"/>
          </p:cNvSpPr>
          <p:nvPr>
            <p:ph type="pic" idx="2"/>
          </p:nvPr>
        </p:nvSpPr>
        <p:spPr>
          <a:xfrm>
            <a:off x="1828800" y="9906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1828800" y="5257800"/>
            <a:ext cx="548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12" name="Google Shape;12;p1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C0504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C0504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C0504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6" name="Google Shape;16;p1" descr="Hartnell Logo CMYK 121813.eps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341574" y="148552"/>
              <a:ext cx="463111" cy="439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1" descr="Hartnell Logo RGB-Horz 101314.jpg"/>
            <p:cNvPicPr preferRelativeResize="0"/>
            <p:nvPr/>
          </p:nvPicPr>
          <p:blipFill rotWithShape="1">
            <a:blip r:embed="rId11">
              <a:alphaModFix/>
            </a:blip>
            <a:srcRect t="80177" b="6844"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1"/>
          <p:cNvSpPr txBox="1"/>
          <p:nvPr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GROWING LEADERS </a:t>
            </a:r>
            <a:r>
              <a:rPr lang="en-US" sz="1400" b="0" i="1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Opportunity. Engagement. Achievement.    www.hartnell.edu</a:t>
            </a:r>
            <a:endParaRPr sz="1400" b="0" i="1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  <a:defRPr sz="2400" b="1" i="0" u="none" strike="noStrike" cap="none">
                <a:solidFill>
                  <a:srgbClr val="F2F2F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6183000" cy="23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F2F2F2"/>
              </a:buClr>
              <a:buSzPts val="7200"/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High School Equivalency Program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F2F2F2"/>
              </a:buClr>
              <a:buSzPts val="7200"/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Overview and 2021 Competition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8358" t="-226" r="19305" b="1694"/>
          <a:stretch/>
        </p:blipFill>
        <p:spPr>
          <a:xfrm>
            <a:off x="6248400" y="361950"/>
            <a:ext cx="2803200" cy="288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494" y="3873389"/>
            <a:ext cx="5429250" cy="265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HEP CURRENT MODEL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345175" y="845550"/>
            <a:ext cx="7847400" cy="5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HEP Test Preparation:</a:t>
            </a:r>
            <a:endParaRPr sz="240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○"/>
            </a:pPr>
            <a:r>
              <a:rPr lang="en-US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Cohort: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Follows semester schedule, starts with semester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○"/>
            </a:pPr>
            <a:r>
              <a:rPr lang="en-US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Module: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Advance students (eligibility exam); fast paced; varied entry points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***unable to serve students needing pre-ged preparation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Times/Locations/Language</a:t>
            </a:r>
            <a:endParaRPr sz="240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○"/>
            </a:pPr>
            <a:r>
              <a:rPr lang="en-US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Salinas</a:t>
            </a:r>
            <a:endParaRPr sz="240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■"/>
            </a:pPr>
            <a:r>
              <a:rPr lang="en-US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Morning Cohort 9AM-12PM Bilingual (English/Spanish)</a:t>
            </a:r>
            <a:endParaRPr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000"/>
              <a:buFont typeface="Calibri"/>
              <a:buChar char="■"/>
            </a:pPr>
            <a:r>
              <a:rPr lang="en-US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Evening Cohort 6PM-9PM Bilingual (English/Spanish)</a:t>
            </a:r>
            <a:endParaRPr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000"/>
              <a:buFont typeface="Calibri"/>
              <a:buChar char="■"/>
            </a:pPr>
            <a:r>
              <a:rPr lang="en-US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Evening Modules 6PM-9PM Bilingual (English/Spanish)</a:t>
            </a:r>
            <a:endParaRPr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○"/>
            </a:pPr>
            <a:r>
              <a:rPr lang="en-US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South County</a:t>
            </a:r>
            <a:endParaRPr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000"/>
              <a:buFont typeface="Calibri"/>
              <a:buChar char="■"/>
            </a:pPr>
            <a:r>
              <a:rPr lang="en-US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Collaboration with Gonzales Adult School to serve Gonzales and Greenfield communities</a:t>
            </a:r>
            <a:endParaRPr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000"/>
              <a:buFont typeface="Calibri"/>
              <a:buChar char="■"/>
            </a:pPr>
            <a:r>
              <a:rPr lang="en-US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Collaboration with Soledad Adult School for referrals for Soledad community</a:t>
            </a:r>
            <a:endParaRPr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HEP Currently offers HiSET examinations through agreements with Gonzales and Soledad Adult Schools</a:t>
            </a:r>
            <a:endParaRPr sz="2035" i="1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endParaRPr sz="2035" i="1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Font typeface="Noto Sans Symbols"/>
              <a:buNone/>
            </a:pPr>
            <a:endParaRPr sz="2035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HEP CONCEPT FORM - model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345175" y="845550"/>
            <a:ext cx="7847400" cy="5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●"/>
            </a:pPr>
            <a:r>
              <a:rPr lang="en-US" sz="2400" b="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Wrap around services and core services will continue for all HEP eligible students</a:t>
            </a:r>
            <a:endParaRPr sz="2400" b="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●"/>
            </a:pPr>
            <a:r>
              <a:rPr lang="en-US" sz="2400" b="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HSE NON-CREDIT COURSES (open to all)</a:t>
            </a:r>
            <a:endParaRPr sz="2400" b="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○"/>
            </a:pPr>
            <a:r>
              <a:rPr lang="en-US" b="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dvantages: </a:t>
            </a:r>
            <a:r>
              <a:rPr lang="en-US" b="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Competition Priority on academic skill development and program’s budget sustainability</a:t>
            </a:r>
            <a:endParaRPr sz="2400" b="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○"/>
            </a:pPr>
            <a:r>
              <a:rPr lang="en-US" b="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Current status of HSEcurricula: following Curriculum Committee Process for approval</a:t>
            </a:r>
            <a:endParaRPr b="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○"/>
            </a:pPr>
            <a:r>
              <a:rPr lang="en-US" b="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Three levels mirror Santa Rosa Community College model, with HEP best practices embedded</a:t>
            </a:r>
            <a:endParaRPr b="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●"/>
            </a:pPr>
            <a:r>
              <a:rPr lang="en-US" sz="2400" b="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Times/Locations/Language</a:t>
            </a:r>
            <a:endParaRPr sz="2400" b="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○"/>
            </a:pPr>
            <a:r>
              <a:rPr lang="en-US" b="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HSE noncredit will allow HEP to expand to other District areas</a:t>
            </a:r>
            <a:endParaRPr b="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○"/>
            </a:pPr>
            <a:r>
              <a:rPr lang="en-US" b="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Partnerships with local Adult Education Schools will continue</a:t>
            </a:r>
            <a:endParaRPr b="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800"/>
              <a:buFont typeface="Calibri"/>
              <a:buChar char="●"/>
            </a:pPr>
            <a:r>
              <a:rPr lang="en-US" b="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Focus on career development via embedded counselors </a:t>
            </a:r>
            <a:endParaRPr b="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35" b="0" i="1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endParaRPr sz="2035" b="0" i="1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Font typeface="Noto Sans Symbols"/>
              <a:buNone/>
            </a:pPr>
            <a:endParaRPr sz="2035" b="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1828800" y="5257800"/>
            <a:ext cx="54864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>
            <a:spLocks noGrp="1"/>
          </p:cNvSpPr>
          <p:nvPr>
            <p:ph type="pic" idx="2"/>
          </p:nvPr>
        </p:nvSpPr>
        <p:spPr>
          <a:xfrm>
            <a:off x="1828800" y="3037650"/>
            <a:ext cx="5486400" cy="206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0" y="990600"/>
            <a:ext cx="91440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1620"/>
              <a:buFont typeface="Quicksand"/>
              <a:buNone/>
            </a:pPr>
            <a:r>
              <a:rPr lang="en-US" sz="1620" b="1" cap="none">
                <a:solidFill>
                  <a:srgbClr val="741806"/>
                </a:solidFill>
              </a:rPr>
              <a:t>THE HEP IS FUNDED BY A GRANT FROM THE DEPARTMENT </a:t>
            </a:r>
            <a:br>
              <a:rPr lang="en-US" sz="1620" b="1" cap="none">
                <a:solidFill>
                  <a:srgbClr val="741806"/>
                </a:solidFill>
              </a:rPr>
            </a:br>
            <a:r>
              <a:rPr lang="en-US" sz="1620" b="1" cap="none">
                <a:solidFill>
                  <a:srgbClr val="741806"/>
                </a:solidFill>
              </a:rPr>
              <a:t>OF EDUCATION- SECONDARY EDUCATION</a:t>
            </a:r>
            <a:br>
              <a:rPr lang="en-US" sz="1620" b="1" cap="none">
                <a:solidFill>
                  <a:srgbClr val="741806"/>
                </a:solidFill>
              </a:rPr>
            </a:br>
            <a:br>
              <a:rPr lang="en-US" sz="1620" b="1" cap="none">
                <a:solidFill>
                  <a:srgbClr val="741806"/>
                </a:solidFill>
              </a:rPr>
            </a:br>
            <a:br>
              <a:rPr lang="en-US" sz="2160" b="1" cap="none"/>
            </a:br>
            <a:endParaRPr sz="2160" b="1" cap="none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7050" y="2467200"/>
            <a:ext cx="85851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800"/>
              <a:buNone/>
            </a:pPr>
            <a:r>
              <a:rPr lang="en-US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The purpose of this grant is to </a:t>
            </a:r>
            <a:r>
              <a:rPr lang="en-US" i="1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help agricultural,  fishery, cattle, poultry, nursery workers and their families, attain their high school equivalency (HSE formerly known as GED) and enter into postsecondary training or improved employment. </a:t>
            </a:r>
            <a:endParaRPr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9"/>
              <a:buFont typeface="Calibri"/>
              <a:buNone/>
            </a:pPr>
            <a:r>
              <a:rPr lang="en-US" sz="3509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HEP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HEP GRANT AWARD</a:t>
            </a: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367575" y="1006325"/>
            <a:ext cx="8110200" cy="57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800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Hartnell College is one of thirteen HEP programs in the state of California (50 nationwide).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8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800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funding: $475K max award a year (</a:t>
            </a:r>
            <a:r>
              <a:rPr lang="en-US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$2.3 million in five years).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800"/>
              <a:buNone/>
            </a:pP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800"/>
              <a:buNone/>
            </a:pPr>
            <a:r>
              <a:rPr lang="en-US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 Profiles: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800"/>
              <a:buNone/>
            </a:pPr>
            <a:r>
              <a:rPr lang="en-U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Served students: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r>
              <a:rPr lang="en-US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students per year-commuter program; considered a “large” program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800"/>
              <a:buNone/>
            </a:pP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800"/>
              <a:buNone/>
            </a:pPr>
            <a:r>
              <a:rPr lang="en-US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Competitive Grant: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800"/>
              <a:buNone/>
            </a:pPr>
            <a:r>
              <a:rPr lang="en-U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Hartnell HEP Grant Cycles: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2006, 2011, 2016 (Current)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New Competition expected: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November 2020 (opens) Due: early January 2021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300" cy="66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Main Objectives of HEP Programs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813650"/>
            <a:ext cx="7836000" cy="531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All HEP programs’ are guided by two main performance objectives (GPRA):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Performance Result indicator #1: Objective 70% Graduation (not counting continuing students)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D77E07"/>
                </a:solidFill>
              </a:rPr>
              <a:t>	Hartnell HEP 2019-2020: 92.7%</a:t>
            </a:r>
            <a:endParaRPr>
              <a:solidFill>
                <a:srgbClr val="D77E07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Performance Result indicator#2: Objective 80% Placement into post-secondary Ed, training, gainful employment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r>
              <a:rPr lang="en-US">
                <a:solidFill>
                  <a:srgbClr val="D77E07"/>
                </a:solidFill>
              </a:rPr>
              <a:t>Hartnell HEP 2019-2020: 80.5%</a:t>
            </a:r>
            <a:endParaRPr>
              <a:solidFill>
                <a:srgbClr val="D77E0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300" cy="66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GPRA 1 Cumulative for 2016 Grant</a:t>
            </a: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1" name="Google Shape;91;p14"/>
          <p:cNvGraphicFramePr/>
          <p:nvPr/>
        </p:nvGraphicFramePr>
        <p:xfrm>
          <a:off x="457200" y="114425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{72DA39C5-5042-49DB-842D-C9F6D5301C6E}</a:tableStyleId>
              </a:tblPr>
              <a:tblGrid>
                <a:gridCol w="14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0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Grant </a:t>
                      </a:r>
                      <a:endParaRPr sz="1600" b="1" i="0" u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Year</a:t>
                      </a:r>
                      <a:endParaRPr sz="1600" b="1" i="0" u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12700" marB="0" anchor="b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Graduates</a:t>
                      </a:r>
                      <a:endParaRPr/>
                    </a:p>
                  </a:txBody>
                  <a:tcPr marL="9525" marR="9525" marT="12700" marB="0" anchor="b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Persisters</a:t>
                      </a:r>
                      <a:endParaRPr/>
                    </a:p>
                  </a:txBody>
                  <a:tcPr marL="9525" marR="9525" marT="12700" marB="0" anchor="b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Withdrawals</a:t>
                      </a:r>
                      <a:endParaRPr/>
                    </a:p>
                  </a:txBody>
                  <a:tcPr marL="9525" marR="9525" marT="12700" marB="0" anchor="b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Enrolled</a:t>
                      </a:r>
                      <a:endParaRPr/>
                    </a:p>
                  </a:txBody>
                  <a:tcPr marL="9525" marR="9525" marT="12700" marB="0" anchor="b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GPRA Grad Rate %</a:t>
                      </a:r>
                      <a:endParaRPr/>
                    </a:p>
                  </a:txBody>
                  <a:tcPr marL="9525" marR="9525" marT="12700" marB="0" anchor="b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Year: 2016-2017</a:t>
                      </a:r>
                      <a:endParaRPr sz="1500" b="0" i="1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106</a:t>
                      </a:r>
                      <a:endParaRPr sz="1500" b="0" i="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13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129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92%</a:t>
                      </a:r>
                      <a:endParaRPr sz="1800"/>
                    </a:p>
                  </a:txBody>
                  <a:tcPr marL="9525" marR="9525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2nd Year: 2017-2018</a:t>
                      </a:r>
                      <a:endParaRPr sz="1500" b="0" i="1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99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23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129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93.4%</a:t>
                      </a:r>
                      <a:endParaRPr sz="1800"/>
                    </a:p>
                  </a:txBody>
                  <a:tcPr marL="9525" marR="9525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3rd Year: 2018-2019</a:t>
                      </a:r>
                      <a:endParaRPr sz="1500" b="0" i="1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80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34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11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125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87.91%</a:t>
                      </a:r>
                      <a:endParaRPr sz="1800"/>
                    </a:p>
                  </a:txBody>
                  <a:tcPr marL="9525" marR="9525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4th Year: 2019-2020</a:t>
                      </a:r>
                      <a:endParaRPr sz="1500" b="0" i="1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77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44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125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92%</a:t>
                      </a:r>
                      <a:endParaRPr sz="1800"/>
                    </a:p>
                  </a:txBody>
                  <a:tcPr marL="9525" marR="9525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5th Year: 2020-2021</a:t>
                      </a:r>
                      <a:endParaRPr sz="1500" b="0" i="1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Grand Totals:</a:t>
                      </a:r>
                      <a:endParaRPr/>
                    </a:p>
                  </a:txBody>
                  <a:tcPr marL="9525" marR="9525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300" cy="66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GPRA 2 Cumulative for 2016 Grant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0" name="Google Shape;100;p15"/>
          <p:cNvGraphicFramePr/>
          <p:nvPr/>
        </p:nvGraphicFramePr>
        <p:xfrm>
          <a:off x="304800" y="124682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{72DA39C5-5042-49DB-842D-C9F6D5301C6E}</a:tableStyleId>
              </a:tblPr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Grant Year</a:t>
                      </a:r>
                      <a:endParaRPr/>
                    </a:p>
                  </a:txBody>
                  <a:tcPr marL="9525" marR="9525" marT="12700" marB="0" anchor="b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Graduates</a:t>
                      </a:r>
                      <a:endParaRPr/>
                    </a:p>
                  </a:txBody>
                  <a:tcPr marL="9525" marR="9525" marT="12700" marB="0" anchor="b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College/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Vocational</a:t>
                      </a:r>
                      <a:endParaRPr sz="1600" b="1" i="0" u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12700" marB="0" anchor="b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Improved Employment</a:t>
                      </a:r>
                      <a:endParaRPr/>
                    </a:p>
                  </a:txBody>
                  <a:tcPr marL="9525" marR="9525" marT="12700" marB="0" anchor="b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Military</a:t>
                      </a:r>
                      <a:endParaRPr/>
                    </a:p>
                  </a:txBody>
                  <a:tcPr marL="9525" marR="9525" marT="12700" marB="0" anchor="b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Placement</a:t>
                      </a:r>
                      <a:endParaRPr/>
                    </a:p>
                  </a:txBody>
                  <a:tcPr marL="9525" marR="9525" marT="12700" marB="0" anchor="b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Placement</a:t>
                      </a:r>
                      <a:endParaRPr/>
                    </a:p>
                  </a:txBody>
                  <a:tcPr marL="9525" marR="9525" marT="12700" marB="0" anchor="b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Placement  Rate %</a:t>
                      </a:r>
                      <a:endParaRPr/>
                    </a:p>
                  </a:txBody>
                  <a:tcPr marL="9525" marR="9525" marT="12700" marB="0" anchor="b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Year: 2016-2017</a:t>
                      </a:r>
                      <a:endParaRPr sz="1500" b="0" i="1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106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69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18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19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87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82%</a:t>
                      </a:r>
                      <a:endParaRPr sz="1800"/>
                    </a:p>
                  </a:txBody>
                  <a:tcPr marL="9525" marR="9525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2nd Year: 2017-2018</a:t>
                      </a:r>
                      <a:endParaRPr sz="1500" b="0" i="1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99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65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18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81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82%</a:t>
                      </a:r>
                      <a:endParaRPr sz="1800"/>
                    </a:p>
                  </a:txBody>
                  <a:tcPr marL="9525" marR="9525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3rd Year: 2018-2019</a:t>
                      </a:r>
                      <a:endParaRPr sz="1500" b="0" i="1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80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55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64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80%</a:t>
                      </a:r>
                      <a:endParaRPr sz="1800"/>
                    </a:p>
                  </a:txBody>
                  <a:tcPr marL="9525" marR="9525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4th Year: 2019-2020</a:t>
                      </a:r>
                      <a:endParaRPr sz="1500" b="0" i="1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77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56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15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62</a:t>
                      </a: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80.5%</a:t>
                      </a:r>
                      <a:endParaRPr sz="1800"/>
                    </a:p>
                  </a:txBody>
                  <a:tcPr marL="9525" marR="9525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5th Year: 2020-2021</a:t>
                      </a:r>
                      <a:endParaRPr sz="1500" b="0" i="1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1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Totals:</a:t>
                      </a:r>
                      <a:endParaRPr/>
                    </a:p>
                  </a:txBody>
                  <a:tcPr marL="9525" marR="9525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300" cy="66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HEP Compared to other similar programs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457200" y="1186950"/>
            <a:ext cx="7642500" cy="493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Meets and exceeds GPRA objectives every year for the last two grant cycles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Recognized as one of the top programs for completion (2017-2018 data)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Most cost effective program (reported  in 2017-2018 data)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2017-2018 data available: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https://www2.ed.gov/programs/hep/performance.html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3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HEP </a:t>
            </a:r>
            <a:r>
              <a:rPr lang="en-US" sz="36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QUALIF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ICATIONS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Be over 18 years of age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Not enrolled in a k12 institution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Not to have a high school or equivalency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Be a migrant/seasonal farm worker for 75 days in the last 24 months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Demonstrate academic and financial need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AutoNum type="alphaLcPeriod"/>
            </a:pPr>
            <a:r>
              <a:rPr lang="en-US" sz="2400">
                <a:solidFill>
                  <a:srgbClr val="980000"/>
                </a:solidFill>
              </a:rPr>
              <a:t>Academic level established by eligibility examination- approximate level: 8th grade- HEP uses HiSET/HEP best practice assessments</a:t>
            </a:r>
            <a:endParaRPr sz="240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80000"/>
                </a:solidFill>
              </a:rPr>
              <a:t>Note: As a k12 program, HEP does not require proof of residency or citizenship</a:t>
            </a:r>
            <a:endParaRPr sz="24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30"/>
              <a:buFont typeface="Calibri"/>
              <a:buNone/>
            </a:pPr>
            <a:r>
              <a:rPr lang="en-US" sz="243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Benefits to eligible students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275775" y="1014875"/>
            <a:ext cx="83271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We pay all official exams, fees and re-takes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Career and Academic advising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 Preparation materials for all five subjects- pre-tests, books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 Supplies: calculator, notepad, pencil, parking permits</a:t>
            </a:r>
            <a:endParaRPr sz="240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Other services to eliminate barriers to success (gas cards, progress meetings, referrals to services)</a:t>
            </a:r>
            <a:endParaRPr sz="240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Cultural activities, workshops and field trips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 Specialized Tutoring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Stipends (Max $400) determined through attendance, and participation.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Health or vision exam, if a barrier to education</a:t>
            </a:r>
            <a:endParaRPr sz="240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52400" algn="l" rtl="0"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741806"/>
                </a:solidFill>
                <a:latin typeface="Calibri"/>
                <a:ea typeface="Calibri"/>
                <a:cs typeface="Calibri"/>
                <a:sym typeface="Calibri"/>
              </a:rPr>
              <a:t>Graduation cap &amp; gown (ceremony &amp; reception)</a:t>
            </a:r>
            <a:endParaRPr sz="240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 sz="240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079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741806"/>
              </a:buClr>
              <a:buSzPts val="1700"/>
              <a:buFont typeface="Calibri"/>
              <a:buChar char="•"/>
            </a:pPr>
            <a:endParaRPr sz="170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806"/>
              </a:buClr>
              <a:buSzPts val="2000"/>
              <a:buFont typeface="Calibri"/>
              <a:buChar char="•"/>
            </a:pPr>
            <a:endParaRPr sz="2000">
              <a:solidFill>
                <a:srgbClr val="741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rtnell Presentation Template - with title image - fin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On-screen Show (4:3)</PresentationFormat>
  <Paragraphs>164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Quicksand</vt:lpstr>
      <vt:lpstr>Times New Roman</vt:lpstr>
      <vt:lpstr>Arial</vt:lpstr>
      <vt:lpstr>Noto Sans Symbols</vt:lpstr>
      <vt:lpstr>Hartnell Presentation Template - with title image - final</vt:lpstr>
      <vt:lpstr>PowerPoint Presentation</vt:lpstr>
      <vt:lpstr>THE HEP IS FUNDED BY A GRANT FROM THE DEPARTMENT  OF EDUCATION- SECONDARY EDUCATION   </vt:lpstr>
      <vt:lpstr>HEP GRANT AWARD</vt:lpstr>
      <vt:lpstr>Main Objectives of HEP Programs</vt:lpstr>
      <vt:lpstr>GPRA 1 Cumulative for 2016 Grant</vt:lpstr>
      <vt:lpstr>GPRA 2 Cumulative for 2016 Grant</vt:lpstr>
      <vt:lpstr>HEP Compared to other similar programs</vt:lpstr>
      <vt:lpstr>HEP QUALIFICATIONS</vt:lpstr>
      <vt:lpstr>Benefits to eligible students</vt:lpstr>
      <vt:lpstr>HEP CURRENT MODEL</vt:lpstr>
      <vt:lpstr>HEP CONCEPT FORM - model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codon</dc:creator>
  <cp:lastModifiedBy>codon</cp:lastModifiedBy>
  <cp:revision>1</cp:revision>
  <dcterms:modified xsi:type="dcterms:W3CDTF">2020-09-05T03:43:41Z</dcterms:modified>
</cp:coreProperties>
</file>