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5A5808-3B61-48CC-92EF-85AC2E0DFA56}" type="datetime2">
              <a:rPr lang="en-US" smtClean="0"/>
              <a:t>Tuesday, November 24, 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01389E6-C847-4AD0-B56D-D205B2EAB1E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130660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5E98AF-4574-4509-BF7A-519ACD5BF826}" type="datetime2">
              <a:rPr lang="en-US" smtClean="0"/>
              <a:t>Tuesday, November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634833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D97D4-9636-490F-85D0-E926C2B6F3B1}" type="datetime2">
              <a:rPr lang="en-US" smtClean="0"/>
              <a:t>Tuesday, November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79539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AF3C6-0FD4-4939-991C-00DDE5C56815}" type="datetime2">
              <a:rPr lang="en-US" smtClean="0"/>
              <a:t>Tuesday, November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30944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07482-8128-47C6-A8DD-6452B0291CFF}" type="datetime2">
              <a:rPr lang="en-US" smtClean="0"/>
              <a:t>Tuesday, November 24,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389E6-C847-4AD0-B56D-D205B2EAB1E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51581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03F25-275E-41DE-BE3B-EBF0DB49F9B1}" type="datetime2">
              <a:rPr lang="en-US" smtClean="0"/>
              <a:t>Tuesday, November 24,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709714"/>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75572-4A44-4171-84AA-64D42C8050A6}" type="datetime2">
              <a:rPr lang="en-US" smtClean="0"/>
              <a:t>Tuesday, November 24,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389E6-C847-4AD0-B56D-D205B2EAB1E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93706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1612E-528E-4FD5-9E9E-E15F1108F171}" type="datetime2">
              <a:rPr lang="en-US" smtClean="0"/>
              <a:t>Tuesday, November 24,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389E6-C847-4AD0-B56D-D205B2EAB1E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3339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6D862-A06D-436F-A92E-EBAAD50B6E50}" type="datetime2">
              <a:rPr lang="en-US" smtClean="0"/>
              <a:t>Tuesday, November 24,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4354301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3E0B7D-2260-4809-8F0A-9E5F3E24F169}" type="datetime2">
              <a:rPr lang="en-US" smtClean="0"/>
              <a:t>Tuesday, November 24,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915818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C8E4735-C637-46A3-94EB-AB3AC4188D2F}" type="datetime2">
              <a:rPr lang="en-US" smtClean="0"/>
              <a:t>Tuesday, November 24, 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01389E6-C847-4AD0-B56D-D205B2EAB1E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56832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E0C963C-C1DB-4AFD-9DDC-0691666BF49B}" type="datetime2">
              <a:rPr lang="en-US" smtClean="0"/>
              <a:pPr/>
              <a:t>Tuesday, November 24, 2020</a:t>
            </a:fld>
            <a:endParaRPr lang="en-US" cap="all"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01389E6-C847-4AD0-B56D-D205B2EAB1EE}" type="slidenum">
              <a:rPr lang="en-US" smtClean="0"/>
              <a:pPr/>
              <a:t>‹#›</a:t>
            </a:fld>
            <a:endParaRPr lang="en-US" sz="80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820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push dir="u"/>
  </p:transition>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asccc.org/events/2020-11-17-220000-2020-11-17-230000/webinar-%E2%80%9Coutside-room-where-it-happens%E2%80%9D-%E2%80%93-develop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6B956-A4EE-466E-984F-241F76CA3897}"/>
              </a:ext>
            </a:extLst>
          </p:cNvPr>
          <p:cNvSpPr>
            <a:spLocks noGrp="1"/>
          </p:cNvSpPr>
          <p:nvPr>
            <p:ph type="ctrTitle"/>
          </p:nvPr>
        </p:nvSpPr>
        <p:spPr/>
        <p:txBody>
          <a:bodyPr/>
          <a:lstStyle/>
          <a:p>
            <a:r>
              <a:rPr lang="en-US" dirty="0"/>
              <a:t>Outside The Room Where It Happens</a:t>
            </a:r>
          </a:p>
        </p:txBody>
      </p:sp>
      <p:sp>
        <p:nvSpPr>
          <p:cNvPr id="5" name="Subtitle 4">
            <a:extLst>
              <a:ext uri="{FF2B5EF4-FFF2-40B4-BE49-F238E27FC236}">
                <a16:creationId xmlns:a16="http://schemas.microsoft.com/office/drawing/2014/main" id="{04277C68-4904-4BEB-BA3C-250807C8E373}"/>
              </a:ext>
            </a:extLst>
          </p:cNvPr>
          <p:cNvSpPr>
            <a:spLocks noGrp="1"/>
          </p:cNvSpPr>
          <p:nvPr>
            <p:ph type="subTitle" idx="1"/>
          </p:nvPr>
        </p:nvSpPr>
        <p:spPr/>
        <p:txBody>
          <a:bodyPr/>
          <a:lstStyle/>
          <a:p>
            <a:r>
              <a:rPr lang="en-US" dirty="0"/>
              <a:t>Developing a Meeting Culture Before, During, and After a Meeting</a:t>
            </a:r>
          </a:p>
        </p:txBody>
      </p:sp>
    </p:spTree>
    <p:extLst>
      <p:ext uri="{BB962C8B-B14F-4D97-AF65-F5344CB8AC3E}">
        <p14:creationId xmlns:p14="http://schemas.microsoft.com/office/powerpoint/2010/main" val="249311086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86A9-D009-4A44-8777-B89A6E01893D}"/>
              </a:ext>
            </a:extLst>
          </p:cNvPr>
          <p:cNvSpPr>
            <a:spLocks noGrp="1"/>
          </p:cNvSpPr>
          <p:nvPr>
            <p:ph type="title"/>
          </p:nvPr>
        </p:nvSpPr>
        <p:spPr/>
        <p:txBody>
          <a:bodyPr/>
          <a:lstStyle/>
          <a:p>
            <a:r>
              <a:rPr lang="en-US" dirty="0"/>
              <a:t>As we make changes . . . Things to consider</a:t>
            </a:r>
          </a:p>
        </p:txBody>
      </p:sp>
      <p:pic>
        <p:nvPicPr>
          <p:cNvPr id="4" name="Content Placeholder 3">
            <a:extLst>
              <a:ext uri="{FF2B5EF4-FFF2-40B4-BE49-F238E27FC236}">
                <a16:creationId xmlns:a16="http://schemas.microsoft.com/office/drawing/2014/main" id="{B4656B4D-3E9F-4FB2-B49F-EB4F1DDB604C}"/>
              </a:ext>
            </a:extLst>
          </p:cNvPr>
          <p:cNvPicPr>
            <a:picLocks noGrp="1" noChangeAspect="1"/>
          </p:cNvPicPr>
          <p:nvPr>
            <p:ph idx="1"/>
          </p:nvPr>
        </p:nvPicPr>
        <p:blipFill>
          <a:blip r:embed="rId2"/>
          <a:stretch>
            <a:fillRect/>
          </a:stretch>
        </p:blipFill>
        <p:spPr>
          <a:xfrm>
            <a:off x="2137558" y="1922820"/>
            <a:ext cx="7398327" cy="4097535"/>
          </a:xfrm>
          <a:prstGeom prst="rect">
            <a:avLst/>
          </a:prstGeom>
        </p:spPr>
      </p:pic>
    </p:spTree>
    <p:extLst>
      <p:ext uri="{BB962C8B-B14F-4D97-AF65-F5344CB8AC3E}">
        <p14:creationId xmlns:p14="http://schemas.microsoft.com/office/powerpoint/2010/main" val="41246151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2732-1636-4E76-B5BC-3763B5C5F71E}"/>
              </a:ext>
            </a:extLst>
          </p:cNvPr>
          <p:cNvSpPr>
            <a:spLocks noGrp="1"/>
          </p:cNvSpPr>
          <p:nvPr>
            <p:ph type="title"/>
          </p:nvPr>
        </p:nvSpPr>
        <p:spPr/>
        <p:txBody>
          <a:bodyPr/>
          <a:lstStyle/>
          <a:p>
            <a:r>
              <a:rPr lang="en-US" dirty="0"/>
              <a:t>The culture we desire</a:t>
            </a:r>
          </a:p>
        </p:txBody>
      </p:sp>
      <p:sp>
        <p:nvSpPr>
          <p:cNvPr id="3" name="Content Placeholder 2">
            <a:extLst>
              <a:ext uri="{FF2B5EF4-FFF2-40B4-BE49-F238E27FC236}">
                <a16:creationId xmlns:a16="http://schemas.microsoft.com/office/drawing/2014/main" id="{5D2C0218-EECE-4818-B101-D7C9ED2CF540}"/>
              </a:ext>
            </a:extLst>
          </p:cNvPr>
          <p:cNvSpPr>
            <a:spLocks noGrp="1"/>
          </p:cNvSpPr>
          <p:nvPr>
            <p:ph idx="1"/>
          </p:nvPr>
        </p:nvSpPr>
        <p:spPr/>
        <p:txBody>
          <a:bodyPr/>
          <a:lstStyle/>
          <a:p>
            <a:r>
              <a:rPr lang="en-US" dirty="0"/>
              <a:t>A culture where we respect and honor decisions</a:t>
            </a:r>
          </a:p>
          <a:p>
            <a:r>
              <a:rPr lang="en-US" dirty="0"/>
              <a:t>A culture where we connect with people</a:t>
            </a:r>
          </a:p>
          <a:p>
            <a:r>
              <a:rPr lang="en-US" dirty="0"/>
              <a:t>A culture where we make others feel valuable and heard</a:t>
            </a:r>
          </a:p>
          <a:p>
            <a:r>
              <a:rPr lang="en-US" dirty="0"/>
              <a:t>A culture where when there is a disagreement, we focus on the idea(s) behind the disagreement, not the people themselves</a:t>
            </a:r>
          </a:p>
        </p:txBody>
      </p:sp>
    </p:spTree>
    <p:extLst>
      <p:ext uri="{BB962C8B-B14F-4D97-AF65-F5344CB8AC3E}">
        <p14:creationId xmlns:p14="http://schemas.microsoft.com/office/powerpoint/2010/main" val="93717268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35878E-C137-4602-BD66-7379D0FA9543}"/>
              </a:ext>
            </a:extLst>
          </p:cNvPr>
          <p:cNvSpPr>
            <a:spLocks noGrp="1"/>
          </p:cNvSpPr>
          <p:nvPr>
            <p:ph type="title"/>
          </p:nvPr>
        </p:nvSpPr>
        <p:spPr>
          <a:xfrm>
            <a:off x="665018" y="1756130"/>
            <a:ext cx="10889673" cy="1887950"/>
          </a:xfrm>
        </p:spPr>
        <p:txBody>
          <a:bodyPr/>
          <a:lstStyle/>
          <a:p>
            <a:r>
              <a:rPr lang="en-US" dirty="0"/>
              <a:t>As we are leading, we are creating leaders</a:t>
            </a:r>
          </a:p>
        </p:txBody>
      </p:sp>
      <p:sp>
        <p:nvSpPr>
          <p:cNvPr id="5" name="Text Placeholder 4">
            <a:extLst>
              <a:ext uri="{FF2B5EF4-FFF2-40B4-BE49-F238E27FC236}">
                <a16:creationId xmlns:a16="http://schemas.microsoft.com/office/drawing/2014/main" id="{5DBECBC2-907B-4951-A958-2ADE0FEEBC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346530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8D9D-4D2D-442F-A019-7BC8377EA112}"/>
              </a:ext>
            </a:extLst>
          </p:cNvPr>
          <p:cNvSpPr>
            <a:spLocks noGrp="1"/>
          </p:cNvSpPr>
          <p:nvPr>
            <p:ph type="title"/>
          </p:nvPr>
        </p:nvSpPr>
        <p:spPr/>
        <p:txBody>
          <a:bodyPr/>
          <a:lstStyle/>
          <a:p>
            <a:r>
              <a:rPr lang="en-US" dirty="0"/>
              <a:t>Webinar hosted by </a:t>
            </a:r>
            <a:r>
              <a:rPr lang="en-US" dirty="0" err="1"/>
              <a:t>asccc</a:t>
            </a:r>
            <a:endParaRPr lang="en-US" dirty="0"/>
          </a:p>
        </p:txBody>
      </p:sp>
      <p:sp>
        <p:nvSpPr>
          <p:cNvPr id="3" name="Content Placeholder 2">
            <a:extLst>
              <a:ext uri="{FF2B5EF4-FFF2-40B4-BE49-F238E27FC236}">
                <a16:creationId xmlns:a16="http://schemas.microsoft.com/office/drawing/2014/main" id="{C34758C8-AC19-4BB8-8892-AEA8116B1B40}"/>
              </a:ext>
            </a:extLst>
          </p:cNvPr>
          <p:cNvSpPr>
            <a:spLocks noGrp="1"/>
          </p:cNvSpPr>
          <p:nvPr>
            <p:ph idx="1"/>
          </p:nvPr>
        </p:nvSpPr>
        <p:spPr/>
        <p:txBody>
          <a:bodyPr/>
          <a:lstStyle/>
          <a:p>
            <a:r>
              <a:rPr lang="en-US" dirty="0"/>
              <a:t>Available on the ASCCC website under Past Events</a:t>
            </a:r>
          </a:p>
          <a:p>
            <a:r>
              <a:rPr lang="en-US" dirty="0" err="1"/>
              <a:t>Nickawanna</a:t>
            </a:r>
            <a:r>
              <a:rPr lang="en-US" dirty="0"/>
              <a:t> Shaw</a:t>
            </a:r>
          </a:p>
          <a:p>
            <a:pPr lvl="1"/>
            <a:r>
              <a:rPr lang="en-US" dirty="0"/>
              <a:t>Served as Academic Senate President at  Citrus College</a:t>
            </a:r>
          </a:p>
          <a:p>
            <a:r>
              <a:rPr lang="en-US" dirty="0"/>
              <a:t>Katy </a:t>
            </a:r>
            <a:r>
              <a:rPr lang="en-US" dirty="0" err="1"/>
              <a:t>Krolikowski</a:t>
            </a:r>
            <a:endParaRPr lang="en-US" dirty="0"/>
          </a:p>
          <a:p>
            <a:pPr lvl="1"/>
            <a:r>
              <a:rPr lang="en-US" dirty="0"/>
              <a:t>In her 2</a:t>
            </a:r>
            <a:r>
              <a:rPr lang="en-US" baseline="30000" dirty="0"/>
              <a:t>nd</a:t>
            </a:r>
            <a:r>
              <a:rPr lang="en-US" dirty="0"/>
              <a:t> year as Academic Senate President at Contra Costa Community College</a:t>
            </a:r>
          </a:p>
          <a:p>
            <a:pPr lvl="1"/>
            <a:endParaRPr lang="en-US" dirty="0"/>
          </a:p>
          <a:p>
            <a:r>
              <a:rPr lang="en-US" dirty="0">
                <a:hlinkClick r:id="rId2"/>
              </a:rPr>
              <a:t>Watch the video recording</a:t>
            </a:r>
            <a:endParaRPr lang="en-US" dirty="0"/>
          </a:p>
        </p:txBody>
      </p:sp>
    </p:spTree>
    <p:extLst>
      <p:ext uri="{BB962C8B-B14F-4D97-AF65-F5344CB8AC3E}">
        <p14:creationId xmlns:p14="http://schemas.microsoft.com/office/powerpoint/2010/main" val="10393761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5EA2CE-C2FC-4D66-8696-B7FA1427E595}"/>
              </a:ext>
            </a:extLst>
          </p:cNvPr>
          <p:cNvPicPr>
            <a:picLocks noGrp="1" noChangeAspect="1"/>
          </p:cNvPicPr>
          <p:nvPr>
            <p:ph idx="4294967295"/>
          </p:nvPr>
        </p:nvPicPr>
        <p:blipFill>
          <a:blip r:embed="rId2"/>
          <a:stretch>
            <a:fillRect/>
          </a:stretch>
        </p:blipFill>
        <p:spPr>
          <a:xfrm>
            <a:off x="83128" y="153472"/>
            <a:ext cx="12108872" cy="5913438"/>
          </a:xfrm>
          <a:prstGeom prst="rect">
            <a:avLst/>
          </a:prstGeom>
        </p:spPr>
      </p:pic>
    </p:spTree>
    <p:extLst>
      <p:ext uri="{BB962C8B-B14F-4D97-AF65-F5344CB8AC3E}">
        <p14:creationId xmlns:p14="http://schemas.microsoft.com/office/powerpoint/2010/main" val="38779306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D121EEC-1E32-4971-8674-08D6AA4BA961}"/>
              </a:ext>
            </a:extLst>
          </p:cNvPr>
          <p:cNvPicPr>
            <a:picLocks noGrp="1" noChangeAspect="1"/>
          </p:cNvPicPr>
          <p:nvPr>
            <p:ph idx="4294967295"/>
          </p:nvPr>
        </p:nvPicPr>
        <p:blipFill>
          <a:blip r:embed="rId2"/>
          <a:stretch>
            <a:fillRect/>
          </a:stretch>
        </p:blipFill>
        <p:spPr>
          <a:xfrm>
            <a:off x="0" y="94095"/>
            <a:ext cx="12192000" cy="5940425"/>
          </a:xfrm>
          <a:prstGeom prst="rect">
            <a:avLst/>
          </a:prstGeom>
        </p:spPr>
      </p:pic>
    </p:spTree>
    <p:extLst>
      <p:ext uri="{BB962C8B-B14F-4D97-AF65-F5344CB8AC3E}">
        <p14:creationId xmlns:p14="http://schemas.microsoft.com/office/powerpoint/2010/main" val="3202254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14A221-589C-4CF6-91EF-39B415B161F6}"/>
              </a:ext>
            </a:extLst>
          </p:cNvPr>
          <p:cNvPicPr>
            <a:picLocks noChangeAspect="1"/>
          </p:cNvPicPr>
          <p:nvPr/>
        </p:nvPicPr>
        <p:blipFill>
          <a:blip r:embed="rId2"/>
          <a:stretch>
            <a:fillRect/>
          </a:stretch>
        </p:blipFill>
        <p:spPr>
          <a:xfrm>
            <a:off x="408818" y="62926"/>
            <a:ext cx="10884616" cy="6017239"/>
          </a:xfrm>
          <a:prstGeom prst="rect">
            <a:avLst/>
          </a:prstGeom>
        </p:spPr>
      </p:pic>
    </p:spTree>
    <p:extLst>
      <p:ext uri="{BB962C8B-B14F-4D97-AF65-F5344CB8AC3E}">
        <p14:creationId xmlns:p14="http://schemas.microsoft.com/office/powerpoint/2010/main" val="32469210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2DB8-555F-4A26-A799-8B09FB0B569B}"/>
              </a:ext>
            </a:extLst>
          </p:cNvPr>
          <p:cNvSpPr>
            <a:spLocks noGrp="1"/>
          </p:cNvSpPr>
          <p:nvPr>
            <p:ph type="title"/>
          </p:nvPr>
        </p:nvSpPr>
        <p:spPr/>
        <p:txBody>
          <a:bodyPr/>
          <a:lstStyle/>
          <a:p>
            <a:r>
              <a:rPr lang="en-US" dirty="0"/>
              <a:t>What are our ground rules?</a:t>
            </a:r>
          </a:p>
        </p:txBody>
      </p:sp>
      <p:sp>
        <p:nvSpPr>
          <p:cNvPr id="3" name="Content Placeholder 2">
            <a:extLst>
              <a:ext uri="{FF2B5EF4-FFF2-40B4-BE49-F238E27FC236}">
                <a16:creationId xmlns:a16="http://schemas.microsoft.com/office/drawing/2014/main" id="{E3A3B2DF-B89C-40ED-9D2F-176BA1FBE52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Question I posed in chat: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570520D-BCC8-47A4-BDA2-2FD6D9BE29DF}"/>
              </a:ext>
            </a:extLst>
          </p:cNvPr>
          <p:cNvPicPr>
            <a:picLocks noChangeAspect="1"/>
          </p:cNvPicPr>
          <p:nvPr/>
        </p:nvPicPr>
        <p:blipFill>
          <a:blip r:embed="rId2"/>
          <a:stretch>
            <a:fillRect/>
          </a:stretch>
        </p:blipFill>
        <p:spPr>
          <a:xfrm>
            <a:off x="2385084" y="2559666"/>
            <a:ext cx="6467573" cy="3068657"/>
          </a:xfrm>
          <a:prstGeom prst="rect">
            <a:avLst/>
          </a:prstGeom>
        </p:spPr>
      </p:pic>
    </p:spTree>
    <p:extLst>
      <p:ext uri="{BB962C8B-B14F-4D97-AF65-F5344CB8AC3E}">
        <p14:creationId xmlns:p14="http://schemas.microsoft.com/office/powerpoint/2010/main" val="15058927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30DD-0336-41B0-80C2-D7D4E8817445}"/>
              </a:ext>
            </a:extLst>
          </p:cNvPr>
          <p:cNvSpPr>
            <a:spLocks noGrp="1"/>
          </p:cNvSpPr>
          <p:nvPr>
            <p:ph type="title"/>
          </p:nvPr>
        </p:nvSpPr>
        <p:spPr/>
        <p:txBody>
          <a:bodyPr/>
          <a:lstStyle/>
          <a:p>
            <a:r>
              <a:rPr lang="en-US" dirty="0"/>
              <a:t>The response</a:t>
            </a:r>
          </a:p>
        </p:txBody>
      </p:sp>
      <p:sp>
        <p:nvSpPr>
          <p:cNvPr id="3" name="Content Placeholder 2">
            <a:extLst>
              <a:ext uri="{FF2B5EF4-FFF2-40B4-BE49-F238E27FC236}">
                <a16:creationId xmlns:a16="http://schemas.microsoft.com/office/drawing/2014/main" id="{C7F3AAE8-2B4C-44A6-87C9-0BB37BA5EB92}"/>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@Cheryl for guests it depends on your local ground rules. Roberts does not allow for guest speakers, only senators can engage in debate. This can be changes by 2/3 vote or by establishing your own ground rules.</a:t>
            </a:r>
          </a:p>
          <a:p>
            <a:pPr marL="0" indent="0">
              <a:buNone/>
            </a:pPr>
            <a:endParaRPr lang="en-US" dirty="0"/>
          </a:p>
        </p:txBody>
      </p:sp>
    </p:spTree>
    <p:extLst>
      <p:ext uri="{BB962C8B-B14F-4D97-AF65-F5344CB8AC3E}">
        <p14:creationId xmlns:p14="http://schemas.microsoft.com/office/powerpoint/2010/main" val="35877135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E157-9D2A-4EC0-A34D-B361D35E6E8D}"/>
              </a:ext>
            </a:extLst>
          </p:cNvPr>
          <p:cNvSpPr>
            <a:spLocks noGrp="1"/>
          </p:cNvSpPr>
          <p:nvPr>
            <p:ph type="title"/>
          </p:nvPr>
        </p:nvSpPr>
        <p:spPr/>
        <p:txBody>
          <a:bodyPr/>
          <a:lstStyle/>
          <a:p>
            <a:r>
              <a:rPr lang="en-US" dirty="0"/>
              <a:t>Our constitution</a:t>
            </a:r>
          </a:p>
        </p:txBody>
      </p:sp>
      <p:sp>
        <p:nvSpPr>
          <p:cNvPr id="3" name="Content Placeholder 2">
            <a:extLst>
              <a:ext uri="{FF2B5EF4-FFF2-40B4-BE49-F238E27FC236}">
                <a16:creationId xmlns:a16="http://schemas.microsoft.com/office/drawing/2014/main" id="{F8746F9D-BE24-4A23-ABA6-0A1E797A320A}"/>
              </a:ext>
            </a:extLst>
          </p:cNvPr>
          <p:cNvSpPr>
            <a:spLocks noGrp="1"/>
          </p:cNvSpPr>
          <p:nvPr>
            <p:ph idx="1"/>
          </p:nvPr>
        </p:nvSpPr>
        <p:spPr/>
        <p:txBody>
          <a:bodyPr/>
          <a:lstStyle/>
          <a:p>
            <a:pPr algn="l"/>
            <a:r>
              <a:rPr lang="en-US" b="1" i="0" dirty="0">
                <a:solidFill>
                  <a:srgbClr val="595959"/>
                </a:solidFill>
                <a:effectLst/>
                <a:latin typeface="Open Sans"/>
              </a:rPr>
              <a:t>Section 2. Meetings</a:t>
            </a:r>
          </a:p>
          <a:p>
            <a:pPr lvl="1"/>
            <a:r>
              <a:rPr lang="en-US" b="1" i="0" dirty="0">
                <a:solidFill>
                  <a:srgbClr val="595959"/>
                </a:solidFill>
                <a:effectLst/>
                <a:latin typeface="Open Sans"/>
              </a:rPr>
              <a:t>Senate meetings are open to all members of the electorate, guests and the general public.  Only members of the Senate possess a vote.  Visitors, guests and faculty members may speak either at the time designated for public comments or at the time of discussion for an action item.  The speaker must be recognized by the Senate President and a time limit may be placed prior to speaking.</a:t>
            </a:r>
            <a:endParaRPr lang="en-US" b="0" i="0" dirty="0">
              <a:solidFill>
                <a:srgbClr val="595959"/>
              </a:solidFill>
              <a:effectLst/>
              <a:latin typeface="Open Sans"/>
            </a:endParaRPr>
          </a:p>
          <a:p>
            <a:pPr marL="0" indent="0">
              <a:buNone/>
            </a:pPr>
            <a:endParaRPr lang="en-US" dirty="0"/>
          </a:p>
        </p:txBody>
      </p:sp>
    </p:spTree>
    <p:extLst>
      <p:ext uri="{BB962C8B-B14F-4D97-AF65-F5344CB8AC3E}">
        <p14:creationId xmlns:p14="http://schemas.microsoft.com/office/powerpoint/2010/main" val="250594225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C0A6-A9E5-40E1-AA4D-DD3FA9F8A7BC}"/>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59C562E2-6DB1-4F70-B4DC-DEA652E3B4F9}"/>
              </a:ext>
            </a:extLst>
          </p:cNvPr>
          <p:cNvSpPr>
            <a:spLocks noGrp="1"/>
          </p:cNvSpPr>
          <p:nvPr>
            <p:ph idx="1"/>
          </p:nvPr>
        </p:nvSpPr>
        <p:spPr/>
        <p:txBody>
          <a:bodyPr/>
          <a:lstStyle/>
          <a:p>
            <a:r>
              <a:rPr lang="en-US" dirty="0"/>
              <a:t>Spring semester</a:t>
            </a:r>
          </a:p>
          <a:p>
            <a:pPr lvl="1"/>
            <a:r>
              <a:rPr lang="en-US" dirty="0"/>
              <a:t>Review and update the Constitution and Bylaws</a:t>
            </a:r>
          </a:p>
          <a:p>
            <a:pPr lvl="1"/>
            <a:r>
              <a:rPr lang="en-US" dirty="0"/>
              <a:t>Develop the ground rules for our meetings</a:t>
            </a:r>
          </a:p>
          <a:p>
            <a:pPr lvl="1"/>
            <a:r>
              <a:rPr lang="en-US" dirty="0"/>
              <a:t>Training for all senators by Kelly Locke</a:t>
            </a:r>
          </a:p>
          <a:p>
            <a:endParaRPr lang="en-US" dirty="0"/>
          </a:p>
        </p:txBody>
      </p:sp>
    </p:spTree>
    <p:extLst>
      <p:ext uri="{BB962C8B-B14F-4D97-AF65-F5344CB8AC3E}">
        <p14:creationId xmlns:p14="http://schemas.microsoft.com/office/powerpoint/2010/main" val="1610348878"/>
      </p:ext>
    </p:extLst>
  </p:cSld>
  <p:clrMapOvr>
    <a:masterClrMapping/>
  </p:clrMapOvr>
  <p:transition spd="slow">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TotalTime>
  <Words>292</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Open Sans</vt:lpstr>
      <vt:lpstr>Gallery</vt:lpstr>
      <vt:lpstr>Outside The Room Where It Happens</vt:lpstr>
      <vt:lpstr>Webinar hosted by asccc</vt:lpstr>
      <vt:lpstr>PowerPoint Presentation</vt:lpstr>
      <vt:lpstr>PowerPoint Presentation</vt:lpstr>
      <vt:lpstr>PowerPoint Presentation</vt:lpstr>
      <vt:lpstr>What are our ground rules?</vt:lpstr>
      <vt:lpstr>The response</vt:lpstr>
      <vt:lpstr>Our constitution</vt:lpstr>
      <vt:lpstr>Moving forward</vt:lpstr>
      <vt:lpstr>As we make changes . . . Things to consider</vt:lpstr>
      <vt:lpstr>The culture we desire</vt:lpstr>
      <vt:lpstr>As we are leading, we are creating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Outside the room where it happens</dc:title>
  <dc:creator>codon</dc:creator>
  <cp:lastModifiedBy>codon</cp:lastModifiedBy>
  <cp:revision>6</cp:revision>
  <dcterms:created xsi:type="dcterms:W3CDTF">2020-11-24T21:48:25Z</dcterms:created>
  <dcterms:modified xsi:type="dcterms:W3CDTF">2020-11-24T22:38:12Z</dcterms:modified>
</cp:coreProperties>
</file>