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6" r:id="rId6"/>
    <p:sldId id="280" r:id="rId7"/>
    <p:sldId id="270" r:id="rId8"/>
    <p:sldId id="269" r:id="rId9"/>
    <p:sldId id="287" r:id="rId10"/>
    <p:sldId id="271" r:id="rId11"/>
    <p:sldId id="272" r:id="rId12"/>
    <p:sldId id="281" r:id="rId13"/>
    <p:sldId id="282" r:id="rId14"/>
    <p:sldId id="283" r:id="rId15"/>
    <p:sldId id="284" r:id="rId16"/>
    <p:sldId id="285" r:id="rId17"/>
    <p:sldId id="273" r:id="rId18"/>
    <p:sldId id="274" r:id="rId19"/>
    <p:sldId id="268" r:id="rId20"/>
    <p:sldId id="275" r:id="rId21"/>
    <p:sldId id="276" r:id="rId22"/>
    <p:sldId id="277" r:id="rId23"/>
    <p:sldId id="278" r:id="rId24"/>
    <p:sldId id="258" r:id="rId25"/>
    <p:sldId id="286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0.0461</cdr:x>
      <cdr:y>0</cdr:y>
    </cdr:from>
    <cdr:to>
      <cdr:x>0.98796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1E68B4D-1FC4-4374-B554-4C4D8898C24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8536" y="0"/>
          <a:ext cx="9980682" cy="511534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ink.springer.com/article/10.1007/s11423-019-09700-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feature/freshman-year/college-textbook-prices-have-risen-812-percent-1978-n399926" TargetMode="External"/><Relationship Id="rId2" Type="http://schemas.openxmlformats.org/officeDocument/2006/relationships/hyperlink" Target="https://www.bls.gov/opub/ted/2016/college-tuition-and-fees-increase-63-percent-since-january-2006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openedgroup.org/review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reativecommons.org/faq/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hartnell.edu/governance/councils/academic-senate/agendas_and_items/resolution_19_3_low_cost_textbooks.pdf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Saving Students $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Open Educational Resources/Low-Cost Resources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A51B-10DE-4F73-A401-F7D413B8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 and Other HC Adoptions are in Modules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862406-28ED-411C-9BA5-8C7225EF4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719" y="1566680"/>
            <a:ext cx="9324561" cy="52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1AE0-3D0A-4817-A2E0-6D1686C0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 (Faculty, non-CTE)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8CD318-C98E-4252-BEF7-D852EE4E1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061" y="1600200"/>
            <a:ext cx="64738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DFA4-B5F1-49CA-AE2B-7D60673E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Results, Faculty (CTE)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5CC671-AD64-4C24-98A5-22338EB93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978" y="1683026"/>
            <a:ext cx="8793873" cy="45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FD96-6CC2-4414-AF0E-FA3E6015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Survey Results (Over 300 surveyed)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2F1BF5-6D0F-4D4B-A8A2-96E26A91C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349" y="1600200"/>
            <a:ext cx="9599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Adopting OER “Work?”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Effectiveness &amp; Perceptions</a:t>
            </a:r>
          </a:p>
          <a:p>
            <a:r>
              <a:rPr lang="en-US" dirty="0"/>
              <a:t>A meta-analysis conducted by </a:t>
            </a:r>
            <a:r>
              <a:rPr lang="en-US" u="sng" dirty="0">
                <a:hlinkClick r:id="rId2"/>
              </a:rPr>
              <a:t>John Hilton III </a:t>
            </a:r>
            <a:r>
              <a:rPr lang="en-US" dirty="0"/>
              <a:t>. Hilton's work synthesizes the results of 16 OER studies that examined the influence of OER on student outcomes, or student and faculty perceptions of OER. Key findings include:</a:t>
            </a:r>
          </a:p>
          <a:p>
            <a:r>
              <a:rPr lang="en-US" b="1" dirty="0">
                <a:solidFill>
                  <a:srgbClr val="C00000"/>
                </a:solidFill>
              </a:rPr>
              <a:t>Students generally achieve the same learning outcomes when OER are utilized and simultaneously save significant amounts of money</a:t>
            </a:r>
          </a:p>
          <a:p>
            <a:r>
              <a:rPr lang="en-US" b="1" dirty="0">
                <a:solidFill>
                  <a:srgbClr val="C00000"/>
                </a:solidFill>
              </a:rPr>
              <a:t>Both students and faculty are generally positive regarding OER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1E245-40D9-42E2-875C-9B1C375C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81" y="4412974"/>
            <a:ext cx="16287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Use </a:t>
            </a:r>
            <a:r>
              <a:rPr lang="en-US" dirty="0"/>
              <a:t>OER </a:t>
            </a:r>
            <a:r>
              <a:rPr lang="en-US"/>
              <a:t>and Low-Cost </a:t>
            </a:r>
            <a:r>
              <a:rPr lang="en-US" dirty="0"/>
              <a:t>R</a:t>
            </a:r>
            <a:r>
              <a:rPr lang="en-US"/>
              <a:t>esources</a:t>
            </a:r>
            <a:r>
              <a:rPr lang="en-US" dirty="0"/>
              <a:t>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Textbook costs should not be a barrier to education.</a:t>
            </a:r>
            <a:r>
              <a:rPr lang="en-US" dirty="0"/>
              <a:t> The price of college textbooks </a:t>
            </a:r>
            <a:r>
              <a:rPr lang="en-US" u="sng" dirty="0">
                <a:hlinkClick r:id="rId2"/>
              </a:rPr>
              <a:t>increased 88%</a:t>
            </a:r>
            <a:r>
              <a:rPr lang="en-US" u="sng" dirty="0"/>
              <a:t> </a:t>
            </a:r>
            <a:r>
              <a:rPr lang="en-US" dirty="0"/>
              <a:t>from January 2006 to July 2016. If we take a longer look back, the increase is even more startling. Data from the Bureau of Labor Statistics show a </a:t>
            </a:r>
            <a:r>
              <a:rPr lang="en-US" u="sng" dirty="0">
                <a:hlinkClick r:id="rId3"/>
              </a:rPr>
              <a:t>1,041% percent increase</a:t>
            </a:r>
            <a:r>
              <a:rPr lang="en-US" u="sng" dirty="0"/>
              <a:t> </a:t>
            </a:r>
            <a:r>
              <a:rPr lang="en-US" dirty="0"/>
              <a:t>from January 1977 to June 2015, which is over three times the rate of inflation. </a:t>
            </a:r>
          </a:p>
          <a:p>
            <a:pPr marL="0" indent="0">
              <a:buNone/>
            </a:pPr>
            <a:r>
              <a:rPr lang="en-US" b="1" dirty="0"/>
              <a:t>Students learn more when they have access to quality materials.</a:t>
            </a:r>
            <a:r>
              <a:rPr lang="en-US" dirty="0"/>
              <a:t> The rapidly rising cost of textbooks in higher education has left many students without access to the materials they need to succeed. </a:t>
            </a:r>
            <a:r>
              <a:rPr lang="en-US" u="sng" dirty="0">
                <a:hlinkClick r:id="rId4"/>
              </a:rPr>
              <a:t>Studies show</a:t>
            </a:r>
            <a:r>
              <a:rPr lang="en-US" u="sng" dirty="0"/>
              <a:t> </a:t>
            </a:r>
            <a:r>
              <a:rPr lang="en-US" dirty="0"/>
              <a:t>that 93% of students who use OER do as well or better than those using traditional materials, since they have easy access to the content starting day one of the course.</a:t>
            </a:r>
          </a:p>
          <a:p>
            <a:pPr marL="0" indent="0">
              <a:buNone/>
            </a:pPr>
            <a:r>
              <a:rPr lang="en-US" b="1" dirty="0"/>
              <a:t>Openly licensed materials increase currency and relevancy.</a:t>
            </a:r>
            <a:r>
              <a:rPr lang="en-US" dirty="0"/>
              <a:t> Imagine a science textbook that incorporates the latest results from a laboratory, or a math tutorial that incorporates local landmarks into word problems.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D0DE2-0D2F-4824-9218-F9082BA9C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194" y="0"/>
            <a:ext cx="16287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0F576-E5DD-497C-96FA-2A8FB5B4E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219075"/>
            <a:ext cx="65151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My Low-Cost Textbooks Were Originally Published by a Commercial Publisher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They are professionally copy-edited and peer-reviewed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After the price was raised to over $100 I requested a release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 spent some time updating the textbooks, then self-published with Lulu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textbooks were written as </a:t>
            </a:r>
            <a:r>
              <a:rPr lang="en-US" b="1" dirty="0" err="1"/>
              <a:t>ebooks</a:t>
            </a:r>
            <a:r>
              <a:rPr lang="en-US" b="1" dirty="0"/>
              <a:t> and are completely interactive with over 1,000 links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print versions are over 500 pages and cost $59.99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5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Criminal Law and Criminal Procedure are Utilized in All Four ADJ Courses That I Teach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Which costs the students $20 per course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ADJ 3, ADJ 4, ADJ 5, and ADJ 33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ADJ 3, 4, and 5 are major required courses and ADJ 33 is an elective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ADJ 4 and ADJ 33 are supported by OER to customize</a:t>
            </a:r>
          </a:p>
          <a:p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2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Adopted an Open Textbook for BUS 18, Legal Environment of Business Which Makes This Course ZTC (Zero Textbook Cost)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I provide the textbook in an accessible word document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I send the textbook to students in an email the Friday before the class begins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The textbook chapters are uploaded next to every textbook reading assignment in Canvas</a:t>
            </a:r>
          </a:p>
          <a:p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9AF94B-563C-42B5-A0F5-C9B042B7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71" y="1198851"/>
            <a:ext cx="6430912" cy="55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Open Educational Resource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Is no-cost and openly licensed, often using </a:t>
            </a:r>
            <a:r>
              <a:rPr lang="en-US" sz="2400" dirty="0">
                <a:hlinkClick r:id="rId2"/>
              </a:rPr>
              <a:t>creative commons licensing</a:t>
            </a:r>
            <a:r>
              <a:rPr lang="en-US" sz="24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be downloaded as a resource and shared;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be downloaded, edited, and reposted.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OER and Low-Cost Resources Support Equity for Students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Statistical analysis reveals that textbook prices are a significant educational barrier for all students, with a </a:t>
            </a:r>
            <a:r>
              <a:rPr lang="en-US" sz="2800" b="1" dirty="0"/>
              <a:t>disproportionately negative effect</a:t>
            </a:r>
            <a:r>
              <a:rPr lang="en-US" sz="2800" dirty="0"/>
              <a:t> among racial/ethnic minorities, low-income students, and first-generation college students.</a:t>
            </a:r>
          </a:p>
          <a:p>
            <a:r>
              <a:rPr lang="en-US" sz="2800" dirty="0"/>
              <a:t>It is </a:t>
            </a:r>
            <a:r>
              <a:rPr lang="en-US" sz="2800" b="1" dirty="0"/>
              <a:t>our responsibility</a:t>
            </a:r>
            <a:r>
              <a:rPr lang="en-US" sz="2800" dirty="0"/>
              <a:t> as faculty to remove any unnecessary financial barriers to academic success, and to ensure that our students’ learning potential is never limited by their purchasing power.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842C6-1212-4D84-B8C1-7FAA1085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5141843"/>
            <a:ext cx="2186609" cy="16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Key Findings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542532"/>
              </p:ext>
            </p:extLst>
          </p:nvPr>
        </p:nvGraphicFramePr>
        <p:xfrm>
          <a:off x="245303" y="1417982"/>
          <a:ext cx="10596770" cy="51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2C3B-9EF4-41CE-8AB5-C9421BFE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Been Approved to Teach </a:t>
            </a:r>
            <a:r>
              <a:rPr lang="en-US"/>
              <a:t>Equity By OER</a:t>
            </a:r>
            <a:r>
              <a:rPr lang="en-US" dirty="0"/>
              <a:t>/LC for Flex: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389E16-5FBA-4E86-9A78-ECACD6D38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943" y="1570706"/>
            <a:ext cx="7112595" cy="511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Saving Students $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51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Versions of Creative Commons Licensing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648BCF-89A4-4086-A26E-BCB4D9A3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01C98-5A2E-40CD-9CAB-EC656664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1403510"/>
            <a:ext cx="10104921" cy="50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Low-Cost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Are defined in Academic Senate Resolution </a:t>
            </a:r>
            <a:r>
              <a:rPr lang="en-US" dirty="0">
                <a:hlinkClick r:id="rId2"/>
              </a:rPr>
              <a:t>19-3;</a:t>
            </a:r>
            <a:endParaRPr lang="en-US" dirty="0"/>
          </a:p>
          <a:p>
            <a:r>
              <a:rPr lang="en-US" dirty="0"/>
              <a:t>“Whereas a textbook that costs $40.00 or less is generally considered low-cost, and can be more affordable than traditional publisher options;”</a:t>
            </a:r>
          </a:p>
          <a:p>
            <a:r>
              <a:rPr lang="en-US" dirty="0"/>
              <a:t>“Resolved that courses utilizing textbooks that cost $40.00 or less shall be designated in the Hartnell College schedule as low-cost, so that students can identify classes with affordable textbook options thereby enhancing student preparation and success.”</a:t>
            </a:r>
          </a:p>
          <a:p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3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47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OER is Work That Gives Free and Perpetual Permission to Engage in the 5R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Retain</a:t>
            </a:r>
            <a:r>
              <a:rPr lang="en-US" dirty="0"/>
              <a:t> - the right to make, own, and control copies of the content (e.g., download, duplicate, store, and manage)</a:t>
            </a:r>
          </a:p>
          <a:p>
            <a:r>
              <a:rPr lang="en-US" b="1" dirty="0"/>
              <a:t>Reuse</a:t>
            </a:r>
            <a:r>
              <a:rPr lang="en-US" dirty="0"/>
              <a:t> - the right to use the content in a wide range of ways (e.g., in a class, in a study group, on a website, in a video)</a:t>
            </a:r>
          </a:p>
          <a:p>
            <a:r>
              <a:rPr lang="en-US" b="1" dirty="0"/>
              <a:t>Revise </a:t>
            </a:r>
            <a:r>
              <a:rPr lang="en-US" dirty="0"/>
              <a:t>- the right to adapt, adjust, modify, or alter the content itself (e.g., translate the content into another language)</a:t>
            </a:r>
          </a:p>
          <a:p>
            <a:r>
              <a:rPr lang="en-US" b="1" dirty="0"/>
              <a:t>Remix </a:t>
            </a:r>
            <a:r>
              <a:rPr lang="en-US" dirty="0"/>
              <a:t>- the right to combine the original or revised content with other material to create something new (e.g., incorporate the content into a mashup)</a:t>
            </a:r>
          </a:p>
          <a:p>
            <a:r>
              <a:rPr lang="en-US" b="1" dirty="0"/>
              <a:t>Redistribute</a:t>
            </a:r>
            <a:r>
              <a:rPr lang="en-US" dirty="0"/>
              <a:t> - the right to share copies of the original content, your revisions, or your remixes with others (e.g., give a copy of the content to a friend)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0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061ECC-C0ED-44D7-92ED-9A646925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Ed Code 66406.9: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4259-6135-40E4-B5D6-E4BE2222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0"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66406.9.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(a) Each campus of the California Community Colleges and the California State University shall, and each campus of the University of California is requested to, do both of the following: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(1) (A) Clearly highlight, by means that may include a symbol or logo in a conspicuous place on the online campus course schedule, the courses that exclusively use digital course materials that are free of charge to students and may have a low-cost option for print versions.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1B91AE-6CD8-445F-8B2C-6C479BFD3A7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933374-A2C3-4AC4-83CF-2B22568E7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9175" y="2230437"/>
            <a:ext cx="5943600" cy="23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OER/Low-Cost Canvas Shell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DB160-6796-4971-8DA7-E2E7AA3A4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49" y="1594526"/>
            <a:ext cx="7964556" cy="50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Features OER and Low-Cost Repositories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B68E4-D21D-4787-86E8-E7B16E83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41" y="5353878"/>
            <a:ext cx="1875898" cy="142792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81CC2-BD7B-4615-9245-0D2144DFA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1321" y="1321903"/>
            <a:ext cx="7871791" cy="53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E03-2D9E-481B-B5FA-6212DAAD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Features OER/LC Courses, Webinars, and Sites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FA9D54-1225-4717-B6C0-3831EFBB0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914" y="1618933"/>
            <a:ext cx="9650172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184</TotalTime>
  <Words>1054</Words>
  <Application>Microsoft Office PowerPoint</Application>
  <PresentationFormat>Widescreen</PresentationFormat>
  <Paragraphs>66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Euphemia</vt:lpstr>
      <vt:lpstr>inherit</vt:lpstr>
      <vt:lpstr>Plantagenet Cherokee</vt:lpstr>
      <vt:lpstr>Wingdings</vt:lpstr>
      <vt:lpstr>Academic Literature 16x9</vt:lpstr>
      <vt:lpstr>Saving Students $</vt:lpstr>
      <vt:lpstr>An Open Educational Resource</vt:lpstr>
      <vt:lpstr>Some Versions of Creative Commons Licensing</vt:lpstr>
      <vt:lpstr>Low-Cost Resources</vt:lpstr>
      <vt:lpstr>An OER is Work That Gives Free and Perpetual Permission to Engage in the 5R Activities</vt:lpstr>
      <vt:lpstr>CA Ed Code 66406.9:</vt:lpstr>
      <vt:lpstr>OER/Low-Cost Canvas Shell</vt:lpstr>
      <vt:lpstr>Features OER and Low-Cost Repositories</vt:lpstr>
      <vt:lpstr>Also Features OER/LC Courses, Webinars, and Sites</vt:lpstr>
      <vt:lpstr>Survey Results and Other HC Adoptions are in Modules</vt:lpstr>
      <vt:lpstr>Survey Results (Faculty, non-CTE)</vt:lpstr>
      <vt:lpstr>Survey Results, Faculty (CTE)</vt:lpstr>
      <vt:lpstr>Student Survey Results (Over 300 surveyed)</vt:lpstr>
      <vt:lpstr>Does Adopting OER “Work?”</vt:lpstr>
      <vt:lpstr>Why Use OER and Low-Cost Resources?</vt:lpstr>
      <vt:lpstr>PowerPoint Presentation</vt:lpstr>
      <vt:lpstr>My Low-Cost Textbooks Were Originally Published by a Commercial Publisher</vt:lpstr>
      <vt:lpstr>Criminal Law and Criminal Procedure are Utilized in All Four ADJ Courses That I Teach</vt:lpstr>
      <vt:lpstr>I Adopted an Open Textbook for BUS 18, Legal Environment of Business Which Makes This Course ZTC (Zero Textbook Cost)</vt:lpstr>
      <vt:lpstr>OER and Low-Cost Resources Support Equity for Students</vt:lpstr>
      <vt:lpstr>Here are Some Key Findings</vt:lpstr>
      <vt:lpstr>I Have Been Approved to Teach Equity By OER/LC for Flex:</vt:lpstr>
      <vt:lpstr>Saving Students $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Students $</dc:title>
  <dc:creator>Lisa Storm</dc:creator>
  <cp:lastModifiedBy>Lisa Storm</cp:lastModifiedBy>
  <cp:revision>38</cp:revision>
  <dcterms:created xsi:type="dcterms:W3CDTF">2019-10-28T13:49:12Z</dcterms:created>
  <dcterms:modified xsi:type="dcterms:W3CDTF">2020-11-02T15:11:14Z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