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Quicksand" panose="020B060402020202020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916AB4-850B-44A5-A22D-B29DA80AA221}">
  <a:tblStyle styleId="{C8916AB4-850B-44A5-A22D-B29DA80AA2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446"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82794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31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508418fd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508418fd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547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508418fdc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508418fd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215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508418fdc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508418fd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69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183e151c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183e151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40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508418fdc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508418fd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66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508418fdc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508418fd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02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176d594a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176d594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30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5d0a27df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5d0a27df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49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7c43767ef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f7c43767ef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303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5d0a27df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5d0a27df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64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33cfead4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33cfead4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9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5d0a27d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5d0a27d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64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8be04554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8be0455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87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e4c5a52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e4c5a52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28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5e4c5a52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5e4c5a52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73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70113e8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70113e8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22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08418fdc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08418fd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50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508418fdc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508418fd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420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5335036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5335036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24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311708" y="744575"/>
            <a:ext cx="8520600" cy="2052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311700" y="2834125"/>
            <a:ext cx="8520600" cy="79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2800"/>
              <a:buNone/>
              <a:defRPr sz="2800"/>
            </a:lvl1pPr>
            <a:lvl2pPr lvl="1" algn="ctr">
              <a:lnSpc>
                <a:spcPct val="100000"/>
              </a:lnSpc>
              <a:spcBef>
                <a:spcPts val="560"/>
              </a:spcBef>
              <a:spcAft>
                <a:spcPts val="0"/>
              </a:spcAft>
              <a:buSzPts val="2800"/>
              <a:buNone/>
              <a:defRPr sz="2800"/>
            </a:lvl2pPr>
            <a:lvl3pPr lvl="2" algn="ctr">
              <a:lnSpc>
                <a:spcPct val="100000"/>
              </a:lnSpc>
              <a:spcBef>
                <a:spcPts val="48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19" name="Google Shape;1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6773" y="12553"/>
            <a:ext cx="6165300" cy="50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2F2F2"/>
              </a:buClr>
              <a:buSzPts val="2400"/>
              <a:buFont typeface="Quicksa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a:lvl1pPr>
            <a:lvl2pPr marL="914400" lvl="1" indent="-406400" algn="l">
              <a:lnSpc>
                <a:spcPct val="100000"/>
              </a:lnSpc>
              <a:spcBef>
                <a:spcPts val="560"/>
              </a:spcBef>
              <a:spcAft>
                <a:spcPts val="0"/>
              </a:spcAft>
              <a:buClr>
                <a:srgbClr val="7D183F"/>
              </a:buClr>
              <a:buSzPts val="2800"/>
              <a:buFont typeface="Arial"/>
              <a:buChar char="•"/>
              <a:defRPr/>
            </a:lvl2pPr>
            <a:lvl3pPr marL="1371600" lvl="2" indent="-381000" algn="l">
              <a:lnSpc>
                <a:spcPct val="100000"/>
              </a:lnSpc>
              <a:spcBef>
                <a:spcPts val="480"/>
              </a:spcBef>
              <a:spcAft>
                <a:spcPts val="0"/>
              </a:spcAft>
              <a:buClr>
                <a:srgbClr val="FCB816"/>
              </a:buClr>
              <a:buSzPts val="24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3"/>
        <p:cNvGrpSpPr/>
        <p:nvPr/>
      </p:nvGrpSpPr>
      <p:grpSpPr>
        <a:xfrm>
          <a:off x="0" y="0"/>
          <a:ext cx="0" cy="0"/>
          <a:chOff x="0" y="0"/>
          <a:chExt cx="0" cy="0"/>
        </a:xfrm>
      </p:grpSpPr>
      <p:grpSp>
        <p:nvGrpSpPr>
          <p:cNvPr id="24" name="Google Shape;24;p4"/>
          <p:cNvGrpSpPr/>
          <p:nvPr/>
        </p:nvGrpSpPr>
        <p:grpSpPr>
          <a:xfrm>
            <a:off x="0" y="0"/>
            <a:ext cx="9143907" cy="4277612"/>
            <a:chOff x="0" y="0"/>
            <a:chExt cx="9143907" cy="5703482"/>
          </a:xfrm>
        </p:grpSpPr>
        <p:sp>
          <p:nvSpPr>
            <p:cNvPr id="25" name="Google Shape;25;p4"/>
            <p:cNvSpPr/>
            <p:nvPr/>
          </p:nvSpPr>
          <p:spPr>
            <a:xfrm>
              <a:off x="0" y="0"/>
              <a:ext cx="6192300" cy="3600600"/>
            </a:xfrm>
            <a:prstGeom prst="rect">
              <a:avLst/>
            </a:prstGeom>
            <a:solidFill>
              <a:srgbClr val="4D1A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504D"/>
                </a:solidFill>
                <a:latin typeface="Calibri"/>
                <a:ea typeface="Calibri"/>
                <a:cs typeface="Calibri"/>
                <a:sym typeface="Calibri"/>
              </a:endParaRPr>
            </a:p>
          </p:txBody>
        </p:sp>
        <p:sp>
          <p:nvSpPr>
            <p:cNvPr id="26" name="Google Shape;26;p4"/>
            <p:cNvSpPr/>
            <p:nvPr/>
          </p:nvSpPr>
          <p:spPr>
            <a:xfrm>
              <a:off x="6192207" y="0"/>
              <a:ext cx="2951700" cy="3600600"/>
            </a:xfrm>
            <a:prstGeom prst="rect">
              <a:avLst/>
            </a:prstGeom>
            <a:solidFill>
              <a:srgbClr val="E391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504D"/>
                </a:solidFill>
                <a:latin typeface="Calibri"/>
                <a:ea typeface="Calibri"/>
                <a:cs typeface="Calibri"/>
                <a:sym typeface="Calibri"/>
              </a:endParaRPr>
            </a:p>
          </p:txBody>
        </p:sp>
        <p:sp>
          <p:nvSpPr>
            <p:cNvPr id="27" name="Google Shape;27;p4"/>
            <p:cNvSpPr/>
            <p:nvPr/>
          </p:nvSpPr>
          <p:spPr>
            <a:xfrm>
              <a:off x="0" y="3600451"/>
              <a:ext cx="6192300" cy="92700"/>
            </a:xfrm>
            <a:prstGeom prst="rect">
              <a:avLst/>
            </a:prstGeom>
            <a:solidFill>
              <a:srgbClr val="E391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504D"/>
                </a:solidFill>
                <a:latin typeface="Calibri"/>
                <a:ea typeface="Calibri"/>
                <a:cs typeface="Calibri"/>
                <a:sym typeface="Calibri"/>
              </a:endParaRPr>
            </a:p>
          </p:txBody>
        </p:sp>
        <p:sp>
          <p:nvSpPr>
            <p:cNvPr id="28" name="Google Shape;28;p4"/>
            <p:cNvSpPr/>
            <p:nvPr/>
          </p:nvSpPr>
          <p:spPr>
            <a:xfrm>
              <a:off x="6192207" y="3600450"/>
              <a:ext cx="2951700" cy="92700"/>
            </a:xfrm>
            <a:prstGeom prst="rect">
              <a:avLst/>
            </a:prstGeom>
            <a:solidFill>
              <a:srgbClr val="4D1A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504D"/>
                </a:solidFill>
                <a:latin typeface="Calibri"/>
                <a:ea typeface="Calibri"/>
                <a:cs typeface="Calibri"/>
                <a:sym typeface="Calibri"/>
              </a:endParaRPr>
            </a:p>
          </p:txBody>
        </p:sp>
        <p:pic>
          <p:nvPicPr>
            <p:cNvPr id="29" name="Google Shape;29;p4"/>
            <p:cNvPicPr preferRelativeResize="0"/>
            <p:nvPr/>
          </p:nvPicPr>
          <p:blipFill rotWithShape="1">
            <a:blip r:embed="rId2">
              <a:alphaModFix/>
            </a:blip>
            <a:srcRect/>
            <a:stretch/>
          </p:blipFill>
          <p:spPr>
            <a:xfrm>
              <a:off x="7325279" y="4447853"/>
              <a:ext cx="908595" cy="1255629"/>
            </a:xfrm>
            <a:prstGeom prst="rect">
              <a:avLst/>
            </a:prstGeom>
            <a:noFill/>
            <a:ln>
              <a:noFill/>
            </a:ln>
          </p:spPr>
        </p:pic>
      </p:grpSp>
      <p:sp>
        <p:nvSpPr>
          <p:cNvPr id="30" name="Google Shape;30;p4"/>
          <p:cNvSpPr txBox="1">
            <a:spLocks noGrp="1"/>
          </p:cNvSpPr>
          <p:nvPr>
            <p:ph type="ctrTitle"/>
          </p:nvPr>
        </p:nvSpPr>
        <p:spPr>
          <a:xfrm>
            <a:off x="228600" y="950119"/>
            <a:ext cx="5715000" cy="399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2F2F2"/>
              </a:buClr>
              <a:buSzPts val="2000"/>
              <a:buFont typeface="Quicksand"/>
              <a:buNone/>
              <a:defRPr sz="2000" b="1">
                <a:solidFill>
                  <a:srgbClr val="F2F2F2"/>
                </a:solidFill>
                <a:latin typeface="Quicksand"/>
                <a:ea typeface="Quicksand"/>
                <a:cs typeface="Quicksand"/>
                <a:sym typeface="Quicksa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28600" y="171450"/>
            <a:ext cx="5715000" cy="42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560"/>
              </a:spcBef>
              <a:spcAft>
                <a:spcPts val="0"/>
              </a:spcAft>
              <a:buClr>
                <a:srgbClr val="F2F2F2"/>
              </a:buClr>
              <a:buSzPts val="2800"/>
              <a:buNone/>
              <a:defRPr sz="2800" b="1">
                <a:solidFill>
                  <a:srgbClr val="F2F2F2"/>
                </a:solidFill>
                <a:latin typeface="Quicksand"/>
                <a:ea typeface="Quicksand"/>
                <a:cs typeface="Quicksand"/>
                <a:sym typeface="Quicksand"/>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4"/>
          <p:cNvSpPr txBox="1"/>
          <p:nvPr/>
        </p:nvSpPr>
        <p:spPr>
          <a:xfrm>
            <a:off x="537284" y="4652735"/>
            <a:ext cx="5535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endParaRPr sz="1600" b="1"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baseline="30000">
                <a:solidFill>
                  <a:srgbClr val="000000"/>
                </a:solidFill>
                <a:latin typeface="Calibri"/>
                <a:ea typeface="Calibri"/>
                <a:cs typeface="Calibri"/>
                <a:sym typeface="Calibri"/>
              </a:rPr>
              <a:t>GROWING LEADERS </a:t>
            </a:r>
            <a:r>
              <a:rPr lang="en" sz="1600" b="0" i="1" u="none" strike="noStrike" cap="none" baseline="30000">
                <a:solidFill>
                  <a:srgbClr val="000000"/>
                </a:solidFill>
                <a:latin typeface="Calibri"/>
                <a:ea typeface="Calibri"/>
                <a:cs typeface="Calibri"/>
                <a:sym typeface="Calibri"/>
              </a:rPr>
              <a:t>Opportunity. Engagement. Achievement.    www.hartnell.edu</a:t>
            </a:r>
            <a:endParaRPr sz="1600" b="0" i="1"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 name="Google Shape;33;p4"/>
          <p:cNvSpPr txBox="1">
            <a:spLocks noGrp="1"/>
          </p:cNvSpPr>
          <p:nvPr>
            <p:ph type="body" idx="2"/>
          </p:nvPr>
        </p:nvSpPr>
        <p:spPr>
          <a:xfrm>
            <a:off x="228600" y="2114550"/>
            <a:ext cx="3501900" cy="342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lt1"/>
              </a:buClr>
              <a:buSzPts val="1800"/>
              <a:buNone/>
              <a:defRPr sz="18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4"/>
          <p:cNvSpPr txBox="1">
            <a:spLocks noGrp="1"/>
          </p:cNvSpPr>
          <p:nvPr>
            <p:ph type="body" idx="3"/>
          </p:nvPr>
        </p:nvSpPr>
        <p:spPr>
          <a:xfrm>
            <a:off x="228600" y="1350169"/>
            <a:ext cx="4572000" cy="285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lt1"/>
              </a:buClr>
              <a:buSzPts val="1800"/>
              <a:buNone/>
              <a:defRPr sz="1800" b="0" i="1">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26773" y="12553"/>
            <a:ext cx="6165300" cy="50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2F2F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2059" y="0"/>
            <a:ext cx="6170100" cy="51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2F2F2"/>
              </a:buClr>
              <a:buSzPts val="2400"/>
              <a:buFont typeface="Quicksand"/>
              <a:buNone/>
              <a:defRPr sz="24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85800" y="800100"/>
            <a:ext cx="7772400" cy="3886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00"/>
              </a:spcBef>
              <a:spcAft>
                <a:spcPts val="0"/>
              </a:spcAft>
              <a:buClr>
                <a:schemeClr val="dk1"/>
              </a:buClr>
              <a:buSzPts val="2000"/>
              <a:buNone/>
              <a:defRPr sz="2000">
                <a:solidFill>
                  <a:schemeClr val="dk1"/>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6773" y="12553"/>
            <a:ext cx="6165300" cy="50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2F2F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60"/>
              </a:spcBef>
              <a:spcAft>
                <a:spcPts val="0"/>
              </a:spcAft>
              <a:buClr>
                <a:schemeClr val="dk1"/>
              </a:buClr>
              <a:buSzPts val="2800"/>
              <a:buNone/>
              <a:defRPr sz="2800"/>
            </a:lvl1pPr>
            <a:lvl2pPr marL="914400" lvl="1" indent="-381000" algn="l">
              <a:lnSpc>
                <a:spcPct val="100000"/>
              </a:lnSpc>
              <a:spcBef>
                <a:spcPts val="480"/>
              </a:spcBef>
              <a:spcAft>
                <a:spcPts val="0"/>
              </a:spcAft>
              <a:buClr>
                <a:srgbClr val="7D183F"/>
              </a:buClr>
              <a:buSzPts val="2400"/>
              <a:buFont typeface="Arial"/>
              <a:buChar char="•"/>
              <a:defRPr sz="2400"/>
            </a:lvl2pPr>
            <a:lvl3pPr marL="1371600" lvl="2" indent="-355600" algn="l">
              <a:lnSpc>
                <a:spcPct val="100000"/>
              </a:lnSpc>
              <a:spcBef>
                <a:spcPts val="400"/>
              </a:spcBef>
              <a:spcAft>
                <a:spcPts val="0"/>
              </a:spcAft>
              <a:buClr>
                <a:srgbClr val="FCB816"/>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7"/>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60"/>
              </a:spcBef>
              <a:spcAft>
                <a:spcPts val="0"/>
              </a:spcAft>
              <a:buClr>
                <a:schemeClr val="dk1"/>
              </a:buClr>
              <a:buSzPts val="2800"/>
              <a:buNone/>
              <a:defRPr sz="2800"/>
            </a:lvl1pPr>
            <a:lvl2pPr marL="914400" lvl="1" indent="-381000" algn="l">
              <a:lnSpc>
                <a:spcPct val="100000"/>
              </a:lnSpc>
              <a:spcBef>
                <a:spcPts val="480"/>
              </a:spcBef>
              <a:spcAft>
                <a:spcPts val="0"/>
              </a:spcAft>
              <a:buClr>
                <a:srgbClr val="7D183F"/>
              </a:buClr>
              <a:buSzPts val="2400"/>
              <a:buFont typeface="Arial"/>
              <a:buChar char="•"/>
              <a:defRPr sz="2400"/>
            </a:lvl2pPr>
            <a:lvl3pPr marL="1371600" lvl="2" indent="-355600" algn="l">
              <a:lnSpc>
                <a:spcPct val="100000"/>
              </a:lnSpc>
              <a:spcBef>
                <a:spcPts val="400"/>
              </a:spcBef>
              <a:spcAft>
                <a:spcPts val="0"/>
              </a:spcAft>
              <a:buClr>
                <a:srgbClr val="FCB816"/>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26773" y="12553"/>
            <a:ext cx="6165300" cy="50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2F2F2"/>
              </a:buClr>
              <a:buSzPts val="2400"/>
              <a:buFont typeface="Quicksa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355600" algn="l">
              <a:lnSpc>
                <a:spcPct val="100000"/>
              </a:lnSpc>
              <a:spcBef>
                <a:spcPts val="400"/>
              </a:spcBef>
              <a:spcAft>
                <a:spcPts val="0"/>
              </a:spcAft>
              <a:buClr>
                <a:srgbClr val="7D183F"/>
              </a:buClr>
              <a:buSzPts val="2000"/>
              <a:buFont typeface="Arial"/>
              <a:buChar char="•"/>
              <a:defRPr sz="2000"/>
            </a:lvl2pPr>
            <a:lvl3pPr marL="1371600" lvl="2" indent="-342900" algn="l">
              <a:lnSpc>
                <a:spcPct val="100000"/>
              </a:lnSpc>
              <a:spcBef>
                <a:spcPts val="360"/>
              </a:spcBef>
              <a:spcAft>
                <a:spcPts val="0"/>
              </a:spcAft>
              <a:buClr>
                <a:srgbClr val="FCB816"/>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8"/>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355600" algn="l">
              <a:lnSpc>
                <a:spcPct val="100000"/>
              </a:lnSpc>
              <a:spcBef>
                <a:spcPts val="400"/>
              </a:spcBef>
              <a:spcAft>
                <a:spcPts val="0"/>
              </a:spcAft>
              <a:buClr>
                <a:srgbClr val="7D183F"/>
              </a:buClr>
              <a:buSzPts val="2000"/>
              <a:buFont typeface="Arial"/>
              <a:buChar char="•"/>
              <a:defRPr sz="2000"/>
            </a:lvl2pPr>
            <a:lvl3pPr marL="1371600" lvl="2" indent="-342900" algn="l">
              <a:lnSpc>
                <a:spcPct val="100000"/>
              </a:lnSpc>
              <a:spcBef>
                <a:spcPts val="360"/>
              </a:spcBef>
              <a:spcAft>
                <a:spcPts val="0"/>
              </a:spcAft>
              <a:buClr>
                <a:srgbClr val="FCB816"/>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26773" y="12553"/>
            <a:ext cx="6165300" cy="50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2F2F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2"/>
        <p:cNvGrpSpPr/>
        <p:nvPr/>
      </p:nvGrpSpPr>
      <p:grpSpPr>
        <a:xfrm>
          <a:off x="0" y="0"/>
          <a:ext cx="0" cy="0"/>
          <a:chOff x="0" y="0"/>
          <a:chExt cx="0" cy="0"/>
        </a:xfrm>
      </p:grpSpPr>
      <p:sp>
        <p:nvSpPr>
          <p:cNvPr id="53" name="Google Shape;53;p10"/>
          <p:cNvSpPr>
            <a:spLocks noGrp="1"/>
          </p:cNvSpPr>
          <p:nvPr>
            <p:ph type="pic" idx="2"/>
          </p:nvPr>
        </p:nvSpPr>
        <p:spPr>
          <a:xfrm>
            <a:off x="1828800" y="742950"/>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Quicksand"/>
                <a:ea typeface="Quicksand"/>
                <a:cs typeface="Quicksand"/>
                <a:sym typeface="Quicksand"/>
              </a:defRPr>
            </a:lvl1pPr>
            <a:lvl2pPr marR="0" lvl="1"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Quicksand"/>
                <a:ea typeface="Quicksand"/>
                <a:cs typeface="Quicksand"/>
                <a:sym typeface="Quicksand"/>
              </a:defRPr>
            </a:lvl2pPr>
            <a:lvl3pPr marR="0" lvl="2"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Quicksand"/>
                <a:ea typeface="Quicksand"/>
                <a:cs typeface="Quicksand"/>
                <a:sym typeface="Quicksand"/>
              </a:defRPr>
            </a:lvl3pPr>
            <a:lvl4pPr marR="0" lvl="3"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Quicksand"/>
                <a:ea typeface="Quicksand"/>
                <a:cs typeface="Quicksand"/>
                <a:sym typeface="Quicksand"/>
              </a:defRPr>
            </a:lvl4pPr>
            <a:lvl5pPr marR="0" lvl="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Quicksand"/>
                <a:ea typeface="Quicksand"/>
                <a:cs typeface="Quicksand"/>
                <a:sym typeface="Quicksand"/>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 name="Google Shape;54;p10"/>
          <p:cNvSpPr txBox="1">
            <a:spLocks noGrp="1"/>
          </p:cNvSpPr>
          <p:nvPr>
            <p:ph type="body" idx="1"/>
          </p:nvPr>
        </p:nvSpPr>
        <p:spPr>
          <a:xfrm>
            <a:off x="1828800" y="3943350"/>
            <a:ext cx="5486400" cy="857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None/>
              <a:defRPr sz="16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Quicksand"/>
                <a:ea typeface="Quicksand"/>
                <a:cs typeface="Quicksand"/>
                <a:sym typeface="Quicksand"/>
              </a:defRPr>
            </a:lvl1pPr>
            <a:lvl2pPr marL="914400" marR="0" lvl="1"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Quicksand"/>
                <a:ea typeface="Quicksand"/>
                <a:cs typeface="Quicksand"/>
                <a:sym typeface="Quicksand"/>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Quicksand"/>
                <a:ea typeface="Quicksand"/>
                <a:cs typeface="Quicksand"/>
                <a:sym typeface="Quicksand"/>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Quicksand"/>
                <a:ea typeface="Quicksand"/>
                <a:cs typeface="Quicksand"/>
                <a:sym typeface="Quicksand"/>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Quicksand"/>
                <a:ea typeface="Quicksand"/>
                <a:cs typeface="Quicksand"/>
                <a:sym typeface="Quicksa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7" name="Google Shape;7;p1"/>
          <p:cNvGrpSpPr/>
          <p:nvPr/>
        </p:nvGrpSpPr>
        <p:grpSpPr>
          <a:xfrm>
            <a:off x="0" y="0"/>
            <a:ext cx="9143907" cy="582425"/>
            <a:chOff x="0" y="0"/>
            <a:chExt cx="9143907" cy="776566"/>
          </a:xfrm>
        </p:grpSpPr>
        <p:grpSp>
          <p:nvGrpSpPr>
            <p:cNvPr id="8" name="Google Shape;8;p1"/>
            <p:cNvGrpSpPr/>
            <p:nvPr/>
          </p:nvGrpSpPr>
          <p:grpSpPr>
            <a:xfrm>
              <a:off x="0" y="0"/>
              <a:ext cx="9143907" cy="776566"/>
              <a:chOff x="0" y="0"/>
              <a:chExt cx="9143907" cy="776566"/>
            </a:xfrm>
          </p:grpSpPr>
          <p:sp>
            <p:nvSpPr>
              <p:cNvPr id="9" name="Google Shape;9;p1"/>
              <p:cNvSpPr/>
              <p:nvPr/>
            </p:nvSpPr>
            <p:spPr>
              <a:xfrm>
                <a:off x="0" y="0"/>
                <a:ext cx="6192300" cy="684000"/>
              </a:xfrm>
              <a:prstGeom prst="rect">
                <a:avLst/>
              </a:prstGeom>
              <a:solidFill>
                <a:srgbClr val="4D1A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504D"/>
                  </a:solidFill>
                  <a:latin typeface="Calibri"/>
                  <a:ea typeface="Calibri"/>
                  <a:cs typeface="Calibri"/>
                  <a:sym typeface="Calibri"/>
                </a:endParaRPr>
              </a:p>
            </p:txBody>
          </p:sp>
          <p:sp>
            <p:nvSpPr>
              <p:cNvPr id="10" name="Google Shape;10;p1"/>
              <p:cNvSpPr/>
              <p:nvPr/>
            </p:nvSpPr>
            <p:spPr>
              <a:xfrm>
                <a:off x="0" y="683866"/>
                <a:ext cx="6192300" cy="92700"/>
              </a:xfrm>
              <a:prstGeom prst="rect">
                <a:avLst/>
              </a:prstGeom>
              <a:solidFill>
                <a:srgbClr val="E391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504D"/>
                  </a:solidFill>
                  <a:latin typeface="Calibri"/>
                  <a:ea typeface="Calibri"/>
                  <a:cs typeface="Calibri"/>
                  <a:sym typeface="Calibri"/>
                </a:endParaRPr>
              </a:p>
            </p:txBody>
          </p:sp>
          <p:sp>
            <p:nvSpPr>
              <p:cNvPr id="11" name="Google Shape;11;p1"/>
              <p:cNvSpPr/>
              <p:nvPr/>
            </p:nvSpPr>
            <p:spPr>
              <a:xfrm>
                <a:off x="6192207" y="683865"/>
                <a:ext cx="2951700" cy="92700"/>
              </a:xfrm>
              <a:prstGeom prst="rect">
                <a:avLst/>
              </a:prstGeom>
              <a:solidFill>
                <a:srgbClr val="4D1A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504D"/>
                  </a:solidFill>
                  <a:latin typeface="Calibri"/>
                  <a:ea typeface="Calibri"/>
                  <a:cs typeface="Calibri"/>
                  <a:sym typeface="Calibri"/>
                </a:endParaRPr>
              </a:p>
            </p:txBody>
          </p:sp>
        </p:grpSp>
        <p:pic>
          <p:nvPicPr>
            <p:cNvPr id="12" name="Google Shape;12;p1" descr="Hartnell Logo CMYK 121813.eps"/>
            <p:cNvPicPr preferRelativeResize="0"/>
            <p:nvPr/>
          </p:nvPicPr>
          <p:blipFill rotWithShape="1">
            <a:blip r:embed="rId12">
              <a:alphaModFix/>
            </a:blip>
            <a:srcRect/>
            <a:stretch/>
          </p:blipFill>
          <p:spPr>
            <a:xfrm>
              <a:off x="6341574" y="148552"/>
              <a:ext cx="463111" cy="439685"/>
            </a:xfrm>
            <a:prstGeom prst="rect">
              <a:avLst/>
            </a:prstGeom>
            <a:noFill/>
            <a:ln>
              <a:noFill/>
            </a:ln>
          </p:spPr>
        </p:pic>
        <p:pic>
          <p:nvPicPr>
            <p:cNvPr id="13" name="Google Shape;13;p1" descr="Hartnell Logo RGB-Horz 101314.jpg"/>
            <p:cNvPicPr preferRelativeResize="0"/>
            <p:nvPr/>
          </p:nvPicPr>
          <p:blipFill rotWithShape="1">
            <a:blip r:embed="rId13">
              <a:alphaModFix/>
            </a:blip>
            <a:srcRect t="80177" b="6844"/>
            <a:stretch/>
          </p:blipFill>
          <p:spPr>
            <a:xfrm>
              <a:off x="6838151" y="237585"/>
              <a:ext cx="2159311" cy="229444"/>
            </a:xfrm>
            <a:prstGeom prst="rect">
              <a:avLst/>
            </a:prstGeom>
            <a:noFill/>
            <a:ln>
              <a:noFill/>
            </a:ln>
          </p:spPr>
        </p:pic>
      </p:grpSp>
      <p:sp>
        <p:nvSpPr>
          <p:cNvPr id="14" name="Google Shape;14;p1"/>
          <p:cNvSpPr txBox="1"/>
          <p:nvPr/>
        </p:nvSpPr>
        <p:spPr>
          <a:xfrm>
            <a:off x="537284" y="4652735"/>
            <a:ext cx="5535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endParaRPr sz="1600" b="1"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 sz="1400" b="1" i="0" u="none" strike="noStrike" cap="none" baseline="30000">
                <a:solidFill>
                  <a:srgbClr val="000000"/>
                </a:solidFill>
                <a:latin typeface="Calibri"/>
                <a:ea typeface="Calibri"/>
                <a:cs typeface="Calibri"/>
                <a:sym typeface="Calibri"/>
              </a:rPr>
              <a:t>GROWING LEADERS </a:t>
            </a:r>
            <a:r>
              <a:rPr lang="en" sz="1400" b="0" i="1" u="none" strike="noStrike" cap="none" baseline="30000">
                <a:solidFill>
                  <a:srgbClr val="000000"/>
                </a:solidFill>
                <a:latin typeface="Calibri"/>
                <a:ea typeface="Calibri"/>
                <a:cs typeface="Calibri"/>
                <a:sym typeface="Calibri"/>
              </a:rPr>
              <a:t>Opportunity. Engagement. Achievement.    www.hartnell.edu</a:t>
            </a:r>
            <a:endParaRPr sz="1400" b="0" i="1"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15;p1"/>
          <p:cNvSpPr txBox="1">
            <a:spLocks noGrp="1"/>
          </p:cNvSpPr>
          <p:nvPr>
            <p:ph type="title"/>
          </p:nvPr>
        </p:nvSpPr>
        <p:spPr>
          <a:xfrm>
            <a:off x="26773" y="12553"/>
            <a:ext cx="6165300" cy="500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F2F2F2"/>
              </a:buClr>
              <a:buSzPts val="2400"/>
              <a:buFont typeface="Quicksand"/>
              <a:buNone/>
              <a:defRPr sz="2400" b="1" i="0" u="none" strike="noStrike" cap="none">
                <a:solidFill>
                  <a:srgbClr val="F2F2F2"/>
                </a:solidFill>
                <a:latin typeface="Quicksand"/>
                <a:ea typeface="Quicksand"/>
                <a:cs typeface="Quicksand"/>
                <a:sym typeface="Quicksa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subTitle" idx="1"/>
          </p:nvPr>
        </p:nvSpPr>
        <p:spPr>
          <a:xfrm>
            <a:off x="228600" y="171450"/>
            <a:ext cx="5715000" cy="4212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
              <a:t>Ethnic Studies &amp; Area F</a:t>
            </a:r>
            <a:endParaRPr/>
          </a:p>
        </p:txBody>
      </p:sp>
      <p:sp>
        <p:nvSpPr>
          <p:cNvPr id="62" name="Google Shape;62;p12"/>
          <p:cNvSpPr txBox="1">
            <a:spLocks noGrp="1"/>
          </p:cNvSpPr>
          <p:nvPr>
            <p:ph type="body" idx="2"/>
          </p:nvPr>
        </p:nvSpPr>
        <p:spPr>
          <a:xfrm>
            <a:off x="228600" y="2114550"/>
            <a:ext cx="3501900" cy="342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a:t>October 19, 2021</a:t>
            </a:r>
            <a:endParaRPr/>
          </a:p>
        </p:txBody>
      </p:sp>
      <p:sp>
        <p:nvSpPr>
          <p:cNvPr id="63" name="Google Shape;63;p12"/>
          <p:cNvSpPr txBox="1">
            <a:spLocks noGrp="1"/>
          </p:cNvSpPr>
          <p:nvPr>
            <p:ph type="body" idx="3"/>
          </p:nvPr>
        </p:nvSpPr>
        <p:spPr>
          <a:xfrm>
            <a:off x="228600" y="840219"/>
            <a:ext cx="4572000" cy="285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1400"/>
              <a:t>Presented to the Hartnell College Board of Trustees by Hermelinda Rocha , Ethnic Studies Faculty &amp; Gabriela Lopez, Articulation Officer/Counselor </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Core Competencies</a:t>
            </a:r>
            <a:endParaRPr/>
          </a:p>
        </p:txBody>
      </p:sp>
      <p:sp>
        <p:nvSpPr>
          <p:cNvPr id="119" name="Google Shape;119;p21"/>
          <p:cNvSpPr txBox="1">
            <a:spLocks noGrp="1"/>
          </p:cNvSpPr>
          <p:nvPr>
            <p:ph type="body" idx="1"/>
          </p:nvPr>
        </p:nvSpPr>
        <p:spPr>
          <a:xfrm>
            <a:off x="457200" y="1073425"/>
            <a:ext cx="8229600" cy="3982200"/>
          </a:xfrm>
          <a:prstGeom prst="rect">
            <a:avLst/>
          </a:prstGeom>
        </p:spPr>
        <p:txBody>
          <a:bodyPr spcFirstLastPara="1" wrap="square" lIns="91425" tIns="45700" rIns="91425" bIns="45700" anchor="t" anchorCtr="0">
            <a:noAutofit/>
          </a:bodyPr>
          <a:lstStyle/>
          <a:p>
            <a:pPr marL="0" lvl="0" indent="0" algn="l" rtl="0">
              <a:lnSpc>
                <a:spcPct val="115000"/>
              </a:lnSpc>
              <a:spcBef>
                <a:spcPts val="800"/>
              </a:spcBef>
              <a:spcAft>
                <a:spcPts val="0"/>
              </a:spcAft>
              <a:buNone/>
            </a:pPr>
            <a:r>
              <a:rPr lang="en" sz="1400" b="0">
                <a:solidFill>
                  <a:srgbClr val="333333"/>
                </a:solidFill>
                <a:highlight>
                  <a:srgbClr val="FFFFFF"/>
                </a:highlight>
              </a:rPr>
              <a:t>Courses that are approved to meet this requirement </a:t>
            </a:r>
            <a:r>
              <a:rPr lang="en" sz="1400">
                <a:solidFill>
                  <a:srgbClr val="333333"/>
                </a:solidFill>
                <a:highlight>
                  <a:srgbClr val="FFFFFF"/>
                </a:highlight>
              </a:rPr>
              <a:t>shall meet at least 3 of the 5 following core competencies</a:t>
            </a:r>
            <a:r>
              <a:rPr lang="en" sz="1400" b="0">
                <a:solidFill>
                  <a:srgbClr val="333333"/>
                </a:solidFill>
                <a:highlight>
                  <a:srgbClr val="FFFFFF"/>
                </a:highlight>
              </a:rPr>
              <a:t>. Campuses may add additional competencies to those listed.</a:t>
            </a:r>
            <a:endParaRPr sz="1400" b="0">
              <a:solidFill>
                <a:srgbClr val="333333"/>
              </a:solidFill>
              <a:highlight>
                <a:srgbClr val="FFFFFF"/>
              </a:highlight>
            </a:endParaRPr>
          </a:p>
          <a:p>
            <a:pPr marL="749300" lvl="0" indent="-317500" algn="l" rtl="0">
              <a:lnSpc>
                <a:spcPct val="142857"/>
              </a:lnSpc>
              <a:spcBef>
                <a:spcPts val="800"/>
              </a:spcBef>
              <a:spcAft>
                <a:spcPts val="0"/>
              </a:spcAft>
              <a:buClr>
                <a:srgbClr val="333333"/>
              </a:buClr>
              <a:buSzPts val="1400"/>
              <a:buFont typeface="Quicksand"/>
              <a:buAutoNum type="arabicPeriod"/>
            </a:pPr>
            <a:r>
              <a:rPr lang="en" sz="1400" b="0">
                <a:solidFill>
                  <a:srgbClr val="333333"/>
                </a:solidFill>
                <a:highlight>
                  <a:srgbClr val="FFFFFF"/>
                </a:highlight>
              </a:rPr>
              <a:t>Analyze and articulate concepts such as race and racism, racialization, ethnicity, equity, ethno-centrism, eurocentrism, white supremacy, self-determination, liberation, decolonization, sovereignty, imperialism, settler colonialism, and anti-racism as analyzed in any one or more of the following: Native American Studies, African American Studies, Asian American Studies, and Latina and Latino American Studies.</a:t>
            </a:r>
            <a:endParaRPr sz="1400" b="0">
              <a:solidFill>
                <a:srgbClr val="333333"/>
              </a:solidFill>
              <a:highlight>
                <a:srgbClr val="FFFFFF"/>
              </a:highlight>
            </a:endParaRPr>
          </a:p>
          <a:p>
            <a:pPr marL="749300" lvl="0" indent="-317500" algn="l" rtl="0">
              <a:lnSpc>
                <a:spcPct val="142857"/>
              </a:lnSpc>
              <a:spcBef>
                <a:spcPts val="0"/>
              </a:spcBef>
              <a:spcAft>
                <a:spcPts val="0"/>
              </a:spcAft>
              <a:buClr>
                <a:srgbClr val="333333"/>
              </a:buClr>
              <a:buSzPts val="1400"/>
              <a:buFont typeface="Quicksand"/>
              <a:buAutoNum type="arabicPeriod"/>
            </a:pPr>
            <a:r>
              <a:rPr lang="en" sz="1400" b="0">
                <a:solidFill>
                  <a:srgbClr val="333333"/>
                </a:solidFill>
                <a:highlight>
                  <a:srgbClr val="FFFFFF"/>
                </a:highlight>
              </a:rPr>
              <a:t>Apply theory and knowledge produced by Native American, African American, Asian American, and/or Latina and Latino American communities to describe the critical events, histories, cultures, intellectual traditions, contributions, lived-experiences and social struggles of those groups with a particular emphasis on agency and group-affirmation.</a:t>
            </a:r>
            <a:endParaRPr sz="1400" b="0">
              <a:solidFill>
                <a:srgbClr val="333333"/>
              </a:solidFill>
              <a:highlight>
                <a:srgbClr val="FFFFFF"/>
              </a:highlight>
            </a:endParaRPr>
          </a:p>
          <a:p>
            <a:pPr marL="457200" lvl="0" indent="0" algn="l" rtl="0">
              <a:lnSpc>
                <a:spcPct val="142857"/>
              </a:lnSpc>
              <a:spcBef>
                <a:spcPts val="1600"/>
              </a:spcBef>
              <a:spcAft>
                <a:spcPts val="0"/>
              </a:spcAft>
              <a:buNone/>
            </a:pPr>
            <a:endParaRPr sz="1400" b="0">
              <a:solidFill>
                <a:srgbClr val="333333"/>
              </a:solidFill>
              <a:highlight>
                <a:srgbClr val="FFFFFF"/>
              </a:highlight>
            </a:endParaRPr>
          </a:p>
          <a:p>
            <a:pPr marL="0" lvl="0" indent="0" algn="l" rtl="0">
              <a:spcBef>
                <a:spcPts val="1600"/>
              </a:spcBef>
              <a:spcAft>
                <a:spcPts val="0"/>
              </a:spcAft>
              <a:buNone/>
            </a:pP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Core Competencies</a:t>
            </a:r>
            <a:endParaRPr/>
          </a:p>
        </p:txBody>
      </p:sp>
      <p:sp>
        <p:nvSpPr>
          <p:cNvPr id="125" name="Google Shape;125;p22"/>
          <p:cNvSpPr txBox="1">
            <a:spLocks noGrp="1"/>
          </p:cNvSpPr>
          <p:nvPr>
            <p:ph type="body" idx="1"/>
          </p:nvPr>
        </p:nvSpPr>
        <p:spPr>
          <a:xfrm>
            <a:off x="457200" y="589925"/>
            <a:ext cx="8229600" cy="4055700"/>
          </a:xfrm>
          <a:prstGeom prst="rect">
            <a:avLst/>
          </a:prstGeom>
        </p:spPr>
        <p:txBody>
          <a:bodyPr spcFirstLastPara="1" wrap="square" lIns="91425" tIns="45700" rIns="91425" bIns="45700" anchor="t" anchorCtr="0">
            <a:noAutofit/>
          </a:bodyPr>
          <a:lstStyle/>
          <a:p>
            <a:pPr marL="0" lvl="0" indent="0" algn="l" rtl="0">
              <a:lnSpc>
                <a:spcPct val="115000"/>
              </a:lnSpc>
              <a:spcBef>
                <a:spcPts val="800"/>
              </a:spcBef>
              <a:spcAft>
                <a:spcPts val="0"/>
              </a:spcAft>
              <a:buNone/>
            </a:pPr>
            <a:endParaRPr sz="1400" b="0">
              <a:solidFill>
                <a:srgbClr val="333333"/>
              </a:solidFill>
              <a:highlight>
                <a:srgbClr val="FFFFFF"/>
              </a:highlight>
            </a:endParaRPr>
          </a:p>
          <a:p>
            <a:pPr marL="457200" lvl="0" indent="-317500" algn="l" rtl="0">
              <a:lnSpc>
                <a:spcPct val="142857"/>
              </a:lnSpc>
              <a:spcBef>
                <a:spcPts val="800"/>
              </a:spcBef>
              <a:spcAft>
                <a:spcPts val="0"/>
              </a:spcAft>
              <a:buClr>
                <a:srgbClr val="333333"/>
              </a:buClr>
              <a:buSzPts val="1400"/>
              <a:buFont typeface="Quicksand"/>
              <a:buAutoNum type="arabicPeriod" startAt="3"/>
            </a:pPr>
            <a:r>
              <a:rPr lang="en" sz="1400" b="0">
                <a:solidFill>
                  <a:srgbClr val="333333"/>
                </a:solidFill>
                <a:highlight>
                  <a:srgbClr val="FFFFFF"/>
                </a:highlight>
              </a:rPr>
              <a:t>Critically analyze the intersection of race and racism as they relate to class, gender, sexuality, religion, spirituality, national origin, immigration status, ability, tribal citizenship, sovereignty, language, and/or age in Native American, African American, Asian American, and/or Latina and Latino American communities.</a:t>
            </a:r>
            <a:endParaRPr sz="1400" b="0">
              <a:solidFill>
                <a:srgbClr val="333333"/>
              </a:solidFill>
              <a:highlight>
                <a:srgbClr val="FFFFFF"/>
              </a:highlight>
            </a:endParaRPr>
          </a:p>
          <a:p>
            <a:pPr marL="457200" lvl="0" indent="-317500" algn="l" rtl="0">
              <a:lnSpc>
                <a:spcPct val="142857"/>
              </a:lnSpc>
              <a:spcBef>
                <a:spcPts val="0"/>
              </a:spcBef>
              <a:spcAft>
                <a:spcPts val="0"/>
              </a:spcAft>
              <a:buClr>
                <a:srgbClr val="333333"/>
              </a:buClr>
              <a:buSzPts val="1400"/>
              <a:buFont typeface="Quicksand"/>
              <a:buAutoNum type="arabicPeriod" startAt="3"/>
            </a:pPr>
            <a:r>
              <a:rPr lang="en" sz="1400" b="0">
                <a:solidFill>
                  <a:srgbClr val="333333"/>
                </a:solidFill>
                <a:highlight>
                  <a:srgbClr val="FFFFFF"/>
                </a:highlight>
              </a:rPr>
              <a:t>Critically review how struggle, resistance, racial and social justice, solidarity, and liberation, as experienced and enacted by Native Americans, African Americans, Asian Americans and/or Latina and Latino Americans are relevant to current and structural issues such as communal, national, international, and transnational politics as, for example, in immigration, reparations, settler-colonialism, multiculturalism, language policies.</a:t>
            </a:r>
            <a:endParaRPr sz="1400" b="0">
              <a:solidFill>
                <a:srgbClr val="333333"/>
              </a:solidFill>
              <a:highlight>
                <a:srgbClr val="FFFFFF"/>
              </a:highlight>
            </a:endParaRPr>
          </a:p>
          <a:p>
            <a:pPr marL="457200" lvl="0" indent="-317500" algn="l" rtl="0">
              <a:lnSpc>
                <a:spcPct val="142857"/>
              </a:lnSpc>
              <a:spcBef>
                <a:spcPts val="0"/>
              </a:spcBef>
              <a:spcAft>
                <a:spcPts val="0"/>
              </a:spcAft>
              <a:buClr>
                <a:srgbClr val="333333"/>
              </a:buClr>
              <a:buSzPts val="1400"/>
              <a:buFont typeface="Quicksand"/>
              <a:buAutoNum type="arabicPeriod" startAt="3"/>
            </a:pPr>
            <a:r>
              <a:rPr lang="en" sz="1400" b="0">
                <a:solidFill>
                  <a:srgbClr val="333333"/>
                </a:solidFill>
                <a:highlight>
                  <a:srgbClr val="FFFFFF"/>
                </a:highlight>
              </a:rPr>
              <a:t>Describe and actively engage with anti-racist and anti-colonial issues and the practices and movements in Native American, African American, Asian American and/or Latina and Latino communities and a just and equitable society.</a:t>
            </a:r>
            <a:endParaRPr sz="1400" b="0">
              <a:solidFill>
                <a:srgbClr val="333333"/>
              </a:solidFill>
              <a:highlight>
                <a:srgbClr val="FFFFFF"/>
              </a:highlight>
            </a:endParaRPr>
          </a:p>
          <a:p>
            <a:pPr marL="0" lvl="0" indent="0" algn="l" rtl="0">
              <a:lnSpc>
                <a:spcPct val="142857"/>
              </a:lnSpc>
              <a:spcBef>
                <a:spcPts val="1600"/>
              </a:spcBef>
              <a:spcAft>
                <a:spcPts val="0"/>
              </a:spcAft>
              <a:buNone/>
            </a:pPr>
            <a:endParaRPr sz="1400" b="0">
              <a:solidFill>
                <a:srgbClr val="333333"/>
              </a:solidFill>
              <a:highlight>
                <a:srgbClr val="FFFFFF"/>
              </a:highlight>
            </a:endParaRPr>
          </a:p>
          <a:p>
            <a:pPr marL="0" lvl="0" indent="0" algn="l" rtl="0">
              <a:spcBef>
                <a:spcPts val="1600"/>
              </a:spcBef>
              <a:spcAft>
                <a:spcPts val="0"/>
              </a:spcAft>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Area F</a:t>
            </a:r>
            <a:endParaRPr/>
          </a:p>
        </p:txBody>
      </p:sp>
      <p:sp>
        <p:nvSpPr>
          <p:cNvPr id="131" name="Google Shape;131;p23"/>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Char char="●"/>
            </a:pPr>
            <a:r>
              <a:rPr lang="en" sz="2000" b="0"/>
              <a:t>Course must have </a:t>
            </a:r>
            <a:r>
              <a:rPr lang="en" sz="2000"/>
              <a:t>ethnic studies prefix</a:t>
            </a:r>
            <a:endParaRPr sz="2000"/>
          </a:p>
          <a:p>
            <a:pPr marL="457200" lvl="0" indent="-355600" algn="l" rtl="0">
              <a:spcBef>
                <a:spcPts val="0"/>
              </a:spcBef>
              <a:spcAft>
                <a:spcPts val="0"/>
              </a:spcAft>
              <a:buSzPts val="2000"/>
              <a:buChar char="●"/>
            </a:pPr>
            <a:r>
              <a:rPr lang="en" sz="2000" b="0"/>
              <a:t>Course may meet this requirement if cross-listed with an ethnic studies prefix</a:t>
            </a:r>
            <a:endParaRPr sz="2000" b="0"/>
          </a:p>
          <a:p>
            <a:pPr marL="457200" lvl="0" indent="-355600" algn="l" rtl="0">
              <a:spcBef>
                <a:spcPts val="0"/>
              </a:spcBef>
              <a:spcAft>
                <a:spcPts val="0"/>
              </a:spcAft>
              <a:buSzPts val="2000"/>
              <a:buChar char="●"/>
            </a:pPr>
            <a:r>
              <a:rPr lang="en" sz="2000" b="0"/>
              <a:t>Course must have </a:t>
            </a:r>
            <a:r>
              <a:rPr lang="en" sz="2000"/>
              <a:t>at least 3 of 5 ethnic studies core competencies.</a:t>
            </a:r>
            <a:r>
              <a:rPr lang="en" sz="2000" b="0"/>
              <a:t> </a:t>
            </a:r>
            <a:endParaRPr sz="2000" b="0"/>
          </a:p>
          <a:p>
            <a:pPr marL="457200" lvl="0" indent="-355600" algn="l" rtl="0">
              <a:spcBef>
                <a:spcPts val="0"/>
              </a:spcBef>
              <a:spcAft>
                <a:spcPts val="0"/>
              </a:spcAft>
              <a:buSzPts val="2000"/>
              <a:buChar char="●"/>
            </a:pPr>
            <a:r>
              <a:rPr lang="en" sz="2000" b="0"/>
              <a:t>Course has special focus on one or more historically defined racialized core groups: </a:t>
            </a:r>
            <a:r>
              <a:rPr lang="en" sz="2000"/>
              <a:t>Native Americans, African Americans, Asian Americans, and Latina/o Americans</a:t>
            </a:r>
            <a:endParaRPr sz="2000"/>
          </a:p>
          <a:p>
            <a:pPr marL="457200" lvl="0" indent="-355600" algn="l" rtl="0">
              <a:spcBef>
                <a:spcPts val="0"/>
              </a:spcBef>
              <a:spcAft>
                <a:spcPts val="0"/>
              </a:spcAft>
              <a:buSzPts val="2000"/>
              <a:buChar char="●"/>
            </a:pPr>
            <a:r>
              <a:rPr lang="en" sz="2000" b="0"/>
              <a:t>Focus is on </a:t>
            </a:r>
            <a:r>
              <a:rPr lang="en" sz="2000"/>
              <a:t>ethnic studies foundations, concepts and theories</a:t>
            </a:r>
            <a:endParaRPr sz="2000"/>
          </a:p>
          <a:p>
            <a:pPr marL="457200" lvl="0" indent="0" algn="l" rtl="0">
              <a:spcBef>
                <a:spcPts val="360"/>
              </a:spcBef>
              <a:spcAft>
                <a:spcPts val="0"/>
              </a:spcAft>
              <a:buNone/>
            </a:pPr>
            <a:endParaRPr sz="20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Ethnic Studies Courses </a:t>
            </a:r>
            <a:endParaRPr/>
          </a:p>
        </p:txBody>
      </p:sp>
      <p:sp>
        <p:nvSpPr>
          <p:cNvPr id="137" name="Google Shape;137;p24"/>
          <p:cNvSpPr txBox="1">
            <a:spLocks noGrp="1"/>
          </p:cNvSpPr>
          <p:nvPr>
            <p:ph type="body" idx="1"/>
          </p:nvPr>
        </p:nvSpPr>
        <p:spPr>
          <a:xfrm>
            <a:off x="457200" y="832210"/>
            <a:ext cx="4040100" cy="4797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
              <a:t>New  Course		</a:t>
            </a:r>
            <a:endParaRPr/>
          </a:p>
        </p:txBody>
      </p:sp>
      <p:sp>
        <p:nvSpPr>
          <p:cNvPr id="138" name="Google Shape;138;p24"/>
          <p:cNvSpPr txBox="1">
            <a:spLocks noGrp="1"/>
          </p:cNvSpPr>
          <p:nvPr>
            <p:ph type="body" idx="2"/>
          </p:nvPr>
        </p:nvSpPr>
        <p:spPr>
          <a:xfrm>
            <a:off x="457200" y="1380006"/>
            <a:ext cx="4040100" cy="2963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sz="2100"/>
              <a:t>ETH 21 </a:t>
            </a:r>
            <a:r>
              <a:rPr lang="en" sz="2100" b="0"/>
              <a:t>Intro to African American Studies</a:t>
            </a:r>
            <a:r>
              <a:rPr lang="en" b="0"/>
              <a:t> </a:t>
            </a:r>
            <a:r>
              <a:rPr lang="en"/>
              <a:t> </a:t>
            </a:r>
            <a:endParaRPr/>
          </a:p>
        </p:txBody>
      </p:sp>
      <p:sp>
        <p:nvSpPr>
          <p:cNvPr id="139" name="Google Shape;139;p24"/>
          <p:cNvSpPr txBox="1">
            <a:spLocks noGrp="1"/>
          </p:cNvSpPr>
          <p:nvPr>
            <p:ph type="body" idx="3"/>
          </p:nvPr>
        </p:nvSpPr>
        <p:spPr>
          <a:xfrm>
            <a:off x="4645025" y="1151335"/>
            <a:ext cx="4041900" cy="4797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
              <a:t>Existing Course being revised to meet Area F</a:t>
            </a:r>
            <a:endParaRPr/>
          </a:p>
        </p:txBody>
      </p:sp>
      <p:sp>
        <p:nvSpPr>
          <p:cNvPr id="140" name="Google Shape;140;p24"/>
          <p:cNvSpPr txBox="1">
            <a:spLocks noGrp="1"/>
          </p:cNvSpPr>
          <p:nvPr>
            <p:ph type="body" idx="4"/>
          </p:nvPr>
        </p:nvSpPr>
        <p:spPr>
          <a:xfrm>
            <a:off x="4645025" y="1631156"/>
            <a:ext cx="4041900" cy="2963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sz="2100"/>
              <a:t>ETH 1  </a:t>
            </a:r>
            <a:r>
              <a:rPr lang="en" sz="2100" b="0"/>
              <a:t>Intro to Ethnic Studies</a:t>
            </a:r>
            <a:endParaRPr sz="2100" b="0"/>
          </a:p>
          <a:p>
            <a:pPr marL="0" lvl="0" indent="0" algn="l" rtl="0">
              <a:spcBef>
                <a:spcPts val="480"/>
              </a:spcBef>
              <a:spcAft>
                <a:spcPts val="0"/>
              </a:spcAft>
              <a:buNone/>
            </a:pPr>
            <a:r>
              <a:rPr lang="en" sz="2100"/>
              <a:t>ETH 3  </a:t>
            </a:r>
            <a:r>
              <a:rPr lang="en" sz="2100" b="0"/>
              <a:t>Intro to Chicanx Studies </a:t>
            </a:r>
            <a:endParaRPr sz="2100" b="0"/>
          </a:p>
        </p:txBody>
      </p:sp>
      <p:sp>
        <p:nvSpPr>
          <p:cNvPr id="141" name="Google Shape;141;p24"/>
          <p:cNvSpPr txBox="1">
            <a:spLocks noGrp="1"/>
          </p:cNvSpPr>
          <p:nvPr>
            <p:ph type="body" idx="1"/>
          </p:nvPr>
        </p:nvSpPr>
        <p:spPr>
          <a:xfrm>
            <a:off x="457200" y="2212485"/>
            <a:ext cx="4040100" cy="4797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
              <a:t>Courses in Development</a:t>
            </a:r>
            <a:endParaRPr/>
          </a:p>
        </p:txBody>
      </p:sp>
      <p:sp>
        <p:nvSpPr>
          <p:cNvPr id="142" name="Google Shape;142;p24"/>
          <p:cNvSpPr txBox="1">
            <a:spLocks noGrp="1"/>
          </p:cNvSpPr>
          <p:nvPr>
            <p:ph type="body" idx="1"/>
          </p:nvPr>
        </p:nvSpPr>
        <p:spPr>
          <a:xfrm>
            <a:off x="457200" y="4114850"/>
            <a:ext cx="4187700" cy="4797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 sz="2100"/>
              <a:t>ETH 56 </a:t>
            </a:r>
            <a:r>
              <a:rPr lang="en" sz="2100" b="0"/>
              <a:t>Ethnic Studies Cinema</a:t>
            </a:r>
            <a:endParaRPr sz="2100" b="0"/>
          </a:p>
          <a:p>
            <a:pPr marL="0" lvl="0" indent="0" algn="l" rtl="0">
              <a:spcBef>
                <a:spcPts val="480"/>
              </a:spcBef>
              <a:spcAft>
                <a:spcPts val="0"/>
              </a:spcAft>
              <a:buNone/>
            </a:pPr>
            <a:r>
              <a:rPr lang="en" sz="2100"/>
              <a:t>ETH 13</a:t>
            </a:r>
            <a:r>
              <a:rPr lang="en" sz="2100" b="0"/>
              <a:t>	Intro to Native American Studies </a:t>
            </a:r>
            <a:endParaRPr sz="2100" b="0"/>
          </a:p>
          <a:p>
            <a:pPr marL="0" lvl="0" indent="0" algn="l" rtl="0">
              <a:spcBef>
                <a:spcPts val="480"/>
              </a:spcBef>
              <a:spcAft>
                <a:spcPts val="0"/>
              </a:spcAft>
              <a:buClr>
                <a:schemeClr val="dk1"/>
              </a:buClr>
              <a:buSzPts val="1100"/>
              <a:buFont typeface="Arial"/>
              <a:buNone/>
            </a:pPr>
            <a:r>
              <a:rPr lang="en" sz="2100"/>
              <a:t>ETH 6</a:t>
            </a:r>
            <a:r>
              <a:rPr lang="en" sz="2100" b="0"/>
              <a:t>	Intro to Asian American Studies </a:t>
            </a:r>
            <a:endParaRPr sz="2100" b="0"/>
          </a:p>
        </p:txBody>
      </p:sp>
      <p:sp>
        <p:nvSpPr>
          <p:cNvPr id="143" name="Google Shape;143;p24"/>
          <p:cNvSpPr txBox="1"/>
          <p:nvPr/>
        </p:nvSpPr>
        <p:spPr>
          <a:xfrm>
            <a:off x="5165975" y="2946150"/>
            <a:ext cx="3000000" cy="507900"/>
          </a:xfrm>
          <a:prstGeom prst="rect">
            <a:avLst/>
          </a:prstGeom>
          <a:solidFill>
            <a:srgbClr val="FCB816"/>
          </a:solid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 sz="2100" b="1">
                <a:solidFill>
                  <a:schemeClr val="dk1"/>
                </a:solidFill>
                <a:latin typeface="Quicksand"/>
                <a:ea typeface="Quicksand"/>
                <a:cs typeface="Quicksand"/>
                <a:sym typeface="Quicksand"/>
              </a:rPr>
              <a:t>Approved for Area F</a:t>
            </a:r>
            <a:endParaRPr/>
          </a:p>
        </p:txBody>
      </p:sp>
      <p:sp>
        <p:nvSpPr>
          <p:cNvPr id="144" name="Google Shape;144;p24"/>
          <p:cNvSpPr txBox="1"/>
          <p:nvPr/>
        </p:nvSpPr>
        <p:spPr>
          <a:xfrm>
            <a:off x="5165975" y="3454050"/>
            <a:ext cx="3000000" cy="507900"/>
          </a:xfrm>
          <a:prstGeom prst="rect">
            <a:avLst/>
          </a:prstGeom>
          <a:solidFill>
            <a:srgbClr val="FCB816"/>
          </a:solid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 sz="2100" b="1">
                <a:solidFill>
                  <a:schemeClr val="dk1"/>
                </a:solidFill>
                <a:latin typeface="Quicksand"/>
                <a:ea typeface="Quicksand"/>
                <a:cs typeface="Quicksand"/>
                <a:sym typeface="Quicksand"/>
              </a:rPr>
              <a:t>ETH 4 </a:t>
            </a:r>
            <a:r>
              <a:rPr lang="en" sz="2100">
                <a:solidFill>
                  <a:schemeClr val="dk1"/>
                </a:solidFill>
                <a:latin typeface="Quicksand"/>
                <a:ea typeface="Quicksand"/>
                <a:cs typeface="Quicksand"/>
                <a:sym typeface="Quicksand"/>
              </a:rPr>
              <a:t>Chicano Culture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Implementation Timelines</a:t>
            </a:r>
            <a:endParaRPr/>
          </a:p>
        </p:txBody>
      </p:sp>
      <p:sp>
        <p:nvSpPr>
          <p:cNvPr id="150" name="Google Shape;150;p25"/>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 sz="2400" b="0"/>
              <a:t>Current and existing HC courses will be revised in Fall 2021</a:t>
            </a:r>
            <a:endParaRPr sz="2400" b="0"/>
          </a:p>
          <a:p>
            <a:pPr marL="457200" lvl="0" indent="0" algn="l" rtl="0">
              <a:spcBef>
                <a:spcPts val="360"/>
              </a:spcBef>
              <a:spcAft>
                <a:spcPts val="0"/>
              </a:spcAft>
              <a:buNone/>
            </a:pPr>
            <a:endParaRPr sz="2400" b="0"/>
          </a:p>
          <a:p>
            <a:pPr marL="457200" lvl="0" indent="-381000" algn="l" rtl="0">
              <a:spcBef>
                <a:spcPts val="360"/>
              </a:spcBef>
              <a:spcAft>
                <a:spcPts val="0"/>
              </a:spcAft>
              <a:buSzPts val="2400"/>
              <a:buChar char="●"/>
            </a:pPr>
            <a:r>
              <a:rPr lang="en" sz="2400" b="0"/>
              <a:t>Submitted for review in December 2021</a:t>
            </a:r>
            <a:endParaRPr sz="2400" b="0"/>
          </a:p>
          <a:p>
            <a:pPr marL="457200" lvl="0" indent="0" algn="l" rtl="0">
              <a:spcBef>
                <a:spcPts val="360"/>
              </a:spcBef>
              <a:spcAft>
                <a:spcPts val="0"/>
              </a:spcAft>
              <a:buNone/>
            </a:pPr>
            <a:endParaRPr sz="2400" b="0"/>
          </a:p>
          <a:p>
            <a:pPr marL="457200" lvl="0" indent="-381000" algn="l" rtl="0">
              <a:spcBef>
                <a:spcPts val="360"/>
              </a:spcBef>
              <a:spcAft>
                <a:spcPts val="0"/>
              </a:spcAft>
              <a:buSzPts val="2400"/>
              <a:buChar char="●"/>
            </a:pPr>
            <a:r>
              <a:rPr lang="en" sz="2400" b="0"/>
              <a:t>Decisions will be made available in late Spring 2022 and will be effective Fall 2022. Although, discussions indicate that approvals will</a:t>
            </a:r>
            <a:r>
              <a:rPr lang="en" sz="2400" b="0" i="1"/>
              <a:t> </a:t>
            </a:r>
            <a:r>
              <a:rPr lang="en" sz="2400" b="0"/>
              <a:t>be retroactive to Fall 2021.</a:t>
            </a:r>
            <a:endParaRPr sz="24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Communication to students</a:t>
            </a:r>
            <a:endParaRPr/>
          </a:p>
        </p:txBody>
      </p:sp>
      <p:sp>
        <p:nvSpPr>
          <p:cNvPr id="156" name="Google Shape;156;p26"/>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93700" algn="l" rtl="0">
              <a:spcBef>
                <a:spcPts val="360"/>
              </a:spcBef>
              <a:spcAft>
                <a:spcPts val="0"/>
              </a:spcAft>
              <a:buSzPts val="2600"/>
              <a:buChar char="●"/>
            </a:pPr>
            <a:r>
              <a:rPr lang="en" sz="2600"/>
              <a:t>Infographics</a:t>
            </a:r>
            <a:endParaRPr sz="2600"/>
          </a:p>
          <a:p>
            <a:pPr marL="457200" lvl="0" indent="-393700" algn="l" rtl="0">
              <a:spcBef>
                <a:spcPts val="0"/>
              </a:spcBef>
              <a:spcAft>
                <a:spcPts val="0"/>
              </a:spcAft>
              <a:buSzPts val="2600"/>
              <a:buChar char="●"/>
            </a:pPr>
            <a:r>
              <a:rPr lang="en" sz="2600"/>
              <a:t>Updated GE sheets</a:t>
            </a:r>
            <a:endParaRPr sz="2600"/>
          </a:p>
          <a:p>
            <a:pPr marL="457200" lvl="0" indent="-393700" algn="l" rtl="0">
              <a:spcBef>
                <a:spcPts val="0"/>
              </a:spcBef>
              <a:spcAft>
                <a:spcPts val="0"/>
              </a:spcAft>
              <a:buSzPts val="2600"/>
              <a:buChar char="●"/>
            </a:pPr>
            <a:r>
              <a:rPr lang="en" sz="2600"/>
              <a:t>Program Maps</a:t>
            </a:r>
            <a:endParaRPr sz="2600"/>
          </a:p>
          <a:p>
            <a:pPr marL="457200" lvl="0" indent="-393700" algn="l" rtl="0">
              <a:spcBef>
                <a:spcPts val="0"/>
              </a:spcBef>
              <a:spcAft>
                <a:spcPts val="0"/>
              </a:spcAft>
              <a:buSzPts val="2600"/>
              <a:buChar char="●"/>
            </a:pPr>
            <a:r>
              <a:rPr lang="en" sz="2600"/>
              <a:t>Catalog</a:t>
            </a:r>
            <a:endParaRPr sz="2600"/>
          </a:p>
          <a:p>
            <a:pPr marL="457200" lvl="0" indent="-393700" algn="l" rtl="0">
              <a:spcBef>
                <a:spcPts val="0"/>
              </a:spcBef>
              <a:spcAft>
                <a:spcPts val="0"/>
              </a:spcAft>
              <a:buSzPts val="2600"/>
              <a:buChar char="●"/>
            </a:pPr>
            <a:r>
              <a:rPr lang="en" sz="2600"/>
              <a:t>Social Media </a:t>
            </a:r>
            <a:endParaRPr sz="2600"/>
          </a:p>
        </p:txBody>
      </p:sp>
      <p:pic>
        <p:nvPicPr>
          <p:cNvPr id="157" name="Google Shape;157;p26"/>
          <p:cNvPicPr preferRelativeResize="0"/>
          <p:nvPr/>
        </p:nvPicPr>
        <p:blipFill rotWithShape="1">
          <a:blip r:embed="rId3">
            <a:alphaModFix/>
          </a:blip>
          <a:srcRect l="-2540" r="2540" b="34409"/>
          <a:stretch/>
        </p:blipFill>
        <p:spPr>
          <a:xfrm>
            <a:off x="4404025" y="884900"/>
            <a:ext cx="3631600" cy="3373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300"/>
              <a:t>State-level Hartnell Faculty Participation </a:t>
            </a:r>
            <a:endParaRPr sz="2300"/>
          </a:p>
        </p:txBody>
      </p:sp>
      <p:sp>
        <p:nvSpPr>
          <p:cNvPr id="163" name="Google Shape;163;p27"/>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400" b="0"/>
              <a:t>Hermelinda Rocha, Full Time Ethnic Studies Faculty was appointed to the statewide </a:t>
            </a:r>
            <a:r>
              <a:rPr lang="en" sz="2400"/>
              <a:t>ASCCC Diversity &amp; Equity Committee</a:t>
            </a:r>
            <a:r>
              <a:rPr lang="en" sz="2400" b="0"/>
              <a:t> in August 2021. In addition, she serves on the </a:t>
            </a:r>
            <a:r>
              <a:rPr lang="en" sz="2400"/>
              <a:t>Statewide Review Committee for Social Justice Curriculum</a:t>
            </a:r>
            <a:r>
              <a:rPr lang="en" sz="2400" b="0"/>
              <a:t>. </a:t>
            </a:r>
            <a:endParaRPr sz="2400" b="0"/>
          </a:p>
          <a:p>
            <a:pPr marL="0" lvl="0" indent="0" algn="l" rtl="0">
              <a:spcBef>
                <a:spcPts val="360"/>
              </a:spcBef>
              <a:spcAft>
                <a:spcPts val="0"/>
              </a:spcAft>
              <a:buNone/>
            </a:pPr>
            <a:endParaRPr/>
          </a:p>
          <a:p>
            <a:pPr marL="0" lvl="0" indent="0" algn="l" rtl="0">
              <a:spcBef>
                <a:spcPts val="360"/>
              </a:spcBef>
              <a:spcAft>
                <a:spcPts val="0"/>
              </a:spcAft>
              <a:buNone/>
            </a:pPr>
            <a:endParaRPr sz="2400" b="0"/>
          </a:p>
          <a:p>
            <a:pPr marL="0" lvl="0" indent="0" algn="l" rtl="0">
              <a:spcBef>
                <a:spcPts val="36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Conference</a:t>
            </a:r>
            <a:endParaRPr/>
          </a:p>
        </p:txBody>
      </p:sp>
      <p:sp>
        <p:nvSpPr>
          <p:cNvPr id="169" name="Google Shape;169;p28"/>
          <p:cNvSpPr txBox="1">
            <a:spLocks noGrp="1"/>
          </p:cNvSpPr>
          <p:nvPr>
            <p:ph type="body" idx="1"/>
          </p:nvPr>
        </p:nvSpPr>
        <p:spPr>
          <a:xfrm>
            <a:off x="190900" y="751675"/>
            <a:ext cx="8750700" cy="41676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endParaRPr/>
          </a:p>
          <a:p>
            <a:pPr marL="0" lvl="0" indent="0" algn="ctr" rtl="0">
              <a:spcBef>
                <a:spcPts val="360"/>
              </a:spcBef>
              <a:spcAft>
                <a:spcPts val="0"/>
              </a:spcAft>
              <a:buNone/>
            </a:pPr>
            <a:endParaRPr sz="2400"/>
          </a:p>
          <a:p>
            <a:pPr marL="0" lvl="0" indent="0" algn="ctr" rtl="0">
              <a:spcBef>
                <a:spcPts val="360"/>
              </a:spcBef>
              <a:spcAft>
                <a:spcPts val="0"/>
              </a:spcAft>
              <a:buNone/>
            </a:pPr>
            <a:endParaRPr sz="2400"/>
          </a:p>
          <a:p>
            <a:pPr marL="0" lvl="0" indent="0" algn="ctr"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“Liberation through Education”</a:t>
            </a:r>
            <a:endParaRPr sz="1100">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sz="100">
              <a:latin typeface="Arial"/>
              <a:ea typeface="Arial"/>
              <a:cs typeface="Arial"/>
              <a:sym typeface="Arial"/>
            </a:endParaRPr>
          </a:p>
          <a:p>
            <a:pPr marL="0" lvl="0" indent="0" algn="ctr" rtl="0">
              <a:lnSpc>
                <a:spcPct val="115000"/>
              </a:lnSpc>
              <a:spcBef>
                <a:spcPts val="0"/>
              </a:spcBef>
              <a:spcAft>
                <a:spcPts val="0"/>
              </a:spcAft>
              <a:buNone/>
            </a:pPr>
            <a:r>
              <a:rPr lang="en" sz="1100">
                <a:latin typeface="Arial"/>
                <a:ea typeface="Arial"/>
                <a:cs typeface="Arial"/>
                <a:sym typeface="Arial"/>
              </a:rPr>
              <a:t>Established 2019</a:t>
            </a:r>
            <a:endParaRPr sz="2200"/>
          </a:p>
          <a:p>
            <a:pPr marL="0" lvl="0" indent="0" algn="ctr" rtl="0">
              <a:spcBef>
                <a:spcPts val="360"/>
              </a:spcBef>
              <a:spcAft>
                <a:spcPts val="0"/>
              </a:spcAft>
              <a:buNone/>
            </a:pPr>
            <a:r>
              <a:rPr lang="en" sz="2200"/>
              <a:t>Salinas Valley Ethnic Studies Collaborative</a:t>
            </a:r>
            <a:endParaRPr sz="2200"/>
          </a:p>
          <a:p>
            <a:pPr marL="0" lvl="0" indent="0" algn="l" rtl="0">
              <a:spcBef>
                <a:spcPts val="360"/>
              </a:spcBef>
              <a:spcAft>
                <a:spcPts val="0"/>
              </a:spcAft>
              <a:buNone/>
            </a:pPr>
            <a:r>
              <a:rPr lang="en" sz="2000"/>
              <a:t>Mission: </a:t>
            </a:r>
            <a:r>
              <a:rPr lang="en" sz="2200"/>
              <a:t> </a:t>
            </a:r>
            <a:r>
              <a:rPr lang="en" sz="1100" b="0">
                <a:latin typeface="Arial"/>
                <a:ea typeface="Arial"/>
                <a:cs typeface="Arial"/>
                <a:sym typeface="Arial"/>
              </a:rPr>
              <a:t>Through a critical and culturally responsive approach that values humanity, equity, and inclusion, we will cultivate a community of practice throughout systems of education and community partnerships in Monterey County centered on promoting and developing the academic, civic engagement, and advocacy that will transform and sustain our communities.</a:t>
            </a:r>
            <a:endParaRPr sz="1100" b="0">
              <a:latin typeface="Arial"/>
              <a:ea typeface="Arial"/>
              <a:cs typeface="Arial"/>
              <a:sym typeface="Arial"/>
            </a:endParaRPr>
          </a:p>
          <a:p>
            <a:pPr marL="0" lvl="0" indent="0" algn="l" rtl="0">
              <a:spcBef>
                <a:spcPts val="360"/>
              </a:spcBef>
              <a:spcAft>
                <a:spcPts val="0"/>
              </a:spcAft>
              <a:buNone/>
            </a:pPr>
            <a:endParaRPr sz="1100" b="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VISION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b="0">
                <a:latin typeface="Arial"/>
                <a:ea typeface="Arial"/>
                <a:cs typeface="Arial"/>
                <a:sym typeface="Arial"/>
              </a:rPr>
              <a:t>Develop and support homegrown scholar activists and community-centered professionals who will increase and revolitionalize educational social, political, economic, and health outcomes.  </a:t>
            </a:r>
            <a:endParaRPr sz="1100" b="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0">
              <a:latin typeface="Arial"/>
              <a:ea typeface="Arial"/>
              <a:cs typeface="Arial"/>
              <a:sym typeface="Arial"/>
            </a:endParaRPr>
          </a:p>
          <a:p>
            <a:pPr marL="0" lvl="0" indent="0" algn="l" rtl="0">
              <a:spcBef>
                <a:spcPts val="360"/>
              </a:spcBef>
              <a:spcAft>
                <a:spcPts val="0"/>
              </a:spcAft>
              <a:buNone/>
            </a:pPr>
            <a:endParaRPr sz="1800"/>
          </a:p>
        </p:txBody>
      </p:sp>
      <p:pic>
        <p:nvPicPr>
          <p:cNvPr id="170" name="Google Shape;170;p28"/>
          <p:cNvPicPr preferRelativeResize="0"/>
          <p:nvPr/>
        </p:nvPicPr>
        <p:blipFill>
          <a:blip r:embed="rId3">
            <a:alphaModFix/>
          </a:blip>
          <a:stretch>
            <a:fillRect/>
          </a:stretch>
        </p:blipFill>
        <p:spPr>
          <a:xfrm>
            <a:off x="3724275" y="386800"/>
            <a:ext cx="1695450" cy="1666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71327" y="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200"/>
              <a:t>Salinas Valley Ethnic Studies Collaborative</a:t>
            </a:r>
            <a:endParaRPr sz="2200"/>
          </a:p>
        </p:txBody>
      </p:sp>
      <p:sp>
        <p:nvSpPr>
          <p:cNvPr id="176" name="Google Shape;176;p29"/>
          <p:cNvSpPr txBox="1">
            <a:spLocks noGrp="1"/>
          </p:cNvSpPr>
          <p:nvPr>
            <p:ph type="body" idx="1"/>
          </p:nvPr>
        </p:nvSpPr>
        <p:spPr>
          <a:xfrm>
            <a:off x="335125" y="815975"/>
            <a:ext cx="8808600" cy="4327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400"/>
              <a:t> </a:t>
            </a:r>
            <a:endParaRPr sz="2400"/>
          </a:p>
          <a:p>
            <a:pPr marL="0" lvl="0" indent="0" algn="l" rtl="0">
              <a:spcBef>
                <a:spcPts val="360"/>
              </a:spcBef>
              <a:spcAft>
                <a:spcPts val="0"/>
              </a:spcAft>
              <a:buNone/>
            </a:pPr>
            <a:r>
              <a:rPr lang="en" sz="2400"/>
              <a:t>2021- Salinas Valley Ethnic Studies conference </a:t>
            </a:r>
            <a:endParaRPr sz="2400"/>
          </a:p>
          <a:p>
            <a:pPr marL="0" lvl="0" indent="0" algn="l" rtl="0">
              <a:spcBef>
                <a:spcPts val="360"/>
              </a:spcBef>
              <a:spcAft>
                <a:spcPts val="0"/>
              </a:spcAft>
              <a:buClr>
                <a:schemeClr val="dk1"/>
              </a:buClr>
              <a:buSzPts val="1100"/>
              <a:buFont typeface="Arial"/>
              <a:buNone/>
            </a:pPr>
            <a:r>
              <a:rPr lang="en" sz="2400"/>
              <a:t>          September 17 &amp; 18 </a:t>
            </a:r>
            <a:endParaRPr sz="2400"/>
          </a:p>
          <a:p>
            <a:pPr marL="0" lvl="0" indent="0" algn="l" rtl="0">
              <a:spcBef>
                <a:spcPts val="360"/>
              </a:spcBef>
              <a:spcAft>
                <a:spcPts val="0"/>
              </a:spcAft>
              <a:buNone/>
            </a:pPr>
            <a:endParaRPr sz="2400"/>
          </a:p>
          <a:p>
            <a:pPr marL="0" lvl="0" indent="0" algn="l" rtl="0">
              <a:spcBef>
                <a:spcPts val="360"/>
              </a:spcBef>
              <a:spcAft>
                <a:spcPts val="0"/>
              </a:spcAft>
              <a:buNone/>
            </a:pPr>
            <a:r>
              <a:rPr lang="en" sz="2400"/>
              <a:t>2020- Salinas Valley Ethnic studies Curriculum exchanges</a:t>
            </a:r>
            <a:endParaRPr sz="2400"/>
          </a:p>
          <a:p>
            <a:pPr marL="0" lvl="0" indent="0" algn="l" rtl="0">
              <a:spcBef>
                <a:spcPts val="360"/>
              </a:spcBef>
              <a:spcAft>
                <a:spcPts val="0"/>
              </a:spcAft>
              <a:buNone/>
            </a:pPr>
            <a:endParaRPr sz="2400"/>
          </a:p>
          <a:p>
            <a:pPr marL="0" lvl="0" indent="0" algn="l" rtl="0">
              <a:spcBef>
                <a:spcPts val="360"/>
              </a:spcBef>
              <a:spcAft>
                <a:spcPts val="0"/>
              </a:spcAft>
              <a:buClr>
                <a:schemeClr val="dk1"/>
              </a:buClr>
              <a:buSzPts val="1100"/>
              <a:buFont typeface="Arial"/>
              <a:buNone/>
            </a:pPr>
            <a:r>
              <a:rPr lang="en" sz="2400"/>
              <a:t>2019 Xito- Xicanos Institute training for organizers and teachers: Planting the seeds</a:t>
            </a:r>
            <a:endParaRPr sz="2400"/>
          </a:p>
          <a:p>
            <a:pPr marL="0" lvl="0" indent="0" algn="l" rtl="0">
              <a:spcBef>
                <a:spcPts val="360"/>
              </a:spcBef>
              <a:spcAft>
                <a:spcPts val="0"/>
              </a:spcAft>
              <a:buClr>
                <a:schemeClr val="dk1"/>
              </a:buClr>
              <a:buSzPts val="1100"/>
              <a:buFont typeface="Arial"/>
              <a:buNone/>
            </a:pPr>
            <a:endParaRPr sz="2400"/>
          </a:p>
          <a:p>
            <a:pPr marL="0" lvl="0" indent="0" algn="l" rtl="0">
              <a:spcBef>
                <a:spcPts val="360"/>
              </a:spcBef>
              <a:spcAft>
                <a:spcPts val="0"/>
              </a:spcAft>
              <a:buClr>
                <a:schemeClr val="dk1"/>
              </a:buClr>
              <a:buSzPts val="1100"/>
              <a:buFont typeface="Arial"/>
              <a:buNone/>
            </a:pPr>
            <a:r>
              <a:rPr lang="en" sz="1600" i="1"/>
              <a:t>Members: </a:t>
            </a:r>
            <a:r>
              <a:rPr lang="en" sz="1600" b="0" i="1"/>
              <a:t>Hermelinda Rocha, Phillip Tabera, Xago Luis Juarez, Laurencia Walker,  Dr. Ana Gutierrez, Dr. Andrew Soto, Jason Agpaoa, Olivia Davalos </a:t>
            </a:r>
            <a:endParaRPr sz="1600" b="0" i="1"/>
          </a:p>
        </p:txBody>
      </p:sp>
      <p:pic>
        <p:nvPicPr>
          <p:cNvPr id="177" name="Google Shape;177;p29"/>
          <p:cNvPicPr preferRelativeResize="0"/>
          <p:nvPr/>
        </p:nvPicPr>
        <p:blipFill>
          <a:blip r:embed="rId3">
            <a:alphaModFix/>
          </a:blip>
          <a:stretch>
            <a:fillRect/>
          </a:stretch>
        </p:blipFill>
        <p:spPr>
          <a:xfrm>
            <a:off x="7692500" y="751750"/>
            <a:ext cx="1372450" cy="1349325"/>
          </a:xfrm>
          <a:prstGeom prst="rect">
            <a:avLst/>
          </a:prstGeom>
          <a:noFill/>
          <a:ln>
            <a:noFill/>
          </a:ln>
        </p:spPr>
      </p:pic>
      <p:sp>
        <p:nvSpPr>
          <p:cNvPr id="178" name="Google Shape;178;p29"/>
          <p:cNvSpPr txBox="1"/>
          <p:nvPr/>
        </p:nvSpPr>
        <p:spPr>
          <a:xfrm>
            <a:off x="8440625" y="1564675"/>
            <a:ext cx="1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High School ES Requirement</a:t>
            </a:r>
            <a:endParaRPr/>
          </a:p>
        </p:txBody>
      </p:sp>
      <p:sp>
        <p:nvSpPr>
          <p:cNvPr id="184" name="Google Shape;184;p30"/>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400" b="0"/>
              <a:t>Statewide Ethnic Studies requirement recently signed into law (AB 101), but locally Salinas Union High School District has already adopted an ES graduation requirement. </a:t>
            </a:r>
            <a:endParaRPr sz="2400" b="0"/>
          </a:p>
          <a:p>
            <a:pPr marL="0" lvl="0" indent="0" algn="l" rtl="0">
              <a:spcBef>
                <a:spcPts val="360"/>
              </a:spcBef>
              <a:spcAft>
                <a:spcPts val="0"/>
              </a:spcAft>
              <a:buNone/>
            </a:pPr>
            <a:endParaRPr sz="2400" b="0"/>
          </a:p>
          <a:p>
            <a:pPr marL="0" lvl="0" indent="0" algn="l" rtl="0">
              <a:spcBef>
                <a:spcPts val="360"/>
              </a:spcBef>
              <a:spcAft>
                <a:spcPts val="0"/>
              </a:spcAft>
              <a:buNone/>
            </a:pPr>
            <a:r>
              <a:rPr lang="en" sz="2400" b="0"/>
              <a:t>This is an opportunity for collaboration between Hartnell &amp; local high school districts via concurrent/dual enrollment. </a:t>
            </a:r>
            <a:endParaRPr sz="24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Ethnic Studies Timeline</a:t>
            </a:r>
            <a:endParaRPr/>
          </a:p>
        </p:txBody>
      </p:sp>
      <p:sp>
        <p:nvSpPr>
          <p:cNvPr id="69" name="Google Shape;69;p13"/>
          <p:cNvSpPr txBox="1">
            <a:spLocks noGrp="1"/>
          </p:cNvSpPr>
          <p:nvPr>
            <p:ph type="body" idx="1"/>
          </p:nvPr>
        </p:nvSpPr>
        <p:spPr>
          <a:xfrm>
            <a:off x="98100" y="682075"/>
            <a:ext cx="8801400" cy="4232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400"/>
              <a:t>This Moment &amp; Movement  </a:t>
            </a:r>
            <a:endParaRPr sz="2400"/>
          </a:p>
          <a:p>
            <a:pPr marL="0" lvl="0" indent="0" algn="l" rtl="0">
              <a:spcBef>
                <a:spcPts val="360"/>
              </a:spcBef>
              <a:spcAft>
                <a:spcPts val="0"/>
              </a:spcAft>
              <a:buNone/>
            </a:pPr>
            <a:endParaRPr sz="1200"/>
          </a:p>
          <a:p>
            <a:pPr marL="0" lvl="0" indent="0" algn="l" rtl="0">
              <a:lnSpc>
                <a:spcPct val="150000"/>
              </a:lnSpc>
              <a:spcBef>
                <a:spcPts val="360"/>
              </a:spcBef>
              <a:spcAft>
                <a:spcPts val="0"/>
              </a:spcAft>
              <a:buNone/>
            </a:pPr>
            <a:r>
              <a:rPr lang="en" sz="2100"/>
              <a:t>1968</a:t>
            </a:r>
            <a:r>
              <a:rPr lang="en" sz="2100" b="0"/>
              <a:t> Ethnic Studies- Academic &amp; Community Value </a:t>
            </a:r>
            <a:endParaRPr sz="2100" b="0"/>
          </a:p>
          <a:p>
            <a:pPr marL="0" lvl="0" indent="0" algn="l" rtl="0">
              <a:lnSpc>
                <a:spcPct val="150000"/>
              </a:lnSpc>
              <a:spcBef>
                <a:spcPts val="360"/>
              </a:spcBef>
              <a:spcAft>
                <a:spcPts val="0"/>
              </a:spcAft>
              <a:buClr>
                <a:schemeClr val="dk1"/>
              </a:buClr>
              <a:buSzPts val="1100"/>
              <a:buFont typeface="Arial"/>
              <a:buNone/>
            </a:pPr>
            <a:r>
              <a:rPr lang="en" sz="2100"/>
              <a:t>2017 </a:t>
            </a:r>
            <a:r>
              <a:rPr lang="en" sz="2100" b="0"/>
              <a:t>AB 24 Seal of Civic Engagement Passed</a:t>
            </a:r>
            <a:endParaRPr sz="2100" b="0"/>
          </a:p>
          <a:p>
            <a:pPr marL="0" lvl="0" indent="0" algn="l" rtl="0">
              <a:lnSpc>
                <a:spcPct val="150000"/>
              </a:lnSpc>
              <a:spcBef>
                <a:spcPts val="360"/>
              </a:spcBef>
              <a:spcAft>
                <a:spcPts val="0"/>
              </a:spcAft>
              <a:buNone/>
            </a:pPr>
            <a:r>
              <a:rPr lang="en" sz="2100"/>
              <a:t>2020</a:t>
            </a:r>
            <a:r>
              <a:rPr lang="en" sz="2100" b="0"/>
              <a:t> Racial Justice Movement/Black Lives Matter </a:t>
            </a:r>
            <a:endParaRPr sz="2100" b="0"/>
          </a:p>
          <a:p>
            <a:pPr marL="0" lvl="0" indent="0" algn="l" rtl="0">
              <a:lnSpc>
                <a:spcPct val="150000"/>
              </a:lnSpc>
              <a:spcBef>
                <a:spcPts val="360"/>
              </a:spcBef>
              <a:spcAft>
                <a:spcPts val="0"/>
              </a:spcAft>
              <a:buNone/>
            </a:pPr>
            <a:r>
              <a:rPr lang="en" sz="2100"/>
              <a:t>Summer 2020 </a:t>
            </a:r>
            <a:r>
              <a:rPr lang="en" sz="2100" b="0"/>
              <a:t>AB 1460 CSU “Ethnic Studies Requirement” Passed  </a:t>
            </a:r>
            <a:r>
              <a:rPr lang="en" sz="2100"/>
              <a:t> July 2021 </a:t>
            </a:r>
            <a:r>
              <a:rPr lang="en" sz="2100" b="0"/>
              <a:t>CCC BOG “Title 5 Revision”  ES Requirement Passed</a:t>
            </a:r>
            <a:endParaRPr sz="2100"/>
          </a:p>
          <a:p>
            <a:pPr marL="0" lvl="0" indent="0" algn="l" rtl="0">
              <a:spcBef>
                <a:spcPts val="360"/>
              </a:spcBef>
              <a:spcAft>
                <a:spcPts val="0"/>
              </a:spcAft>
              <a:buNone/>
            </a:pPr>
            <a:r>
              <a:rPr lang="en" sz="2100"/>
              <a:t>2021</a:t>
            </a:r>
            <a:r>
              <a:rPr lang="en" sz="2100" b="0"/>
              <a:t> AB/SB 167 Native American, Vietnamese &amp; Hmong Model Curriculum by 2025 </a:t>
            </a:r>
            <a:endParaRPr sz="21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Opportunities </a:t>
            </a:r>
            <a:endParaRPr/>
          </a:p>
        </p:txBody>
      </p:sp>
      <p:sp>
        <p:nvSpPr>
          <p:cNvPr id="190" name="Google Shape;190;p31"/>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0" algn="l" rtl="0">
              <a:spcBef>
                <a:spcPts val="360"/>
              </a:spcBef>
              <a:spcAft>
                <a:spcPts val="0"/>
              </a:spcAft>
              <a:buNone/>
            </a:pPr>
            <a:endParaRPr sz="2400" b="0"/>
          </a:p>
          <a:p>
            <a:pPr marL="457200" lvl="0" indent="-374650" algn="l" rtl="0">
              <a:spcBef>
                <a:spcPts val="360"/>
              </a:spcBef>
              <a:spcAft>
                <a:spcPts val="0"/>
              </a:spcAft>
              <a:buSzPts val="2300"/>
              <a:buChar char="●"/>
            </a:pPr>
            <a:r>
              <a:rPr lang="en" sz="2300" b="0"/>
              <a:t>Examining local equivalency process for Ethnic Studies.</a:t>
            </a:r>
            <a:endParaRPr sz="2300" b="0"/>
          </a:p>
          <a:p>
            <a:pPr marL="457200" lvl="0" indent="-374650" algn="l" rtl="0">
              <a:spcBef>
                <a:spcPts val="0"/>
              </a:spcBef>
              <a:spcAft>
                <a:spcPts val="0"/>
              </a:spcAft>
              <a:buSzPts val="2300"/>
              <a:buChar char="●"/>
            </a:pPr>
            <a:r>
              <a:rPr lang="en" sz="2300" b="0"/>
              <a:t>Hiring two additional FT Ethnic Studies faculty.</a:t>
            </a:r>
            <a:endParaRPr sz="2300" b="0"/>
          </a:p>
          <a:p>
            <a:pPr marL="457200" lvl="0" indent="-374650" algn="l" rtl="0">
              <a:spcBef>
                <a:spcPts val="0"/>
              </a:spcBef>
              <a:spcAft>
                <a:spcPts val="0"/>
              </a:spcAft>
              <a:buSzPts val="2300"/>
              <a:buChar char="●"/>
            </a:pPr>
            <a:r>
              <a:rPr lang="en" sz="2300" b="0"/>
              <a:t>Identifying and recruiting potential local faculty.</a:t>
            </a:r>
            <a:endParaRPr sz="2300" b="0"/>
          </a:p>
          <a:p>
            <a:pPr marL="457200" lvl="0" indent="-374650" algn="l" rtl="0">
              <a:spcBef>
                <a:spcPts val="0"/>
              </a:spcBef>
              <a:spcAft>
                <a:spcPts val="0"/>
              </a:spcAft>
              <a:buSzPts val="2300"/>
              <a:buChar char="●"/>
            </a:pPr>
            <a:r>
              <a:rPr lang="en" sz="2300" b="0"/>
              <a:t>Continuing to engage local educators through conference work to promote the and support the ES discipline.</a:t>
            </a:r>
            <a:endParaRPr sz="2300" b="0"/>
          </a:p>
          <a:p>
            <a:pPr marL="457200" lvl="0" indent="-374650" algn="l" rtl="0">
              <a:spcBef>
                <a:spcPts val="0"/>
              </a:spcBef>
              <a:spcAft>
                <a:spcPts val="0"/>
              </a:spcAft>
              <a:buSzPts val="2300"/>
              <a:buChar char="●"/>
            </a:pPr>
            <a:r>
              <a:rPr lang="en" sz="2300" b="0"/>
              <a:t>Developing additional Ethnic Studies transfer degrees.</a:t>
            </a:r>
            <a:endParaRPr sz="2300" b="0"/>
          </a:p>
          <a:p>
            <a:pPr marL="457200" lvl="0" indent="0" algn="l" rtl="0">
              <a:spcBef>
                <a:spcPts val="360"/>
              </a:spcBef>
              <a:spcAft>
                <a:spcPts val="0"/>
              </a:spcAft>
              <a:buNone/>
            </a:pPr>
            <a:endParaRPr sz="2300" b="0"/>
          </a:p>
          <a:p>
            <a:pPr marL="457200" lvl="0" indent="0" algn="l" rtl="0">
              <a:spcBef>
                <a:spcPts val="360"/>
              </a:spcBef>
              <a:spcAft>
                <a:spcPts val="0"/>
              </a:spcAft>
              <a:buNone/>
            </a:pPr>
            <a:endParaRPr sz="23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Ethnic Studies Department</a:t>
            </a:r>
            <a:endParaRPr/>
          </a:p>
        </p:txBody>
      </p:sp>
      <p:sp>
        <p:nvSpPr>
          <p:cNvPr id="75" name="Google Shape;75;p14"/>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400" b="0"/>
              <a:t>Since the early 80’s, Hartnell College has had an Ethnic Studies Department and currently offer</a:t>
            </a:r>
            <a:r>
              <a:rPr lang="en" sz="2400" b="0">
                <a:highlight>
                  <a:srgbClr val="F2F2F2"/>
                </a:highlight>
              </a:rPr>
              <a:t>s 12 </a:t>
            </a:r>
            <a:r>
              <a:rPr lang="en" sz="2400" b="0"/>
              <a:t>courses. </a:t>
            </a:r>
            <a:endParaRPr sz="2400" b="0"/>
          </a:p>
          <a:p>
            <a:pPr marL="0" lvl="0" indent="0" algn="l" rtl="0">
              <a:spcBef>
                <a:spcPts val="360"/>
              </a:spcBef>
              <a:spcAft>
                <a:spcPts val="0"/>
              </a:spcAft>
              <a:buNone/>
            </a:pPr>
            <a:endParaRPr sz="2400" b="0"/>
          </a:p>
          <a:p>
            <a:pPr marL="0" lvl="0" indent="0" algn="l" rtl="0">
              <a:spcBef>
                <a:spcPts val="360"/>
              </a:spcBef>
              <a:spcAft>
                <a:spcPts val="0"/>
              </a:spcAft>
              <a:buClr>
                <a:schemeClr val="dk1"/>
              </a:buClr>
              <a:buSzPts val="1100"/>
              <a:buFont typeface="Arial"/>
              <a:buNone/>
            </a:pPr>
            <a:r>
              <a:rPr lang="en" sz="2400" b="0"/>
              <a:t>Since Fall of 2018, the college has offered a Social Justice Studies (SJS) degree for transfer. And currently offers three courses under the SJS designator.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Current Hartnell Degree Programs </a:t>
            </a:r>
            <a:endParaRPr/>
          </a:p>
        </p:txBody>
      </p:sp>
      <p:sp>
        <p:nvSpPr>
          <p:cNvPr id="81" name="Google Shape;81;p15"/>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400"/>
              <a:t>Ethnic Studies/Social Justice Programs: </a:t>
            </a:r>
            <a:endParaRPr sz="2400"/>
          </a:p>
          <a:p>
            <a:pPr marL="0" lvl="0" indent="0" algn="l" rtl="0">
              <a:spcBef>
                <a:spcPts val="360"/>
              </a:spcBef>
              <a:spcAft>
                <a:spcPts val="0"/>
              </a:spcAft>
              <a:buNone/>
            </a:pPr>
            <a:r>
              <a:rPr lang="en" sz="2400" b="0"/>
              <a:t/>
            </a:r>
            <a:br>
              <a:rPr lang="en" sz="2400" b="0"/>
            </a:br>
            <a:r>
              <a:rPr lang="en" sz="2400" b="0"/>
              <a:t>AA Chicanx Studies</a:t>
            </a:r>
            <a:endParaRPr sz="2400" b="0"/>
          </a:p>
          <a:p>
            <a:pPr marL="0" lvl="0" indent="0" algn="l" rtl="0">
              <a:spcBef>
                <a:spcPts val="360"/>
              </a:spcBef>
              <a:spcAft>
                <a:spcPts val="0"/>
              </a:spcAft>
              <a:buNone/>
            </a:pPr>
            <a:r>
              <a:rPr lang="en" sz="2400" b="0"/>
              <a:t>AA-T Social Justice Studies for Transfer </a:t>
            </a:r>
            <a:endParaRPr sz="2400" b="0"/>
          </a:p>
          <a:p>
            <a:pPr marL="0" lvl="0" indent="0" algn="l" rtl="0">
              <a:spcBef>
                <a:spcPts val="360"/>
              </a:spcBef>
              <a:spcAft>
                <a:spcPts val="0"/>
              </a:spcAft>
              <a:buNone/>
            </a:pPr>
            <a:endParaRPr sz="24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2" y="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Hartnell Ethnic Studies Faculty</a:t>
            </a:r>
            <a:endParaRPr/>
          </a:p>
        </p:txBody>
      </p:sp>
      <p:sp>
        <p:nvSpPr>
          <p:cNvPr id="87" name="Google Shape;87;p16"/>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400"/>
              <a:t>Ethnic Studies/Social Justice Department Faculty </a:t>
            </a:r>
            <a:endParaRPr sz="2400"/>
          </a:p>
          <a:p>
            <a:pPr marL="0" lvl="0" indent="0" algn="l" rtl="0">
              <a:spcBef>
                <a:spcPts val="360"/>
              </a:spcBef>
              <a:spcAft>
                <a:spcPts val="0"/>
              </a:spcAft>
              <a:buNone/>
            </a:pPr>
            <a:endParaRPr sz="700"/>
          </a:p>
          <a:p>
            <a:pPr marL="0" lvl="0" indent="0" algn="l" rtl="0">
              <a:spcBef>
                <a:spcPts val="360"/>
              </a:spcBef>
              <a:spcAft>
                <a:spcPts val="0"/>
              </a:spcAft>
              <a:buNone/>
            </a:pPr>
            <a:r>
              <a:rPr lang="en" sz="2400" b="0"/>
              <a:t>Hermelinda Rocha Tabera - Full Time Faculty</a:t>
            </a:r>
            <a:endParaRPr sz="2400" b="0"/>
          </a:p>
          <a:p>
            <a:pPr marL="0" lvl="0" indent="0" algn="l" rtl="0">
              <a:spcBef>
                <a:spcPts val="360"/>
              </a:spcBef>
              <a:spcAft>
                <a:spcPts val="0"/>
              </a:spcAft>
              <a:buClr>
                <a:schemeClr val="dk1"/>
              </a:buClr>
              <a:buSzPts val="1100"/>
              <a:buFont typeface="Arial"/>
              <a:buNone/>
            </a:pPr>
            <a:r>
              <a:rPr lang="en" sz="2400" b="0"/>
              <a:t>Alfredo Avila - Adjunct</a:t>
            </a:r>
            <a:endParaRPr sz="2400" b="0"/>
          </a:p>
          <a:p>
            <a:pPr marL="0" lvl="0" indent="0" algn="l" rtl="0">
              <a:spcBef>
                <a:spcPts val="360"/>
              </a:spcBef>
              <a:spcAft>
                <a:spcPts val="0"/>
              </a:spcAft>
              <a:buNone/>
            </a:pPr>
            <a:r>
              <a:rPr lang="en" sz="2400" b="0"/>
              <a:t>Dr. Ana Gutierrez - Adjunct </a:t>
            </a:r>
            <a:endParaRPr sz="2400" b="0"/>
          </a:p>
          <a:p>
            <a:pPr marL="0" lvl="0" indent="0" algn="l" rtl="0">
              <a:spcBef>
                <a:spcPts val="360"/>
              </a:spcBef>
              <a:spcAft>
                <a:spcPts val="0"/>
              </a:spcAft>
              <a:buNone/>
            </a:pPr>
            <a:r>
              <a:rPr lang="en" sz="2400" b="0"/>
              <a:t>Dr. Nereida Oliva - Adjunct </a:t>
            </a:r>
            <a:endParaRPr sz="2400" b="0"/>
          </a:p>
          <a:p>
            <a:pPr marL="0" lvl="0" indent="0" algn="l" rtl="0">
              <a:spcBef>
                <a:spcPts val="360"/>
              </a:spcBef>
              <a:spcAft>
                <a:spcPts val="0"/>
              </a:spcAft>
              <a:buNone/>
            </a:pPr>
            <a:r>
              <a:rPr lang="en" sz="2400" b="0"/>
              <a:t>Luis Juarez- Xago - Adjunct </a:t>
            </a:r>
            <a:endParaRPr sz="2400" b="0"/>
          </a:p>
          <a:p>
            <a:pPr marL="0" lvl="0" indent="0" algn="l" rtl="0">
              <a:spcBef>
                <a:spcPts val="360"/>
              </a:spcBef>
              <a:spcAft>
                <a:spcPts val="0"/>
              </a:spcAft>
              <a:buNone/>
            </a:pPr>
            <a:r>
              <a:rPr lang="en" sz="2400" b="0"/>
              <a:t>Phillip Tabera- Adjunct</a:t>
            </a:r>
            <a:endParaRPr sz="2400" b="0"/>
          </a:p>
          <a:p>
            <a:pPr marL="0" lvl="0" indent="0" algn="l" rtl="0">
              <a:spcBef>
                <a:spcPts val="360"/>
              </a:spcBef>
              <a:spcAft>
                <a:spcPts val="0"/>
              </a:spcAft>
              <a:buNone/>
            </a:pPr>
            <a:endParaRPr sz="2400" b="0"/>
          </a:p>
          <a:p>
            <a:pPr marL="0" lvl="0" indent="0" algn="l" rtl="0">
              <a:spcBef>
                <a:spcPts val="360"/>
              </a:spcBef>
              <a:spcAft>
                <a:spcPts val="0"/>
              </a:spcAft>
              <a:buNone/>
            </a:pPr>
            <a:r>
              <a:rPr lang="en" sz="2400" b="0"/>
              <a:t>               </a:t>
            </a:r>
            <a:endParaRPr sz="2400" b="0"/>
          </a:p>
          <a:p>
            <a:pPr marL="0" lvl="0" indent="0" algn="l" rtl="0">
              <a:spcBef>
                <a:spcPts val="360"/>
              </a:spcBef>
              <a:spcAft>
                <a:spcPts val="0"/>
              </a:spcAft>
              <a:buNone/>
            </a:pPr>
            <a:endParaRPr sz="2400" b="0"/>
          </a:p>
          <a:p>
            <a:pPr marL="0" lvl="0" indent="0" algn="l" rtl="0">
              <a:spcBef>
                <a:spcPts val="360"/>
              </a:spcBef>
              <a:spcAft>
                <a:spcPts val="0"/>
              </a:spcAft>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Ethnic Studies </a:t>
            </a:r>
            <a:endParaRPr/>
          </a:p>
        </p:txBody>
      </p:sp>
      <p:graphicFrame>
        <p:nvGraphicFramePr>
          <p:cNvPr id="93" name="Google Shape;93;p17"/>
          <p:cNvGraphicFramePr/>
          <p:nvPr/>
        </p:nvGraphicFramePr>
        <p:xfrm>
          <a:off x="861400" y="629525"/>
          <a:ext cx="3000000" cy="3000000"/>
        </p:xfrm>
        <a:graphic>
          <a:graphicData uri="http://schemas.openxmlformats.org/drawingml/2006/table">
            <a:tbl>
              <a:tblPr>
                <a:noFill/>
                <a:tableStyleId>{C8916AB4-850B-44A5-A22D-B29DA80AA221}</a:tableStyleId>
              </a:tblPr>
              <a:tblGrid>
                <a:gridCol w="1855300"/>
                <a:gridCol w="1855300"/>
                <a:gridCol w="1855300"/>
                <a:gridCol w="1855300"/>
              </a:tblGrid>
              <a:tr h="627700">
                <a:tc>
                  <a:txBody>
                    <a:bodyPr/>
                    <a:lstStyle/>
                    <a:p>
                      <a:pPr marL="0" lvl="0" indent="0" algn="ctr" rtl="0">
                        <a:spcBef>
                          <a:spcPts val="0"/>
                        </a:spcBef>
                        <a:spcAft>
                          <a:spcPts val="0"/>
                        </a:spcAft>
                        <a:buNone/>
                      </a:pPr>
                      <a:r>
                        <a:rPr lang="en" sz="1800" b="1">
                          <a:solidFill>
                            <a:schemeClr val="dk1"/>
                          </a:solidFill>
                        </a:rPr>
                        <a:t>Hartnell</a:t>
                      </a:r>
                      <a:endParaRPr sz="1800" b="1">
                        <a:solidFill>
                          <a:schemeClr val="dk1"/>
                        </a:solidFill>
                      </a:endParaRPr>
                    </a:p>
                  </a:txBody>
                  <a:tcPr marL="91425" marR="91425" marT="91425" marB="91425">
                    <a:lnR w="38100" cap="flat" cmpd="sng">
                      <a:solidFill>
                        <a:schemeClr val="dk1"/>
                      </a:solidFill>
                      <a:prstDash val="solid"/>
                      <a:round/>
                      <a:headEnd type="none" w="sm" len="sm"/>
                      <a:tailEnd type="none" w="sm" len="sm"/>
                    </a:lnR>
                    <a:solidFill>
                      <a:srgbClr val="FCB816"/>
                    </a:solidFill>
                  </a:tcPr>
                </a:tc>
                <a:tc>
                  <a:txBody>
                    <a:bodyPr/>
                    <a:lstStyle/>
                    <a:p>
                      <a:pPr marL="0" lvl="0" indent="0" algn="ctr" rtl="0">
                        <a:spcBef>
                          <a:spcPts val="0"/>
                        </a:spcBef>
                        <a:spcAft>
                          <a:spcPts val="0"/>
                        </a:spcAft>
                        <a:buNone/>
                      </a:pPr>
                      <a:r>
                        <a:rPr lang="en" sz="1800" b="1">
                          <a:solidFill>
                            <a:schemeClr val="dk1"/>
                          </a:solidFill>
                        </a:rPr>
                        <a:t>CSU</a:t>
                      </a:r>
                      <a:endParaRPr sz="1800" b="1">
                        <a:solidFill>
                          <a:schemeClr val="dk1"/>
                        </a:solidFill>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1800" b="1">
                          <a:solidFill>
                            <a:schemeClr val="dk1"/>
                          </a:solidFill>
                        </a:rPr>
                        <a:t>UC</a:t>
                      </a:r>
                      <a:endParaRPr sz="1800" b="1">
                        <a:solidFill>
                          <a:schemeClr val="dk1"/>
                        </a:solidFill>
                      </a:endParaRPr>
                    </a:p>
                  </a:txBody>
                  <a:tcPr marL="91425" marR="91425" marT="91425" marB="91425">
                    <a:lnL w="38100" cap="flat" cmpd="sng">
                      <a:solidFill>
                        <a:schemeClr val="dk1"/>
                      </a:solidFill>
                      <a:prstDash val="solid"/>
                      <a:round/>
                      <a:headEnd type="none" w="sm" len="sm"/>
                      <a:tailEnd type="none" w="sm" len="sm"/>
                    </a:lnL>
                    <a:solidFill>
                      <a:srgbClr val="B6D7A8"/>
                    </a:solidFill>
                  </a:tcPr>
                </a:tc>
                <a:tc>
                  <a:txBody>
                    <a:bodyPr/>
                    <a:lstStyle/>
                    <a:p>
                      <a:pPr marL="0" lvl="0" indent="0" algn="ctr" rtl="0">
                        <a:spcBef>
                          <a:spcPts val="0"/>
                        </a:spcBef>
                        <a:spcAft>
                          <a:spcPts val="0"/>
                        </a:spcAft>
                        <a:buNone/>
                      </a:pPr>
                      <a:r>
                        <a:rPr lang="en" sz="1800" b="1">
                          <a:solidFill>
                            <a:schemeClr val="dk1"/>
                          </a:solidFill>
                        </a:rPr>
                        <a:t>High School</a:t>
                      </a:r>
                      <a:endParaRPr sz="1800" b="1">
                        <a:solidFill>
                          <a:schemeClr val="dk1"/>
                        </a:solidFill>
                      </a:endParaRPr>
                    </a:p>
                  </a:txBody>
                  <a:tcPr marL="91425" marR="91425" marT="91425" marB="91425">
                    <a:solidFill>
                      <a:srgbClr val="EA9999"/>
                    </a:solidFill>
                  </a:tcPr>
                </a:tc>
              </a:tr>
              <a:tr h="872700">
                <a:tc>
                  <a:txBody>
                    <a:bodyPr/>
                    <a:lstStyle/>
                    <a:p>
                      <a:pPr marL="0" lvl="0" indent="0" algn="l" rtl="0">
                        <a:spcBef>
                          <a:spcPts val="0"/>
                        </a:spcBef>
                        <a:spcAft>
                          <a:spcPts val="0"/>
                        </a:spcAft>
                        <a:buNone/>
                      </a:pPr>
                      <a:r>
                        <a:rPr lang="en" sz="1100"/>
                        <a:t>Current Requirement</a:t>
                      </a:r>
                      <a:endParaRPr sz="1100"/>
                    </a:p>
                    <a:p>
                      <a:pPr marL="0" lvl="0" indent="0" algn="l" rtl="0">
                        <a:spcBef>
                          <a:spcPts val="0"/>
                        </a:spcBef>
                        <a:spcAft>
                          <a:spcPts val="0"/>
                        </a:spcAft>
                        <a:buNone/>
                      </a:pPr>
                      <a:r>
                        <a:rPr lang="en" sz="1100" b="1"/>
                        <a:t>Ethnic Groups in the US</a:t>
                      </a:r>
                      <a:r>
                        <a:rPr lang="en" sz="1100"/>
                        <a:t>; standards are set locally </a:t>
                      </a:r>
                      <a:r>
                        <a:rPr lang="en" sz="1100" b="1"/>
                        <a:t>AP 4025</a:t>
                      </a:r>
                      <a:r>
                        <a:rPr lang="en" sz="1100"/>
                        <a:t> </a:t>
                      </a:r>
                      <a:endParaRPr sz="1100"/>
                    </a:p>
                  </a:txBody>
                  <a:tcPr marL="91425" marR="91425" marT="91425" marB="91425">
                    <a:lnR w="38100" cap="flat" cmpd="sng">
                      <a:solidFill>
                        <a:schemeClr val="dk1"/>
                      </a:solidFill>
                      <a:prstDash val="solid"/>
                      <a:round/>
                      <a:headEnd type="none" w="sm" len="sm"/>
                      <a:tailEnd type="none" w="sm" len="sm"/>
                    </a:lnR>
                    <a:solidFill>
                      <a:srgbClr val="FCB816"/>
                    </a:solidFill>
                  </a:tcPr>
                </a:tc>
                <a:tc>
                  <a:txBody>
                    <a:bodyPr/>
                    <a:lstStyle/>
                    <a:p>
                      <a:pPr marL="0" lvl="0" indent="0" algn="l" rtl="0">
                        <a:spcBef>
                          <a:spcPts val="0"/>
                        </a:spcBef>
                        <a:spcAft>
                          <a:spcPts val="0"/>
                        </a:spcAft>
                        <a:buNone/>
                      </a:pPr>
                      <a:r>
                        <a:rPr lang="en" sz="1100"/>
                        <a:t>Prior to FA 21, no ethnic studies requirement.</a:t>
                      </a:r>
                      <a:endParaRPr sz="1100"/>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a:t>Currently none.</a:t>
                      </a:r>
                      <a:endParaRPr sz="1100"/>
                    </a:p>
                  </a:txBody>
                  <a:tcPr marL="91425" marR="91425" marT="91425" marB="91425">
                    <a:lnL w="38100" cap="flat" cmpd="sng">
                      <a:solidFill>
                        <a:schemeClr val="dk1"/>
                      </a:solidFill>
                      <a:prstDash val="solid"/>
                      <a:round/>
                      <a:headEnd type="none" w="sm" len="sm"/>
                      <a:tailEnd type="none" w="sm" len="sm"/>
                    </a:lnL>
                    <a:solidFill>
                      <a:srgbClr val="B6D7A8"/>
                    </a:solidFill>
                  </a:tcPr>
                </a:tc>
                <a:tc>
                  <a:txBody>
                    <a:bodyPr/>
                    <a:lstStyle/>
                    <a:p>
                      <a:pPr marL="0" lvl="0" indent="0" algn="l" rtl="0">
                        <a:spcBef>
                          <a:spcPts val="0"/>
                        </a:spcBef>
                        <a:spcAft>
                          <a:spcPts val="0"/>
                        </a:spcAft>
                        <a:buNone/>
                      </a:pPr>
                      <a:r>
                        <a:rPr lang="en" sz="1100"/>
                        <a:t>Varies by district. Currently Salinas Union High School district has adopted a requirement.  </a:t>
                      </a:r>
                      <a:endParaRPr sz="1100"/>
                    </a:p>
                  </a:txBody>
                  <a:tcPr marL="91425" marR="91425" marT="91425" marB="91425">
                    <a:solidFill>
                      <a:srgbClr val="EA9999"/>
                    </a:solidFill>
                  </a:tcPr>
                </a:tc>
              </a:tr>
              <a:tr h="847125">
                <a:tc>
                  <a:txBody>
                    <a:bodyPr/>
                    <a:lstStyle/>
                    <a:p>
                      <a:pPr marL="0" lvl="0" indent="0" algn="l" rtl="0">
                        <a:spcBef>
                          <a:spcPts val="0"/>
                        </a:spcBef>
                        <a:spcAft>
                          <a:spcPts val="0"/>
                        </a:spcAft>
                        <a:buNone/>
                      </a:pPr>
                      <a:r>
                        <a:rPr lang="en" sz="1100" b="1"/>
                        <a:t>Title 5</a:t>
                      </a:r>
                      <a:r>
                        <a:rPr lang="en" sz="1100"/>
                        <a:t> changes approved this summer to require an ethnic studies course; awaiting implementation guidance including revised standards. May require HC to revise current AP. </a:t>
                      </a:r>
                      <a:endParaRPr sz="1100"/>
                    </a:p>
                  </a:txBody>
                  <a:tcPr marL="91425" marR="91425" marT="91425" marB="91425">
                    <a:lnR w="38100" cap="flat" cmpd="sng">
                      <a:solidFill>
                        <a:schemeClr val="dk1"/>
                      </a:solidFill>
                      <a:prstDash val="solid"/>
                      <a:round/>
                      <a:headEnd type="none" w="sm" len="sm"/>
                      <a:tailEnd type="none" w="sm" len="sm"/>
                    </a:lnR>
                    <a:solidFill>
                      <a:srgbClr val="FCB816"/>
                    </a:solidFill>
                  </a:tcPr>
                </a:tc>
                <a:tc>
                  <a:txBody>
                    <a:bodyPr/>
                    <a:lstStyle/>
                    <a:p>
                      <a:pPr marL="0" lvl="0" indent="0" algn="l" rtl="0">
                        <a:spcBef>
                          <a:spcPts val="0"/>
                        </a:spcBef>
                        <a:spcAft>
                          <a:spcPts val="0"/>
                        </a:spcAft>
                        <a:buNone/>
                      </a:pPr>
                      <a:r>
                        <a:rPr lang="en" sz="1100"/>
                        <a:t>Effective Fall 2021, per </a:t>
                      </a:r>
                      <a:r>
                        <a:rPr lang="en" sz="1100" b="1"/>
                        <a:t>AB 1460</a:t>
                      </a:r>
                      <a:r>
                        <a:rPr lang="en" sz="1100"/>
                        <a:t>: Required as part of CSU General Education Pattern also referred to as </a:t>
                      </a:r>
                      <a:r>
                        <a:rPr lang="en" sz="1100" b="1"/>
                        <a:t>Area F</a:t>
                      </a:r>
                      <a:r>
                        <a:rPr lang="en" sz="1100"/>
                        <a:t>.</a:t>
                      </a:r>
                      <a:endParaRPr sz="1100"/>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a:t>Anticipated guidance and course criteria to be released in Spring 2022. </a:t>
                      </a:r>
                      <a:endParaRPr sz="1100"/>
                    </a:p>
                  </a:txBody>
                  <a:tcPr marL="91425" marR="91425" marT="91425" marB="91425">
                    <a:lnL w="38100" cap="flat" cmpd="sng">
                      <a:solidFill>
                        <a:schemeClr val="dk1"/>
                      </a:solidFill>
                      <a:prstDash val="solid"/>
                      <a:round/>
                      <a:headEnd type="none" w="sm" len="sm"/>
                      <a:tailEnd type="none" w="sm" len="sm"/>
                    </a:lnL>
                    <a:solidFill>
                      <a:srgbClr val="B6D7A8"/>
                    </a:solidFill>
                  </a:tcPr>
                </a:tc>
                <a:tc>
                  <a:txBody>
                    <a:bodyPr/>
                    <a:lstStyle/>
                    <a:p>
                      <a:pPr marL="0" lvl="0" indent="0" algn="l" rtl="0">
                        <a:spcBef>
                          <a:spcPts val="0"/>
                        </a:spcBef>
                        <a:spcAft>
                          <a:spcPts val="0"/>
                        </a:spcAft>
                        <a:buNone/>
                      </a:pPr>
                      <a:r>
                        <a:rPr lang="en" sz="1100" b="1"/>
                        <a:t>AB 101 (Medina)</a:t>
                      </a:r>
                      <a:r>
                        <a:rPr lang="en" sz="1100"/>
                        <a:t> would require one-semester of ethnic studies as a graduation requirement commencing with the 2025-2026 school year. </a:t>
                      </a:r>
                      <a:r>
                        <a:rPr lang="en" sz="1100" i="1"/>
                        <a:t>(Signed October 8, 2021)</a:t>
                      </a:r>
                      <a:endParaRPr sz="1100" i="1"/>
                    </a:p>
                  </a:txBody>
                  <a:tcPr marL="91425" marR="91425" marT="91425" marB="91425">
                    <a:solidFill>
                      <a:srgbClr val="EA9999"/>
                    </a:solidFill>
                  </a:tcPr>
                </a:tc>
              </a:tr>
              <a:tr h="814600">
                <a:tc>
                  <a:txBody>
                    <a:bodyPr/>
                    <a:lstStyle/>
                    <a:p>
                      <a:pPr marL="0" lvl="0" indent="0" algn="l" rtl="0">
                        <a:spcBef>
                          <a:spcPts val="0"/>
                        </a:spcBef>
                        <a:spcAft>
                          <a:spcPts val="0"/>
                        </a:spcAft>
                        <a:buNone/>
                      </a:pPr>
                      <a:r>
                        <a:rPr lang="en" sz="1100"/>
                        <a:t>Courses will continue to be reviewed using new Title 5 criteria, and approved locally. </a:t>
                      </a:r>
                      <a:endParaRPr sz="1100"/>
                    </a:p>
                  </a:txBody>
                  <a:tcPr marL="91425" marR="91425" marT="91425" marB="91425">
                    <a:lnR w="38100" cap="flat" cmpd="sng">
                      <a:solidFill>
                        <a:schemeClr val="dk1"/>
                      </a:solidFill>
                      <a:prstDash val="solid"/>
                      <a:round/>
                      <a:headEnd type="none" w="sm" len="sm"/>
                      <a:tailEnd type="none" w="sm" len="sm"/>
                    </a:lnR>
                    <a:solidFill>
                      <a:srgbClr val="FCB816"/>
                    </a:solidFill>
                  </a:tcPr>
                </a:tc>
                <a:tc>
                  <a:txBody>
                    <a:bodyPr/>
                    <a:lstStyle/>
                    <a:p>
                      <a:pPr marL="0" lvl="0" indent="0" algn="l" rtl="0">
                        <a:spcBef>
                          <a:spcPts val="0"/>
                        </a:spcBef>
                        <a:spcAft>
                          <a:spcPts val="0"/>
                        </a:spcAft>
                        <a:buNone/>
                      </a:pPr>
                      <a:r>
                        <a:rPr lang="en" sz="1100"/>
                        <a:t>Standards are set by legislation and Ethnic Studies Committee; Courses are reviewed &amp; approved by CSUCO.</a:t>
                      </a:r>
                      <a:endParaRPr sz="1100"/>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a:t>Standards will be approved by the IGETC Standards Sub-Committee of the UC Academic Council.Courses will be reviewed &amp; approved by UC &amp; CSU reviewers.</a:t>
                      </a:r>
                      <a:endParaRPr sz="1100"/>
                    </a:p>
                  </a:txBody>
                  <a:tcPr marL="91425" marR="91425" marT="91425" marB="91425">
                    <a:lnL w="38100" cap="flat" cmpd="sng">
                      <a:solidFill>
                        <a:schemeClr val="dk1"/>
                      </a:solidFill>
                      <a:prstDash val="solid"/>
                      <a:round/>
                      <a:headEnd type="none" w="sm" len="sm"/>
                      <a:tailEnd type="none" w="sm" len="sm"/>
                    </a:lnL>
                    <a:solidFill>
                      <a:srgbClr val="B6D7A8"/>
                    </a:solidFill>
                  </a:tcPr>
                </a:tc>
                <a:tc>
                  <a:txBody>
                    <a:bodyPr/>
                    <a:lstStyle/>
                    <a:p>
                      <a:pPr marL="0" lvl="0" indent="0" algn="l" rtl="0">
                        <a:spcBef>
                          <a:spcPts val="0"/>
                        </a:spcBef>
                        <a:spcAft>
                          <a:spcPts val="0"/>
                        </a:spcAft>
                        <a:buNone/>
                      </a:pPr>
                      <a:r>
                        <a:rPr lang="en" sz="1100"/>
                        <a:t>Course must meet model curriculum approved by State Board of Education; an existing ethnic studies course;  or a locally developed course that is A-G approved.</a:t>
                      </a:r>
                      <a:endParaRPr sz="1100"/>
                    </a:p>
                  </a:txBody>
                  <a:tcPr marL="91425" marR="91425" marT="91425" marB="91425">
                    <a:solidFill>
                      <a:srgbClr val="EA9999"/>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Other things to consider	</a:t>
            </a:r>
            <a:endParaRPr/>
          </a:p>
        </p:txBody>
      </p:sp>
      <p:sp>
        <p:nvSpPr>
          <p:cNvPr id="99" name="Google Shape;99;p18"/>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000" b="0"/>
              <a:t>University of California  is considering their own ES requirement for IGETC. This will be discussed this fall. Implementation is planned for Fall 2023.</a:t>
            </a:r>
            <a:endParaRPr sz="2000" b="0"/>
          </a:p>
          <a:p>
            <a:pPr marL="0" lvl="0" indent="0" algn="l" rtl="0">
              <a:spcBef>
                <a:spcPts val="360"/>
              </a:spcBef>
              <a:spcAft>
                <a:spcPts val="0"/>
              </a:spcAft>
              <a:buNone/>
            </a:pPr>
            <a:endParaRPr sz="2000" b="0"/>
          </a:p>
          <a:p>
            <a:pPr marL="0" lvl="0" indent="0" algn="l" rtl="0">
              <a:spcBef>
                <a:spcPts val="360"/>
              </a:spcBef>
              <a:spcAft>
                <a:spcPts val="0"/>
              </a:spcAft>
              <a:buNone/>
            </a:pPr>
            <a:r>
              <a:rPr lang="en" sz="2000" b="0"/>
              <a:t>Title 5 ES requirement has been approved and we are waiting guidance on implementation.  </a:t>
            </a:r>
            <a:endParaRPr sz="2000" b="0"/>
          </a:p>
          <a:p>
            <a:pPr marL="0" lvl="0" indent="0" algn="l" rtl="0">
              <a:spcBef>
                <a:spcPts val="360"/>
              </a:spcBef>
              <a:spcAft>
                <a:spcPts val="0"/>
              </a:spcAft>
              <a:buNone/>
            </a:pPr>
            <a:endParaRPr sz="2000" b="0"/>
          </a:p>
          <a:p>
            <a:pPr marL="0" lvl="0" indent="0" algn="l" rtl="0">
              <a:spcBef>
                <a:spcPts val="360"/>
              </a:spcBef>
              <a:spcAft>
                <a:spcPts val="0"/>
              </a:spcAft>
              <a:buNone/>
            </a:pPr>
            <a:r>
              <a:rPr lang="en" sz="2000" b="0"/>
              <a:t>Goal will be to review all of the requirements and discuss the possible alignment of all three to streamline the process for our students. </a:t>
            </a:r>
            <a:endParaRPr sz="20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AB 1460-CSU Ethnic Studies </a:t>
            </a:r>
            <a:endParaRPr/>
          </a:p>
        </p:txBody>
      </p:sp>
      <p:sp>
        <p:nvSpPr>
          <p:cNvPr id="105" name="Google Shape;105;p19"/>
          <p:cNvSpPr txBox="1">
            <a:spLocks noGrp="1"/>
          </p:cNvSpPr>
          <p:nvPr>
            <p:ph type="body" idx="1"/>
          </p:nvPr>
        </p:nvSpPr>
        <p:spPr>
          <a:xfrm>
            <a:off x="457200" y="629113"/>
            <a:ext cx="8229600" cy="3394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900" b="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900" b="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900" b="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800" b="0"/>
              <a:t>Commencing with students graduating in the 2024–25 academic year, the California State University shall require, as an undergraduate graduation requirement, the completion of, at minimum, one three-unit course in ethnic studies. </a:t>
            </a:r>
            <a:endParaRPr sz="1800" b="0"/>
          </a:p>
          <a:p>
            <a:pPr marL="0" lvl="0" indent="0" algn="l" rtl="0">
              <a:lnSpc>
                <a:spcPct val="115000"/>
              </a:lnSpc>
              <a:spcBef>
                <a:spcPts val="0"/>
              </a:spcBef>
              <a:spcAft>
                <a:spcPts val="0"/>
              </a:spcAft>
              <a:buClr>
                <a:schemeClr val="dk1"/>
              </a:buClr>
              <a:buSzPts val="1100"/>
              <a:buFont typeface="Arial"/>
              <a:buNone/>
            </a:pPr>
            <a:endParaRPr sz="1800" b="0">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800" b="0">
                <a:solidFill>
                  <a:srgbClr val="333333"/>
                </a:solidFill>
                <a:highlight>
                  <a:srgbClr val="FFFFFF"/>
                </a:highlight>
              </a:rPr>
              <a:t>It is the intent of the Legislature that students of the California State University acquire the </a:t>
            </a:r>
            <a:r>
              <a:rPr lang="en" sz="1800">
                <a:solidFill>
                  <a:srgbClr val="333333"/>
                </a:solidFill>
                <a:highlight>
                  <a:srgbClr val="FFFFFF"/>
                </a:highlight>
              </a:rPr>
              <a:t>knowledge and skills that will help them comprehend the diversity and social justice history of the United States</a:t>
            </a:r>
            <a:r>
              <a:rPr lang="en" sz="1800" b="0">
                <a:solidFill>
                  <a:srgbClr val="333333"/>
                </a:solidFill>
                <a:highlight>
                  <a:srgbClr val="FFFFFF"/>
                </a:highlight>
              </a:rPr>
              <a:t> and of the society in which they live to</a:t>
            </a:r>
            <a:r>
              <a:rPr lang="en" sz="1800">
                <a:solidFill>
                  <a:srgbClr val="333333"/>
                </a:solidFill>
                <a:highlight>
                  <a:srgbClr val="FFFFFF"/>
                </a:highlight>
              </a:rPr>
              <a:t> enable them to contribute to that society as responsible and constructive citizens.</a:t>
            </a:r>
            <a:endParaRPr sz="1800"/>
          </a:p>
          <a:p>
            <a:pPr marL="0" lvl="0" indent="0" algn="l" rtl="0">
              <a:spcBef>
                <a:spcPts val="360"/>
              </a:spcBef>
              <a:spcAft>
                <a:spcPts val="0"/>
              </a:spcAft>
              <a:buNone/>
            </a:pPr>
            <a:endParaRPr/>
          </a:p>
        </p:txBody>
      </p:sp>
      <p:sp>
        <p:nvSpPr>
          <p:cNvPr id="106" name="Google Shape;106;p19"/>
          <p:cNvSpPr txBox="1"/>
          <p:nvPr/>
        </p:nvSpPr>
        <p:spPr>
          <a:xfrm>
            <a:off x="769425" y="4614750"/>
            <a:ext cx="73446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1A1A1A"/>
                </a:solidFill>
                <a:highlight>
                  <a:srgbClr val="FFFFFF"/>
                </a:highlight>
              </a:rPr>
              <a:t>Education Code Section 89032</a:t>
            </a:r>
            <a:endParaRPr>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6773" y="12553"/>
            <a:ext cx="6165300" cy="50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AB 1460</a:t>
            </a:r>
            <a:endParaRPr/>
          </a:p>
        </p:txBody>
      </p:sp>
      <p:sp>
        <p:nvSpPr>
          <p:cNvPr id="112" name="Google Shape;112;p20"/>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b="0"/>
              <a:t>In general, any student who begins work at either a CCC or CSU in fall 2021 and beyond will be required to complete the new general education requirements. </a:t>
            </a:r>
            <a:endParaRPr sz="2200" b="0"/>
          </a:p>
          <a:p>
            <a:pPr marL="0" lvl="0" indent="0" algn="l" rtl="0">
              <a:spcBef>
                <a:spcPts val="360"/>
              </a:spcBef>
              <a:spcAft>
                <a:spcPts val="0"/>
              </a:spcAft>
              <a:buNone/>
            </a:pPr>
            <a:endParaRPr sz="2200" b="0"/>
          </a:p>
          <a:p>
            <a:pPr marL="0" lvl="0" indent="0" algn="l" rtl="0">
              <a:spcBef>
                <a:spcPts val="360"/>
              </a:spcBef>
              <a:spcAft>
                <a:spcPts val="0"/>
              </a:spcAft>
              <a:buNone/>
            </a:pPr>
            <a:r>
              <a:rPr lang="en" sz="2200" b="0"/>
              <a:t>Students who began at a CCC or CSU </a:t>
            </a:r>
            <a:r>
              <a:rPr lang="en" sz="2200"/>
              <a:t>prior to fall 2021, and maintained continuous enrollment</a:t>
            </a:r>
            <a:r>
              <a:rPr lang="en" sz="2200" b="0"/>
              <a:t>, will </a:t>
            </a:r>
            <a:r>
              <a:rPr lang="en" sz="2200"/>
              <a:t>not</a:t>
            </a:r>
            <a:r>
              <a:rPr lang="en" sz="2200" b="0"/>
              <a:t> be held to the Ethnic Studies requirement due to their pre-2021 catalog rights.  </a:t>
            </a:r>
            <a:endParaRPr sz="2200" b="0"/>
          </a:p>
        </p:txBody>
      </p:sp>
      <p:sp>
        <p:nvSpPr>
          <p:cNvPr id="113" name="Google Shape;113;p20"/>
          <p:cNvSpPr txBox="1"/>
          <p:nvPr/>
        </p:nvSpPr>
        <p:spPr>
          <a:xfrm>
            <a:off x="457200" y="4594650"/>
            <a:ext cx="734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CSUCO Implementation Guidance Memo dated 8/31/2021. </a:t>
            </a:r>
            <a:endParaRPr>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1460</Words>
  <Application>Microsoft Office PowerPoint</Application>
  <PresentationFormat>On-screen Show (16:9)</PresentationFormat>
  <Paragraphs>142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Quicksand</vt:lpstr>
      <vt:lpstr>Arial</vt:lpstr>
      <vt:lpstr>Calibri</vt:lpstr>
      <vt:lpstr>Times New Roman</vt:lpstr>
      <vt:lpstr>Office Theme</vt:lpstr>
      <vt:lpstr>PowerPoint Presentation</vt:lpstr>
      <vt:lpstr>Ethnic Studies Timeline</vt:lpstr>
      <vt:lpstr>Ethnic Studies Department</vt:lpstr>
      <vt:lpstr>Current Hartnell Degree Programs </vt:lpstr>
      <vt:lpstr>Hartnell Ethnic Studies Faculty</vt:lpstr>
      <vt:lpstr>Ethnic Studies </vt:lpstr>
      <vt:lpstr>Other things to consider </vt:lpstr>
      <vt:lpstr>AB 1460-CSU Ethnic Studies </vt:lpstr>
      <vt:lpstr>AB 1460</vt:lpstr>
      <vt:lpstr>Core Competencies</vt:lpstr>
      <vt:lpstr>Core Competencies</vt:lpstr>
      <vt:lpstr>Area F</vt:lpstr>
      <vt:lpstr>Ethnic Studies Courses </vt:lpstr>
      <vt:lpstr>Implementation Timelines</vt:lpstr>
      <vt:lpstr>Communication to students</vt:lpstr>
      <vt:lpstr>State-level Hartnell Faculty Participation </vt:lpstr>
      <vt:lpstr>Conference</vt:lpstr>
      <vt:lpstr>Salinas Valley Ethnic Studies Collaborative</vt:lpstr>
      <vt:lpstr>High School ES Requirement</vt:lpstr>
      <vt:lpstr>Opportunities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Ainsworth</dc:creator>
  <cp:lastModifiedBy>Cynthia Ainsworth</cp:lastModifiedBy>
  <cp:revision>1</cp:revision>
  <dcterms:modified xsi:type="dcterms:W3CDTF">2021-11-19T21:40:52Z</dcterms:modified>
</cp:coreProperties>
</file>