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3"/>
    <p:sldMasterId id="214748367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12192000"/>
  <p:notesSz cx="6858000" cy="9144000"/>
  <p:embeddedFontLst>
    <p:embeddedFont>
      <p:font typeface="Inter SemiBold"/>
      <p:regular r:id="rId21"/>
      <p:bold r:id="rId22"/>
      <p:italic r:id="rId23"/>
      <p:boldItalic r:id="rId24"/>
    </p:embeddedFont>
    <p:embeddedFont>
      <p:font typeface="Inter"/>
      <p:regular r:id="rId25"/>
      <p:bold r:id="rId26"/>
      <p:italic r:id="rId27"/>
      <p:boldItalic r:id="rId28"/>
    </p:embeddedFont>
    <p:embeddedFont>
      <p:font typeface="Inter Medium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InterSemiBold-bold.fntdata"/><Relationship Id="rId21" Type="http://schemas.openxmlformats.org/officeDocument/2006/relationships/font" Target="fonts/InterSemiBold-regular.fntdata"/><Relationship Id="rId24" Type="http://schemas.openxmlformats.org/officeDocument/2006/relationships/font" Target="fonts/InterSemiBold-boldItalic.fntdata"/><Relationship Id="rId23" Type="http://schemas.openxmlformats.org/officeDocument/2006/relationships/font" Target="fonts/InterSemiBold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Inter-bold.fntdata"/><Relationship Id="rId25" Type="http://schemas.openxmlformats.org/officeDocument/2006/relationships/font" Target="fonts/Inter-regular.fntdata"/><Relationship Id="rId28" Type="http://schemas.openxmlformats.org/officeDocument/2006/relationships/font" Target="fonts/Inter-boldItalic.fntdata"/><Relationship Id="rId27" Type="http://schemas.openxmlformats.org/officeDocument/2006/relationships/font" Target="fonts/Inter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InterMedium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InterMedium-italic.fntdata"/><Relationship Id="rId30" Type="http://schemas.openxmlformats.org/officeDocument/2006/relationships/font" Target="fonts/InterMedium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InterMedium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0a17277d1f_1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0a17277d1f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h1a5a3cebec6c218b_0_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h1a5a3cebec6c218b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h1a5a3cebec6c218b_0_2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h1a5a3cebec6c218b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h1a5a3cebec6c218b_0_2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h1a5a3cebec6c218b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8ba0f4bfff_1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8ba0f4bfff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8ba0f4bfff_1_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8ba0f4bfff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h1a5a3cebec6c218b_0_2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h1a5a3cebec6c218b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h1a5a3cebec6c218b_0_2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h1a5a3cebec6c218b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h1a5a3cebec6c218b_0_2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h1a5a3cebec6c218b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8ba0f4bfff_1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8ba0f4bfff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8ba0f4bfff_1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8ba0f4bfff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8ba0f4bfff_1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8ba0f4bfff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8ba0f4bfff_1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8ba0f4bfff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8ba0f4bfff_1_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8ba0f4bfff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h6f31b8df2ccda42e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h6f31b8df2ccda42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377168" y="2381270"/>
            <a:ext cx="6668801" cy="6093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Inter SemiBold"/>
              <a:buNone/>
              <a:defRPr b="1" i="0" sz="440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" name="Google Shape;10;p2"/>
          <p:cNvSpPr txBox="1"/>
          <p:nvPr>
            <p:ph idx="1" type="body"/>
          </p:nvPr>
        </p:nvSpPr>
        <p:spPr>
          <a:xfrm>
            <a:off x="1377168" y="4914005"/>
            <a:ext cx="4385281" cy="404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2" type="body"/>
          </p:nvPr>
        </p:nvSpPr>
        <p:spPr>
          <a:xfrm>
            <a:off x="1377168" y="5453564"/>
            <a:ext cx="4385281" cy="19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2"/>
          <p:cNvSpPr txBox="1"/>
          <p:nvPr/>
        </p:nvSpPr>
        <p:spPr>
          <a:xfrm>
            <a:off x="1377168" y="4535719"/>
            <a:ext cx="1623322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3EBFB9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PRESENTED BY</a:t>
            </a:r>
            <a:endParaRPr/>
          </a:p>
        </p:txBody>
      </p:sp>
      <p:cxnSp>
        <p:nvCxnSpPr>
          <p:cNvPr id="13" name="Google Shape;13;p2"/>
          <p:cNvCxnSpPr/>
          <p:nvPr/>
        </p:nvCxnSpPr>
        <p:spPr>
          <a:xfrm rot="10800000">
            <a:off x="1377168" y="4748113"/>
            <a:ext cx="1202745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63703" y="717355"/>
            <a:ext cx="1986415" cy="528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 rotWithShape="1">
          <a:blip r:embed="rId4">
            <a:alphaModFix/>
          </a:blip>
          <a:srcRect b="-12103" l="0" r="-2891" t="0"/>
          <a:stretch/>
        </p:blipFill>
        <p:spPr>
          <a:xfrm>
            <a:off x="941881" y="461751"/>
            <a:ext cx="1986415" cy="1071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">
  <p:cSld name="Section 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ctrTitle"/>
          </p:nvPr>
        </p:nvSpPr>
        <p:spPr>
          <a:xfrm>
            <a:off x="1091862" y="2659875"/>
            <a:ext cx="4730512" cy="498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Inter SemiBold"/>
              <a:buNone/>
              <a:defRPr b="1" i="0" sz="360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" type="body"/>
          </p:nvPr>
        </p:nvSpPr>
        <p:spPr>
          <a:xfrm>
            <a:off x="1091862" y="3262340"/>
            <a:ext cx="4730503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20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6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6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3"/>
          <p:cNvSpPr txBox="1"/>
          <p:nvPr/>
        </p:nvSpPr>
        <p:spPr>
          <a:xfrm>
            <a:off x="1091862" y="2095340"/>
            <a:ext cx="1021946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3EBFB9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SECTION</a:t>
            </a:r>
            <a:endParaRPr/>
          </a:p>
        </p:txBody>
      </p:sp>
      <p:cxnSp>
        <p:nvCxnSpPr>
          <p:cNvPr id="20" name="Google Shape;20;p3"/>
          <p:cNvCxnSpPr/>
          <p:nvPr/>
        </p:nvCxnSpPr>
        <p:spPr>
          <a:xfrm rot="10800000">
            <a:off x="1091862" y="2307733"/>
            <a:ext cx="701312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21" name="Google Shape;2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010" y="460180"/>
            <a:ext cx="1624804" cy="80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Line">
  <p:cSld name="Slide with Line">
    <p:bg>
      <p:bgPr>
        <a:solidFill>
          <a:schemeClr val="lt1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type="ctrTitle"/>
          </p:nvPr>
        </p:nvSpPr>
        <p:spPr>
          <a:xfrm>
            <a:off x="869781" y="685800"/>
            <a:ext cx="10452438" cy="4431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E69"/>
              </a:buClr>
              <a:buSzPts val="3200"/>
              <a:buFont typeface="Inter SemiBold"/>
              <a:buNone/>
              <a:defRPr b="1" i="0" sz="3200">
                <a:solidFill>
                  <a:srgbClr val="003E69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/>
        </p:nvSpPr>
        <p:spPr>
          <a:xfrm>
            <a:off x="6690259" y="6473198"/>
            <a:ext cx="4854041" cy="923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003E69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HUMAN SKILLS IN AN AUTONOMOUS WORLD</a:t>
            </a:r>
            <a:endParaRPr/>
          </a:p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69784" y="1644361"/>
            <a:ext cx="10452432" cy="45278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4"/>
          <p:cNvSpPr txBox="1"/>
          <p:nvPr/>
        </p:nvSpPr>
        <p:spPr>
          <a:xfrm>
            <a:off x="869781" y="6473198"/>
            <a:ext cx="4854041" cy="923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003E69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FUTURES SUMMIT</a:t>
            </a:r>
            <a:endParaRPr/>
          </a:p>
        </p:txBody>
      </p:sp>
      <p:cxnSp>
        <p:nvCxnSpPr>
          <p:cNvPr id="27" name="Google Shape;27;p4"/>
          <p:cNvCxnSpPr/>
          <p:nvPr/>
        </p:nvCxnSpPr>
        <p:spPr>
          <a:xfrm rot="10800000">
            <a:off x="869781" y="1273629"/>
            <a:ext cx="10452435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Image">
  <p:cSld name="Slide with Image">
    <p:bg>
      <p:bgPr>
        <a:solidFill>
          <a:schemeClr val="lt1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>
            <p:ph type="ctrTitle"/>
          </p:nvPr>
        </p:nvSpPr>
        <p:spPr>
          <a:xfrm>
            <a:off x="3674143" y="685800"/>
            <a:ext cx="7870157" cy="4431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E69"/>
              </a:buClr>
              <a:buSzPts val="3200"/>
              <a:buFont typeface="Inter SemiBold"/>
              <a:buNone/>
              <a:defRPr b="1" i="0" sz="3200">
                <a:solidFill>
                  <a:srgbClr val="003E69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0" name="Google Shape;30;p5"/>
          <p:cNvCxnSpPr/>
          <p:nvPr/>
        </p:nvCxnSpPr>
        <p:spPr>
          <a:xfrm rot="10800000">
            <a:off x="3667167" y="1273629"/>
            <a:ext cx="7877132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3667167" y="1644361"/>
            <a:ext cx="7877132" cy="45278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36466"/>
              </a:buClr>
              <a:buSzPts val="2400"/>
              <a:buChar char="•"/>
              <a:defRPr>
                <a:latin typeface="Inter"/>
                <a:ea typeface="Inter"/>
                <a:cs typeface="Inter"/>
                <a:sym typeface="Inter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2000"/>
              <a:buChar char="•"/>
              <a:defRPr>
                <a:latin typeface="Inter"/>
                <a:ea typeface="Inter"/>
                <a:cs typeface="Inter"/>
                <a:sym typeface="Inter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>
                <a:latin typeface="Inter"/>
                <a:ea typeface="Inter"/>
                <a:cs typeface="Inter"/>
                <a:sym typeface="Inter"/>
              </a:defRPr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600"/>
              <a:buChar char="•"/>
              <a:defRPr>
                <a:latin typeface="Inter"/>
                <a:ea typeface="Inter"/>
                <a:cs typeface="Inter"/>
                <a:sym typeface="Inter"/>
              </a:defRPr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600"/>
              <a:buChar char="•"/>
              <a:defRPr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/>
          <p:nvPr>
            <p:ph idx="2" type="pic"/>
          </p:nvPr>
        </p:nvSpPr>
        <p:spPr>
          <a:xfrm>
            <a:off x="0" y="0"/>
            <a:ext cx="3149587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33" name="Google Shape;33;p5"/>
          <p:cNvSpPr txBox="1"/>
          <p:nvPr/>
        </p:nvSpPr>
        <p:spPr>
          <a:xfrm>
            <a:off x="6690259" y="6473198"/>
            <a:ext cx="4854041" cy="923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003E69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HUMAN SKILLS IN AN AUTONOMOUS WORLD</a:t>
            </a:r>
            <a:endParaRPr/>
          </a:p>
        </p:txBody>
      </p:sp>
      <p:sp>
        <p:nvSpPr>
          <p:cNvPr id="34" name="Google Shape;34;p5"/>
          <p:cNvSpPr txBox="1"/>
          <p:nvPr/>
        </p:nvSpPr>
        <p:spPr>
          <a:xfrm>
            <a:off x="3667167" y="6473198"/>
            <a:ext cx="4854041" cy="923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003E69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FUTURES SUMMIT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Pattern Background">
  <p:cSld name="Blank Pattern Background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lding Slide">
  <p:cSld name="Holding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0902" y="6090741"/>
            <a:ext cx="1654447" cy="440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9485" y="6026817"/>
            <a:ext cx="1148176" cy="568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Blue">
  <p:cSld name="Blank Blue">
    <p:bg>
      <p:bgPr>
        <a:solidFill>
          <a:srgbClr val="003E69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43" name="Google Shape;43;p10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 type="blank">
  <p:cSld name="BLANK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idx="12" type="sldNum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ctrTitle"/>
          </p:nvPr>
        </p:nvSpPr>
        <p:spPr>
          <a:xfrm>
            <a:off x="1377168" y="2381270"/>
            <a:ext cx="6668700" cy="6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Inter SemiBold"/>
              <a:buNone/>
              <a:defRPr b="1" i="0" sz="440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1377168" y="4914005"/>
            <a:ext cx="43854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i="0" sz="20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2" type="body"/>
          </p:nvPr>
        </p:nvSpPr>
        <p:spPr>
          <a:xfrm>
            <a:off x="1377168" y="5453564"/>
            <a:ext cx="43854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3"/>
          <p:cNvSpPr txBox="1"/>
          <p:nvPr/>
        </p:nvSpPr>
        <p:spPr>
          <a:xfrm>
            <a:off x="1377168" y="4535719"/>
            <a:ext cx="16233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3EBFB9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PRESENTED BY</a:t>
            </a:r>
            <a:endParaRPr/>
          </a:p>
        </p:txBody>
      </p:sp>
      <p:cxnSp>
        <p:nvCxnSpPr>
          <p:cNvPr id="55" name="Google Shape;55;p13"/>
          <p:cNvCxnSpPr/>
          <p:nvPr/>
        </p:nvCxnSpPr>
        <p:spPr>
          <a:xfrm rot="10800000">
            <a:off x="1377213" y="4748113"/>
            <a:ext cx="12027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63703" y="717355"/>
            <a:ext cx="1986413" cy="528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-12103" l="0" r="-2891" t="0"/>
          <a:stretch/>
        </p:blipFill>
        <p:spPr>
          <a:xfrm>
            <a:off x="941881" y="461751"/>
            <a:ext cx="1986416" cy="1071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">
  <p:cSld name="Section 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ctrTitle"/>
          </p:nvPr>
        </p:nvSpPr>
        <p:spPr>
          <a:xfrm>
            <a:off x="1091862" y="2659875"/>
            <a:ext cx="47304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Inter SemiBold"/>
              <a:buNone/>
              <a:defRPr b="1" i="0" sz="360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1091862" y="3262340"/>
            <a:ext cx="4730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20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6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6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14"/>
          <p:cNvSpPr txBox="1"/>
          <p:nvPr/>
        </p:nvSpPr>
        <p:spPr>
          <a:xfrm>
            <a:off x="1091862" y="2095340"/>
            <a:ext cx="10218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3EBFB9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SECTION</a:t>
            </a:r>
            <a:endParaRPr/>
          </a:p>
        </p:txBody>
      </p:sp>
      <p:cxnSp>
        <p:nvCxnSpPr>
          <p:cNvPr id="62" name="Google Shape;62;p14"/>
          <p:cNvCxnSpPr/>
          <p:nvPr/>
        </p:nvCxnSpPr>
        <p:spPr>
          <a:xfrm rot="10800000">
            <a:off x="1091774" y="2307733"/>
            <a:ext cx="7014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010" y="460180"/>
            <a:ext cx="1624804" cy="80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Line">
  <p:cSld name="Slide with Line">
    <p:bg>
      <p:bgPr>
        <a:solidFill>
          <a:schemeClr val="lt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ctrTitle"/>
          </p:nvPr>
        </p:nvSpPr>
        <p:spPr>
          <a:xfrm>
            <a:off x="869781" y="685800"/>
            <a:ext cx="10452300" cy="44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E69"/>
              </a:buClr>
              <a:buSzPts val="3200"/>
              <a:buFont typeface="Inter SemiBold"/>
              <a:buNone/>
              <a:defRPr b="1" i="0" sz="3200">
                <a:solidFill>
                  <a:srgbClr val="003E69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/>
        </p:nvSpPr>
        <p:spPr>
          <a:xfrm>
            <a:off x="6690259" y="6473198"/>
            <a:ext cx="48540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003E69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HUMAN SKILLS IN AN AUTONOMOUS WORLD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869784" y="1644361"/>
            <a:ext cx="10452300" cy="45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5"/>
          <p:cNvSpPr txBox="1"/>
          <p:nvPr/>
        </p:nvSpPr>
        <p:spPr>
          <a:xfrm>
            <a:off x="869781" y="6473198"/>
            <a:ext cx="48540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003E69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FUTURES SUMMIT</a:t>
            </a:r>
            <a:endParaRPr/>
          </a:p>
        </p:txBody>
      </p:sp>
      <p:cxnSp>
        <p:nvCxnSpPr>
          <p:cNvPr id="69" name="Google Shape;69;p15"/>
          <p:cNvCxnSpPr/>
          <p:nvPr/>
        </p:nvCxnSpPr>
        <p:spPr>
          <a:xfrm rot="10800000">
            <a:off x="869916" y="1273629"/>
            <a:ext cx="104523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Image">
  <p:cSld name="Slide with Image">
    <p:bg>
      <p:bgPr>
        <a:solidFill>
          <a:schemeClr val="lt1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ctrTitle"/>
          </p:nvPr>
        </p:nvSpPr>
        <p:spPr>
          <a:xfrm>
            <a:off x="3674143" y="685800"/>
            <a:ext cx="7870200" cy="44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E69"/>
              </a:buClr>
              <a:buSzPts val="3200"/>
              <a:buFont typeface="Inter SemiBold"/>
              <a:buNone/>
              <a:defRPr b="1" i="0" sz="3200">
                <a:solidFill>
                  <a:srgbClr val="003E69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72" name="Google Shape;72;p16"/>
          <p:cNvCxnSpPr/>
          <p:nvPr/>
        </p:nvCxnSpPr>
        <p:spPr>
          <a:xfrm rot="10800000">
            <a:off x="3667199" y="1273629"/>
            <a:ext cx="78771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667167" y="1644361"/>
            <a:ext cx="7877100" cy="45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36466"/>
              </a:buClr>
              <a:buSzPts val="2400"/>
              <a:buChar char="•"/>
              <a:defRPr>
                <a:latin typeface="Inter"/>
                <a:ea typeface="Inter"/>
                <a:cs typeface="Inter"/>
                <a:sym typeface="Inter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2000"/>
              <a:buChar char="•"/>
              <a:defRPr>
                <a:latin typeface="Inter"/>
                <a:ea typeface="Inter"/>
                <a:cs typeface="Inter"/>
                <a:sym typeface="Inter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>
                <a:latin typeface="Inter"/>
                <a:ea typeface="Inter"/>
                <a:cs typeface="Inter"/>
                <a:sym typeface="Inter"/>
              </a:defRPr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600"/>
              <a:buChar char="•"/>
              <a:defRPr>
                <a:latin typeface="Inter"/>
                <a:ea typeface="Inter"/>
                <a:cs typeface="Inter"/>
                <a:sym typeface="Inter"/>
              </a:defRPr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600"/>
              <a:buChar char="•"/>
              <a:defRPr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16"/>
          <p:cNvSpPr/>
          <p:nvPr>
            <p:ph idx="2" type="pic"/>
          </p:nvPr>
        </p:nvSpPr>
        <p:spPr>
          <a:xfrm>
            <a:off x="0" y="0"/>
            <a:ext cx="3149700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75" name="Google Shape;75;p16"/>
          <p:cNvSpPr txBox="1"/>
          <p:nvPr/>
        </p:nvSpPr>
        <p:spPr>
          <a:xfrm>
            <a:off x="6690259" y="6473198"/>
            <a:ext cx="48540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003E69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HUMAN SKILLS IN AN AUTONOMOUS WORLD</a:t>
            </a:r>
            <a:endParaRPr/>
          </a:p>
        </p:txBody>
      </p:sp>
      <p:sp>
        <p:nvSpPr>
          <p:cNvPr id="76" name="Google Shape;76;p16"/>
          <p:cNvSpPr txBox="1"/>
          <p:nvPr/>
        </p:nvSpPr>
        <p:spPr>
          <a:xfrm>
            <a:off x="3667167" y="6473198"/>
            <a:ext cx="48540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 u="none" cap="none" strike="noStrike">
                <a:solidFill>
                  <a:srgbClr val="003E69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FUTURES SUMMIT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Pattern Background">
  <p:cSld name="Blank Pattern Background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lding Slide">
  <p:cSld name="Holding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0902" y="6090741"/>
            <a:ext cx="1654445" cy="440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9485" y="6026817"/>
            <a:ext cx="1148175" cy="568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Blue">
  <p:cSld name="Blank Blue">
    <p:bg>
      <p:bgPr>
        <a:solidFill>
          <a:srgbClr val="003E69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85" name="Google Shape;85;p21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86" name="Google Shape;86;p21"/>
          <p:cNvSpPr txBox="1"/>
          <p:nvPr>
            <p:ph idx="12" type="sldNum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 type="blank">
  <p:cSld name="BLANK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Line">
  <p:cSld name="Slide with Line (h1a5a3cebec6c218b_10_0)"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type="ctrTitle"/>
          </p:nvPr>
        </p:nvSpPr>
        <p:spPr>
          <a:xfrm>
            <a:off x="869781" y="685800"/>
            <a:ext cx="10452300" cy="44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E69"/>
              </a:buClr>
              <a:buSzPts val="3200"/>
              <a:buFont typeface="Inter SemiBold"/>
              <a:buNone/>
              <a:defRPr b="1" i="0" sz="3200">
                <a:solidFill>
                  <a:srgbClr val="003E69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869784" y="1644361"/>
            <a:ext cx="10452300" cy="45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685800"/>
            <a:ext cx="105156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E69"/>
              </a:buClr>
              <a:buSzPts val="4400"/>
              <a:buFont typeface="Inter SemiBold"/>
              <a:buNone/>
              <a:defRPr b="1" i="0" sz="4400" u="none" cap="none" strike="noStrike">
                <a:solidFill>
                  <a:srgbClr val="003E69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2048608"/>
            <a:ext cx="10515600" cy="41235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3646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636466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636466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636466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636466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636466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28">
          <p15:clr>
            <a:srgbClr val="F26B43"/>
          </p15:clr>
        </p15:guide>
        <p15:guide id="2" pos="7152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orient="horz" pos="3888">
          <p15:clr>
            <a:srgbClr val="F26B43"/>
          </p15:clr>
        </p15:guide>
        <p15:guide id="5" pos="408">
          <p15:clr>
            <a:srgbClr val="F26B43"/>
          </p15:clr>
        </p15:guide>
        <p15:guide id="6" pos="727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/>
          <p:nvPr>
            <p:ph type="title"/>
          </p:nvPr>
        </p:nvSpPr>
        <p:spPr>
          <a:xfrm>
            <a:off x="838200" y="685800"/>
            <a:ext cx="10515600" cy="1139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E69"/>
              </a:buClr>
              <a:buSzPts val="4400"/>
              <a:buFont typeface="Inter SemiBold"/>
              <a:buNone/>
              <a:defRPr b="1" i="0" sz="4400" u="none" cap="none" strike="noStrike">
                <a:solidFill>
                  <a:srgbClr val="003E69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9" name="Google Shape;49;p12"/>
          <p:cNvSpPr txBox="1"/>
          <p:nvPr>
            <p:ph idx="1" type="body"/>
          </p:nvPr>
        </p:nvSpPr>
        <p:spPr>
          <a:xfrm>
            <a:off x="838200" y="2048608"/>
            <a:ext cx="10515600" cy="4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3646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636466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636466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636466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636466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3646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636466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28">
          <p15:clr>
            <a:srgbClr val="F26B43"/>
          </p15:clr>
        </p15:guide>
        <p15:guide id="2" pos="7152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orient="horz" pos="3888">
          <p15:clr>
            <a:srgbClr val="F26B43"/>
          </p15:clr>
        </p15:guide>
        <p15:guide id="5" pos="408">
          <p15:clr>
            <a:srgbClr val="F26B43"/>
          </p15:clr>
        </p15:guide>
        <p15:guide id="6" pos="72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hyperlink" Target="https://ai.cccco.edu/" TargetMode="External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hyperlink" Target="https://ai.cccco.edu/" TargetMode="External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hyperlink" Target="https://aiassessmentscale.com/" TargetMode="External"/><Relationship Id="rId5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hyperlink" Target="https://publuu.com/flip-book/24429/1497535/page/62" TargetMode="External"/><Relationship Id="rId10" Type="http://schemas.openxmlformats.org/officeDocument/2006/relationships/hyperlink" Target="https://www.sciencedirect.com/science/article/pii/S2212868924000771?via%3Dihub" TargetMode="External"/><Relationship Id="rId9" Type="http://schemas.openxmlformats.org/officeDocument/2006/relationships/hyperlink" Target="https://publuu.com/flip-book/24429/1497535/page/62" TargetMode="External"/><Relationship Id="rId5" Type="http://schemas.openxmlformats.org/officeDocument/2006/relationships/image" Target="../media/image17.png"/><Relationship Id="rId6" Type="http://schemas.openxmlformats.org/officeDocument/2006/relationships/hyperlink" Target="https://drive.google.com/file/d/1lyN8f0E-qxF4YtrXJ3f0_OQzrLRjtuXl/view" TargetMode="External"/><Relationship Id="rId7" Type="http://schemas.openxmlformats.org/officeDocument/2006/relationships/hyperlink" Target="https://publuu.com/flip-book/24429/1497535/page/62" TargetMode="External"/><Relationship Id="rId8" Type="http://schemas.openxmlformats.org/officeDocument/2006/relationships/hyperlink" Target="https://publuu.com/flip-book/24429/1497535/page/62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hyperlink" Target="https://unesdoc.unesco.org/ark:/48223/pf0000391105" TargetMode="External"/><Relationship Id="rId5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hyperlink" Target="https://docs.google.com/document/d/17PtnGam9khk9be7OX0KQnZ9Lj1NYI9KcvDmbjqUQWpw/edit?usp=sharing" TargetMode="External"/><Relationship Id="rId5" Type="http://schemas.openxmlformats.org/officeDocument/2006/relationships/hyperlink" Target="https://drive.google.com/file/d/1osXodAdlu5ZcsdDqjr8X7USuMrk5Doj4/view?usp=drive_link" TargetMode="External"/><Relationship Id="rId6" Type="http://schemas.openxmlformats.org/officeDocument/2006/relationships/hyperlink" Target="https://drive.google.com/file/d/1aikMxqxIHcZrj8jTm8p8A1XR-DtQsqxw/view?usp=drive_link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9.png"/><Relationship Id="rId6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Google Shape;96;p24"/>
          <p:cNvCxnSpPr/>
          <p:nvPr/>
        </p:nvCxnSpPr>
        <p:spPr>
          <a:xfrm rot="10800000">
            <a:off x="869916" y="1273629"/>
            <a:ext cx="104523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97" name="Google Shape;97;p24"/>
          <p:cNvSpPr txBox="1"/>
          <p:nvPr>
            <p:ph type="ctrTitle"/>
          </p:nvPr>
        </p:nvSpPr>
        <p:spPr>
          <a:xfrm>
            <a:off x="869781" y="685800"/>
            <a:ext cx="10452300" cy="44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Hartnell and the AI Overlords</a:t>
            </a:r>
            <a:endParaRPr b="1" i="0" sz="3200" u="none" strike="noStrike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8" name="Google Shape;98;p24"/>
          <p:cNvSpPr txBox="1"/>
          <p:nvPr>
            <p:ph idx="1" type="body"/>
          </p:nvPr>
        </p:nvSpPr>
        <p:spPr>
          <a:xfrm>
            <a:off x="727675" y="1644350"/>
            <a:ext cx="6110400" cy="452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DB614"/>
                </a:solidFill>
              </a:rPr>
              <a:t>Prof. Steve Lisowski,</a:t>
            </a:r>
            <a:r>
              <a:rPr lang="en-US">
                <a:solidFill>
                  <a:srgbClr val="FDB614"/>
                </a:solidFill>
              </a:rPr>
              <a:t> MSN, RN</a:t>
            </a:r>
            <a:endParaRPr>
              <a:solidFill>
                <a:srgbClr val="FDB614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DB614"/>
                </a:solidFill>
              </a:rPr>
              <a:t>Senator</a:t>
            </a:r>
            <a:r>
              <a:rPr lang="en-US">
                <a:solidFill>
                  <a:srgbClr val="FDB614"/>
                </a:solidFill>
              </a:rPr>
              <a:t>, Health Sciences, </a:t>
            </a:r>
            <a:br>
              <a:rPr lang="en-US">
                <a:solidFill>
                  <a:srgbClr val="FDB614"/>
                </a:solidFill>
              </a:rPr>
            </a:br>
            <a:r>
              <a:rPr lang="en-US">
                <a:solidFill>
                  <a:srgbClr val="FDB614"/>
                </a:solidFill>
              </a:rPr>
              <a:t>Academic Senate, Hartnell College</a:t>
            </a:r>
            <a:endParaRPr>
              <a:solidFill>
                <a:srgbClr val="FDB614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DB614"/>
                </a:solidFill>
              </a:rPr>
              <a:t>AI Liaison</a:t>
            </a:r>
            <a:r>
              <a:rPr lang="en-US">
                <a:solidFill>
                  <a:srgbClr val="FDB614"/>
                </a:solidFill>
              </a:rPr>
              <a:t>, </a:t>
            </a:r>
            <a:br>
              <a:rPr lang="en-US">
                <a:solidFill>
                  <a:srgbClr val="FDB614"/>
                </a:solidFill>
              </a:rPr>
            </a:br>
            <a:r>
              <a:rPr lang="en-US">
                <a:solidFill>
                  <a:srgbClr val="FDB614"/>
                </a:solidFill>
              </a:rPr>
              <a:t>Academic Senate, Hartnell College</a:t>
            </a:r>
            <a:endParaRPr>
              <a:solidFill>
                <a:srgbClr val="FDB614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DB614"/>
                </a:solidFill>
              </a:rPr>
              <a:t>Member</a:t>
            </a:r>
            <a:r>
              <a:rPr lang="en-US">
                <a:solidFill>
                  <a:srgbClr val="FDB614"/>
                </a:solidFill>
              </a:rPr>
              <a:t>, AI Council, </a:t>
            </a:r>
            <a:br>
              <a:rPr lang="en-US">
                <a:solidFill>
                  <a:srgbClr val="FDB614"/>
                </a:solidFill>
              </a:rPr>
            </a:br>
            <a:r>
              <a:rPr lang="en-US">
                <a:solidFill>
                  <a:srgbClr val="FDB614"/>
                </a:solidFill>
              </a:rPr>
              <a:t>California Community Colleges Chancellor’s Office</a:t>
            </a:r>
            <a:endParaRPr>
              <a:solidFill>
                <a:srgbClr val="FDB614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DB614"/>
                </a:solidFill>
              </a:rPr>
              <a:t>Member</a:t>
            </a:r>
            <a:r>
              <a:rPr lang="en-US">
                <a:solidFill>
                  <a:srgbClr val="FDB614"/>
                </a:solidFill>
              </a:rPr>
              <a:t>, AI Caucus, </a:t>
            </a:r>
            <a:br>
              <a:rPr lang="en-US">
                <a:solidFill>
                  <a:srgbClr val="FDB614"/>
                </a:solidFill>
              </a:rPr>
            </a:br>
            <a:r>
              <a:rPr lang="en-US">
                <a:solidFill>
                  <a:srgbClr val="FDB614"/>
                </a:solidFill>
              </a:rPr>
              <a:t>Academic Senate, California Community Colleges</a:t>
            </a:r>
            <a:endParaRPr>
              <a:solidFill>
                <a:srgbClr val="FDB614"/>
              </a:solidFill>
            </a:endParaRPr>
          </a:p>
        </p:txBody>
      </p:sp>
      <p:pic>
        <p:nvPicPr>
          <p:cNvPr id="99" name="Google Shape;99;p24" title="AiOverlordBuddy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48500" y="0"/>
            <a:ext cx="51435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4" name="Google Shape;104;p25"/>
          <p:cNvCxnSpPr/>
          <p:nvPr/>
        </p:nvCxnSpPr>
        <p:spPr>
          <a:xfrm rot="10800000">
            <a:off x="869916" y="1273629"/>
            <a:ext cx="104523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05" name="Google Shape;105;p25"/>
          <p:cNvSpPr txBox="1"/>
          <p:nvPr>
            <p:ph type="ctrTitle"/>
          </p:nvPr>
        </p:nvSpPr>
        <p:spPr>
          <a:xfrm>
            <a:off x="869781" y="685800"/>
            <a:ext cx="10452300" cy="44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CCCCO AI Micro Site Hub</a:t>
            </a:r>
            <a:endParaRPr b="1" i="0" sz="3200" u="none" strike="noStrike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6" name="Google Shape;106;p25"/>
          <p:cNvSpPr txBox="1"/>
          <p:nvPr>
            <p:ph idx="1" type="body"/>
          </p:nvPr>
        </p:nvSpPr>
        <p:spPr>
          <a:xfrm>
            <a:off x="869784" y="1644361"/>
            <a:ext cx="10452300" cy="452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Google Shape;107;p25" title="Screenshot 2026-09-22 07341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825" y="1418050"/>
            <a:ext cx="11796701" cy="517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Google Shape;112;p26"/>
          <p:cNvCxnSpPr/>
          <p:nvPr/>
        </p:nvCxnSpPr>
        <p:spPr>
          <a:xfrm rot="10800000">
            <a:off x="869916" y="1273629"/>
            <a:ext cx="104523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13" name="Google Shape;113;p26"/>
          <p:cNvSpPr txBox="1"/>
          <p:nvPr>
            <p:ph type="ctrTitle"/>
          </p:nvPr>
        </p:nvSpPr>
        <p:spPr>
          <a:xfrm>
            <a:off x="869781" y="685800"/>
            <a:ext cx="10452300" cy="44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CCCCO AI Micro Site Hub</a:t>
            </a:r>
            <a:endParaRPr b="1" i="0" sz="3200" u="none" strike="noStrike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4" name="Google Shape;114;p26"/>
          <p:cNvSpPr txBox="1"/>
          <p:nvPr>
            <p:ph idx="1" type="body"/>
          </p:nvPr>
        </p:nvSpPr>
        <p:spPr>
          <a:xfrm>
            <a:off x="869784" y="1644361"/>
            <a:ext cx="10452300" cy="452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5325" y="1716150"/>
            <a:ext cx="11721349" cy="398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0" name="Google Shape;120;p27"/>
          <p:cNvCxnSpPr/>
          <p:nvPr/>
        </p:nvCxnSpPr>
        <p:spPr>
          <a:xfrm rot="10800000">
            <a:off x="869916" y="1273629"/>
            <a:ext cx="104523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21" name="Google Shape;121;p27"/>
          <p:cNvSpPr txBox="1"/>
          <p:nvPr>
            <p:ph idx="1" type="body"/>
          </p:nvPr>
        </p:nvSpPr>
        <p:spPr>
          <a:xfrm>
            <a:off x="869784" y="1644361"/>
            <a:ext cx="10452300" cy="452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I at Hartnell&#10;AI Workgroup at Hartnell College&#10;Home&#10;Information Technology Resources&#10;AI at Hartnell&#10;AI Workgroup at Hartnell College&#10;The purpose of the AI Workgroup at Hartnell College is to establish a coordinated, inclusive, and proactive framework for AI integration at Hartnell College; and align with institutional values, strategic priorities, and student success outcomes.&#10;&#10;About the Workgroup&#10;&#10;Vision Statement&#10;Foster a culture where AI is used ethically, responsibly, and creatively.&#10;Enhance learning, operations, and workforce readiness.&#10;Objectives&#10;Assess institutional readiness and baseline data.&#10;Define guiding principles and structures for AI.&#10;Propose AI use cases and professional development.&#10;Develop policies aligned with strategic planning.&#10;Guiding Principles&#10;Equity, transparency, and privacy in AI use.&#10;AI to enhance human roles and relationships.&#10;Ethical alignment with all standards.&#10;Center on student success and inclusion.&#10;Promote innovation and continuous improvement.&#10;Goals&#10;Asses AI readiness across the District &#10;Terms and Definitions AI/GenAI&#10;Recommend AI policies &#10;Recommend a data-ready rubric/assessment for the use of AI.&#10;AI at hartnell&#10;&#10;Overview of AI at Hartnell&#10;Community of Practice&#10;AI Workgroup at Hartnell College&#10;Implementing the AI Workgroup&#10;&#10;Phases of Implementation&#10;Phase 1 – Foundations&#10;Readiness assessment, surveys, and principles.&#10;&#10;Phase 2 – Integration&#10;Pilot tools, policy drafts&#10;&#10;Phase 3 – Institutionalization&#10;Embed competencies, refine policies." id="122" name="Google Shape;12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1600" y="232675"/>
            <a:ext cx="8192876" cy="6240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#10;Success Metrics&#10;1&#10;Readiness assessments and baseline data completed.&#10;2&#10;Adoption of AI principles and policies.&#10;3&#10;Staff/faculty training numbers.&#10;4&#10;AI use cases implemented and evaluated.&#10;Review &amp; Sustainability&#10;Annual charter review and updates.&#10;Responsive to evolving technologies.&#10;Sustain innovation and ethical AI culture." id="123" name="Google Shape;12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40576" y="1375425"/>
            <a:ext cx="3046624" cy="3987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8" name="Google Shape;128;p28"/>
          <p:cNvCxnSpPr/>
          <p:nvPr/>
        </p:nvCxnSpPr>
        <p:spPr>
          <a:xfrm rot="10800000">
            <a:off x="869916" y="1273629"/>
            <a:ext cx="104523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descr="AI at Hartnell&#10;Community of Practice for AI&#10;Home&#10;Information Technology Resources&#10;AI at Hartnell&#10;Community of Practice&#10;Come with curiosity, leave with insight.&#10;The Community of Practice for AI is a collaborative group focused on AI practices, apps, and ideation of use cases. It's a forum for learning, sharing, and innovation, open to all faculty, staff, students, and administrators—no tech background needed! &#10;&#10;&#10;Why Now?&#10;AI is transforming higher education&#10;Institutions must adapt to stay relevant&#10;Hartnell can lead with inclusive, ethical AI practices" id="129" name="Google Shape;12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200" y="211725"/>
            <a:ext cx="10515601" cy="6226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Google Shape;134;p29"/>
          <p:cNvCxnSpPr/>
          <p:nvPr/>
        </p:nvCxnSpPr>
        <p:spPr>
          <a:xfrm rot="10800000">
            <a:off x="869916" y="1273629"/>
            <a:ext cx="104523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descr="Hartnell College&#10;Goals of the AI Community of Practice&#10;1&#10;Foster AI literacy campus-wide&#10;2&#10;Promote ethical and responsible AI use&#10;3&#10;Pilot AI tools and evaluate use cases&#10;4&#10;Support policy development and strategy&#10;5&#10;Collaborate across departments&#10;Resources and Events&#10;Monthly meetups and discussions&#10;AI News in Higher Education&#10;Hands-on AI tool demos&#10;Collaborative pilot projects&#10;Feedback forums and policy input" id="135" name="Google Shape;13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424150"/>
            <a:ext cx="11887201" cy="5603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0" name="Google Shape;140;p30"/>
          <p:cNvCxnSpPr/>
          <p:nvPr/>
        </p:nvCxnSpPr>
        <p:spPr>
          <a:xfrm rot="10800000">
            <a:off x="869916" y="1273629"/>
            <a:ext cx="104523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1" name="Google Shape;141;p30"/>
          <p:cNvSpPr txBox="1"/>
          <p:nvPr>
            <p:ph idx="1" type="body"/>
          </p:nvPr>
        </p:nvSpPr>
        <p:spPr>
          <a:xfrm>
            <a:off x="869784" y="1644361"/>
            <a:ext cx="10452300" cy="452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olicy language matters when addressing AI use. Clear, neutral, and specific language helps protect students, faculty, staff, and the institution while promoting fairness, consistency, and responsible AI use." id="142" name="Google Shape;142;p30" title="Brief Policy Guidelin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6975" y="240575"/>
            <a:ext cx="11669377" cy="570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7" name="Google Shape;147;p31"/>
          <p:cNvCxnSpPr/>
          <p:nvPr/>
        </p:nvCxnSpPr>
        <p:spPr>
          <a:xfrm rot="10800000">
            <a:off x="869916" y="1273629"/>
            <a:ext cx="104523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8" name="Google Shape;148;p31"/>
          <p:cNvSpPr txBox="1"/>
          <p:nvPr>
            <p:ph idx="1" type="body"/>
          </p:nvPr>
        </p:nvSpPr>
        <p:spPr>
          <a:xfrm>
            <a:off x="869784" y="1644361"/>
            <a:ext cx="10452300" cy="452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alifornia Community Colleges AI syllabus guidance showing four levels of permitted AI use: Open, Conditional, Restricted, and Closed. Open allows broad use of generative AI; Conditional permits AI for specified activities or under stated conditions; Restricted limits AI use to specifically authorized purposes; and Closed does not permit generative AI use. The framework helps instructors clearly communicate expectations for AI use in coursework." id="149" name="Google Shape;149;p31" title="CCC AI Policy for Syllabus 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525" y="161475"/>
            <a:ext cx="11777101" cy="653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4" name="Google Shape;154;p32"/>
          <p:cNvCxnSpPr/>
          <p:nvPr/>
        </p:nvCxnSpPr>
        <p:spPr>
          <a:xfrm rot="10800000">
            <a:off x="869916" y="1273629"/>
            <a:ext cx="104523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155" name="Google Shape;155;p32" title="ChatGPT Image Sep 22, 2026, 02_18_56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3126" y="65200"/>
            <a:ext cx="818419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0" name="Google Shape;160;p33"/>
          <p:cNvCxnSpPr/>
          <p:nvPr/>
        </p:nvCxnSpPr>
        <p:spPr>
          <a:xfrm rot="10800000">
            <a:off x="869916" y="1273629"/>
            <a:ext cx="104523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descr="Metacognition means thinking about your own thinking and learning. The process has three stages: Plan—decide how to approach the learning task; Monitor—check your understanding and progress while learning; and Evaluate—reflect on what worked, what did not, and how to improve. The cycle encourages students to become more aware of and responsible for their own learning." id="161" name="Google Shape;161;p33" title="Metacognition Sli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125" y="38344"/>
            <a:ext cx="11846601" cy="6667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6" name="Google Shape;166;p34"/>
          <p:cNvCxnSpPr/>
          <p:nvPr/>
        </p:nvCxnSpPr>
        <p:spPr>
          <a:xfrm rot="10800000">
            <a:off x="869916" y="1273629"/>
            <a:ext cx="104523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67" name="Google Shape;167;p34"/>
          <p:cNvSpPr txBox="1"/>
          <p:nvPr>
            <p:ph type="ctrTitle"/>
          </p:nvPr>
        </p:nvSpPr>
        <p:spPr>
          <a:xfrm>
            <a:off x="869781" y="685800"/>
            <a:ext cx="10452300" cy="44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strike="noStrike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AI</a:t>
            </a:r>
            <a:r>
              <a:rPr lang="en-US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 Assessment Scale [Learning with AI] </a:t>
            </a:r>
            <a:endParaRPr b="1" i="0" sz="3200" u="none" strike="noStrike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8" name="Google Shape;168;p34"/>
          <p:cNvSpPr txBox="1"/>
          <p:nvPr>
            <p:ph idx="1" type="body"/>
          </p:nvPr>
        </p:nvSpPr>
        <p:spPr>
          <a:xfrm>
            <a:off x="869775" y="5584385"/>
            <a:ext cx="10452300" cy="58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00" u="sng">
                <a:solidFill>
                  <a:srgbClr val="FDB614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aiassessmentscale.com</a:t>
            </a:r>
            <a:endParaRPr sz="4100">
              <a:solidFill>
                <a:srgbClr val="FDB614"/>
              </a:solidFill>
            </a:endParaRPr>
          </a:p>
        </p:txBody>
      </p:sp>
      <p:pic>
        <p:nvPicPr>
          <p:cNvPr descr="The AI Assessment Scale v2.1, showing its five levels: No AI, AI Planning, AI Collaboration, Full AI, and AI Exploration" id="169" name="Google Shape;169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14825" y="1359250"/>
            <a:ext cx="5854761" cy="4139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4" name="Google Shape;174;p35"/>
          <p:cNvCxnSpPr/>
          <p:nvPr/>
        </p:nvCxnSpPr>
        <p:spPr>
          <a:xfrm rot="10800000">
            <a:off x="869916" y="1273629"/>
            <a:ext cx="104523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75" name="Google Shape;175;p35"/>
          <p:cNvSpPr txBox="1"/>
          <p:nvPr>
            <p:ph type="ctrTitle"/>
          </p:nvPr>
        </p:nvSpPr>
        <p:spPr>
          <a:xfrm>
            <a:off x="869781" y="685800"/>
            <a:ext cx="10452300" cy="44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Teaching Critical AI Literacy: Empowering Students</a:t>
            </a:r>
            <a:r>
              <a:rPr lang="en-US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1" i="0" sz="3200" u="none" strike="noStrike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descr="Teaching Critical GenAI Literacy: Preparing Students for a Digital Democracy" id="176" name="Google Shape;176;p35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6263" y="1383913"/>
            <a:ext cx="5509135" cy="358296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5"/>
          <p:cNvSpPr txBox="1"/>
          <p:nvPr/>
        </p:nvSpPr>
        <p:spPr>
          <a:xfrm>
            <a:off x="6574100" y="1324775"/>
            <a:ext cx="5237700" cy="52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for a Digital Democracy</a:t>
            </a:r>
            <a:endParaRPr b="1" sz="32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“with </a:t>
            </a:r>
            <a:endParaRPr b="1" sz="22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444500" lvl="0" marL="609600" rtl="0" algn="l">
              <a:spcBef>
                <a:spcPts val="0"/>
              </a:spcBef>
              <a:spcAft>
                <a:spcPts val="0"/>
              </a:spcAft>
              <a:buClr>
                <a:srgbClr val="FDB614"/>
              </a:buClr>
              <a:buSzPts val="2200"/>
              <a:buFont typeface="Century Gothic"/>
              <a:buChar char="●"/>
            </a:pPr>
            <a:r>
              <a:rPr b="1"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civic engagement </a:t>
            </a:r>
            <a:r>
              <a:rPr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strategies includes creating </a:t>
            </a:r>
            <a:endParaRPr sz="22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444500" lvl="1" marL="1219200" rtl="0" algn="l">
              <a:spcBef>
                <a:spcPts val="0"/>
              </a:spcBef>
              <a:spcAft>
                <a:spcPts val="0"/>
              </a:spcAft>
              <a:buClr>
                <a:srgbClr val="FDB614"/>
              </a:buClr>
              <a:buSzPts val="2200"/>
              <a:buFont typeface="Century Gothic"/>
              <a:buChar char="○"/>
            </a:pPr>
            <a:r>
              <a:rPr b="1"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digital media</a:t>
            </a:r>
            <a:r>
              <a:rPr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 content as part of </a:t>
            </a:r>
            <a:endParaRPr sz="22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444500" lvl="1" marL="1219200" rtl="0" algn="l">
              <a:spcBef>
                <a:spcPts val="0"/>
              </a:spcBef>
              <a:spcAft>
                <a:spcPts val="0"/>
              </a:spcAft>
              <a:buClr>
                <a:srgbClr val="FDB614"/>
              </a:buClr>
              <a:buSzPts val="2200"/>
              <a:buFont typeface="Century Gothic"/>
              <a:buChar char="○"/>
            </a:pPr>
            <a:r>
              <a:rPr b="1"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project-based learning (PBL)</a:t>
            </a:r>
            <a:r>
              <a:rPr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endParaRPr sz="22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444500" lvl="1" marL="1219200" rtl="0" algn="l">
              <a:spcBef>
                <a:spcPts val="0"/>
              </a:spcBef>
              <a:spcAft>
                <a:spcPts val="0"/>
              </a:spcAft>
              <a:buClr>
                <a:srgbClr val="FDB614"/>
              </a:buClr>
              <a:buSzPts val="2200"/>
              <a:buFont typeface="Century Gothic"/>
              <a:buChar char="○"/>
            </a:pPr>
            <a:r>
              <a:rPr b="1"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Universal Design for Learning (</a:t>
            </a:r>
            <a:r>
              <a:rPr b="1" lang="en-US" sz="2200" u="sng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UDL</a:t>
            </a:r>
            <a:r>
              <a:rPr b="1"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)</a:t>
            </a:r>
            <a:r>
              <a:rPr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, and </a:t>
            </a:r>
            <a:endParaRPr sz="22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444500" lvl="1" marL="1219200" rtl="0" algn="l">
              <a:spcBef>
                <a:spcPts val="0"/>
              </a:spcBef>
              <a:spcAft>
                <a:spcPts val="0"/>
              </a:spcAft>
              <a:buClr>
                <a:srgbClr val="FDB614"/>
              </a:buClr>
              <a:buSzPts val="2200"/>
              <a:buFont typeface="Century Gothic"/>
              <a:buChar char="○"/>
            </a:pPr>
            <a:r>
              <a:rPr b="1"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culturally relevant </a:t>
            </a:r>
            <a:r>
              <a:rPr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and </a:t>
            </a:r>
            <a:r>
              <a:rPr b="1"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critical digital pedagogy</a:t>
            </a:r>
            <a:r>
              <a:rPr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.” </a:t>
            </a:r>
            <a:endParaRPr sz="22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609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-</a:t>
            </a:r>
            <a:r>
              <a:rPr lang="en-US" sz="1800" u="sng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Elemen (2024)</a:t>
            </a:r>
            <a:r>
              <a:rPr i="1" lang="en-US" sz="1800" u="sng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Literacy Today Magazine</a:t>
            </a:r>
            <a:r>
              <a:rPr lang="en-US" sz="1800" u="sng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, International Literacy Association</a:t>
            </a:r>
            <a:r>
              <a:rPr lang="en-US" sz="18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>
              <a:solidFill>
                <a:srgbClr val="FDB614"/>
              </a:solidFill>
            </a:endParaRPr>
          </a:p>
        </p:txBody>
      </p:sp>
      <p:sp>
        <p:nvSpPr>
          <p:cNvPr id="178" name="Google Shape;178;p35"/>
          <p:cNvSpPr txBox="1"/>
          <p:nvPr/>
        </p:nvSpPr>
        <p:spPr>
          <a:xfrm>
            <a:off x="130375" y="5221600"/>
            <a:ext cx="66177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Critical AI literacy</a:t>
            </a:r>
            <a:r>
              <a:rPr lang="en-US" sz="18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: the capacity to analyze, critique, and transform AI’s critical implications; disrupt inequities, consider multiple viewpoints, focus on the sociopolitical, and take action (</a:t>
            </a:r>
            <a:r>
              <a:rPr lang="en-US" sz="1800" u="sng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Veldhius, et al</a:t>
            </a:r>
            <a:r>
              <a:rPr lang="en-US" sz="18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., 2025)</a:t>
            </a:r>
            <a:endParaRPr>
              <a:solidFill>
                <a:srgbClr val="FDB614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3" name="Google Shape;183;p36"/>
          <p:cNvCxnSpPr/>
          <p:nvPr/>
        </p:nvCxnSpPr>
        <p:spPr>
          <a:xfrm rot="10800000">
            <a:off x="869916" y="1273629"/>
            <a:ext cx="104523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84" name="Google Shape;184;p36"/>
          <p:cNvSpPr txBox="1"/>
          <p:nvPr>
            <p:ph type="ctrTitle"/>
          </p:nvPr>
        </p:nvSpPr>
        <p:spPr>
          <a:xfrm>
            <a:off x="869781" y="685800"/>
            <a:ext cx="10452300" cy="44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AI Competency Framework for Students</a:t>
            </a:r>
            <a:r>
              <a:rPr lang="en-US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1" i="0" sz="3200" u="none" strike="noStrike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descr="AI Competency Framework for Students (UNESCO, 2024) " id="185" name="Google Shape;185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8800" y="1418050"/>
            <a:ext cx="3185625" cy="4505676"/>
          </a:xfrm>
          <a:prstGeom prst="rect">
            <a:avLst/>
          </a:prstGeom>
          <a:noFill/>
          <a:ln cap="flat" cmpd="sng" w="23125">
            <a:solidFill>
              <a:srgbClr val="017DC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6" name="Google Shape;186;p36"/>
          <p:cNvSpPr txBox="1"/>
          <p:nvPr/>
        </p:nvSpPr>
        <p:spPr>
          <a:xfrm>
            <a:off x="3575050" y="1418050"/>
            <a:ext cx="8291100" cy="49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"students as </a:t>
            </a:r>
            <a:r>
              <a:rPr b="1"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AI co-creators and responsible citizens</a:t>
            </a:r>
            <a:r>
              <a:rPr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… emphasizes </a:t>
            </a:r>
            <a:r>
              <a:rPr b="1"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critical judgement of AI </a:t>
            </a:r>
            <a:r>
              <a:rPr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solutions" (p. 3)</a:t>
            </a:r>
            <a:endParaRPr sz="22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Ethics of AI - Embodied Ethics</a:t>
            </a:r>
            <a:r>
              <a:rPr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: …potential impact of AI on human rights, social justice, inclusion, equity and climate change within their local context and with regard to their personal lives…</a:t>
            </a:r>
            <a:endParaRPr sz="22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417292" lvl="0" marL="2220726" rtl="0" algn="just">
              <a:spcBef>
                <a:spcPts val="0"/>
              </a:spcBef>
              <a:spcAft>
                <a:spcPts val="0"/>
              </a:spcAft>
              <a:buClr>
                <a:srgbClr val="FDB614"/>
              </a:buClr>
              <a:buSzPts val="2200"/>
              <a:buFont typeface="Inter"/>
              <a:buChar char="●"/>
            </a:pPr>
            <a:r>
              <a:rPr b="1"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Do no harm</a:t>
            </a:r>
            <a:endParaRPr b="1" sz="22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417292" lvl="0" marL="2220726" rtl="0" algn="just">
              <a:spcBef>
                <a:spcPts val="0"/>
              </a:spcBef>
              <a:spcAft>
                <a:spcPts val="0"/>
              </a:spcAft>
              <a:buClr>
                <a:srgbClr val="FDB614"/>
              </a:buClr>
              <a:buSzPts val="2200"/>
              <a:buFont typeface="Inter"/>
              <a:buChar char="●"/>
            </a:pPr>
            <a:r>
              <a:rPr b="1"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Proportionality</a:t>
            </a:r>
            <a:endParaRPr sz="22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417292" lvl="0" marL="2220726" rtl="0" algn="just">
              <a:spcBef>
                <a:spcPts val="0"/>
              </a:spcBef>
              <a:spcAft>
                <a:spcPts val="0"/>
              </a:spcAft>
              <a:buClr>
                <a:srgbClr val="FDB614"/>
              </a:buClr>
              <a:buSzPts val="2200"/>
              <a:buFont typeface="Inter"/>
              <a:buChar char="●"/>
            </a:pPr>
            <a:r>
              <a:rPr b="1"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Non-discrimination</a:t>
            </a:r>
            <a:endParaRPr sz="22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417292" lvl="0" marL="2220726" rtl="0" algn="just">
              <a:spcBef>
                <a:spcPts val="0"/>
              </a:spcBef>
              <a:spcAft>
                <a:spcPts val="0"/>
              </a:spcAft>
              <a:buClr>
                <a:srgbClr val="FDB614"/>
              </a:buClr>
              <a:buSzPts val="2200"/>
              <a:buFont typeface="Inter"/>
              <a:buChar char="●"/>
            </a:pPr>
            <a:r>
              <a:rPr b="1"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Human determination</a:t>
            </a:r>
            <a:endParaRPr sz="22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417292" lvl="0" marL="2220726" rtl="0" algn="just">
              <a:spcBef>
                <a:spcPts val="0"/>
              </a:spcBef>
              <a:spcAft>
                <a:spcPts val="0"/>
              </a:spcAft>
              <a:buClr>
                <a:srgbClr val="FDB614"/>
              </a:buClr>
              <a:buSzPts val="2200"/>
              <a:buFont typeface="Century Gothic"/>
              <a:buChar char="●"/>
            </a:pPr>
            <a:r>
              <a:rPr b="1"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Transparency</a:t>
            </a:r>
            <a:r>
              <a:rPr lang="en-US" sz="22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: advocating for the rights of users to understand AI operations and decisions</a:t>
            </a:r>
            <a:endParaRPr sz="22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1" name="Google Shape;191;p37"/>
          <p:cNvCxnSpPr/>
          <p:nvPr/>
        </p:nvCxnSpPr>
        <p:spPr>
          <a:xfrm rot="10800000">
            <a:off x="869916" y="1273629"/>
            <a:ext cx="104523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92" name="Google Shape;192;p37"/>
          <p:cNvSpPr txBox="1"/>
          <p:nvPr/>
        </p:nvSpPr>
        <p:spPr>
          <a:xfrm>
            <a:off x="271675" y="645725"/>
            <a:ext cx="115443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DB614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Other Resources and Memos/Notes</a:t>
            </a:r>
            <a:endParaRPr>
              <a:solidFill>
                <a:srgbClr val="FDB614"/>
              </a:solidFill>
            </a:endParaRPr>
          </a:p>
        </p:txBody>
      </p:sp>
      <p:sp>
        <p:nvSpPr>
          <p:cNvPr id="193" name="Google Shape;193;p37"/>
          <p:cNvSpPr txBox="1"/>
          <p:nvPr/>
        </p:nvSpPr>
        <p:spPr>
          <a:xfrm>
            <a:off x="130375" y="1716875"/>
            <a:ext cx="11909400" cy="47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300" u="sng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AS Convening 4/25 on AI (Hartnell)</a:t>
            </a:r>
            <a:endParaRPr b="1" sz="33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300" u="sng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AI in Teaching and Learning Frameworks 8/26 (CCCO)</a:t>
            </a:r>
            <a:r>
              <a:rPr b="1" lang="en-US" sz="33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1" sz="33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300" u="sng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AI Literacy Memo 2/26 (CCCO)</a:t>
            </a:r>
            <a:endParaRPr b="1" sz="33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Google Notebook (In progress)</a:t>
            </a:r>
            <a:endParaRPr b="1" sz="3300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solidFill>
                <a:srgbClr val="636466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8" name="Google Shape;198;p38"/>
          <p:cNvCxnSpPr/>
          <p:nvPr/>
        </p:nvCxnSpPr>
        <p:spPr>
          <a:xfrm rot="10800000">
            <a:off x="869916" y="1273629"/>
            <a:ext cx="10452300" cy="0"/>
          </a:xfrm>
          <a:prstGeom prst="straightConnector1">
            <a:avLst/>
          </a:prstGeom>
          <a:noFill/>
          <a:ln cap="flat" cmpd="sng" w="25400">
            <a:solidFill>
              <a:srgbClr val="FDB614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99" name="Google Shape;199;p38"/>
          <p:cNvSpPr txBox="1"/>
          <p:nvPr>
            <p:ph type="ctrTitle"/>
          </p:nvPr>
        </p:nvSpPr>
        <p:spPr>
          <a:xfrm>
            <a:off x="869781" y="685800"/>
            <a:ext cx="10452300" cy="44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DB614"/>
                </a:solidFill>
                <a:latin typeface="Inter"/>
                <a:ea typeface="Inter"/>
                <a:cs typeface="Inter"/>
                <a:sym typeface="Inter"/>
              </a:rPr>
              <a:t>Hartnell and the AI Overlords</a:t>
            </a:r>
            <a:endParaRPr b="1" i="0" sz="3200" u="none" strike="noStrike">
              <a:solidFill>
                <a:srgbClr val="FDB61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00" name="Google Shape;200;p38" title="AiOverlordBuddy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48500" y="0"/>
            <a:ext cx="51435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8" title="AIUnofficialCha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978100"/>
            <a:ext cx="2673675" cy="3727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8" title="Image-1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80675" y="1281600"/>
            <a:ext cx="3215425" cy="321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0AB8F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