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7010400" cy="9296400"/>
  <p:embeddedFontLst>
    <p:embeddedFont>
      <p:font typeface="Quicksand" panose="020B0604020202020204" charset="0"/>
      <p:bold r:id="rId19"/>
    </p:embeddedFon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4" roundtripDataSignature="AMtx7mjwLHEY6ZgeUi2WFWVs9KgToppW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D00343C-0C72-4E9E-8D45-FC53C08BE167}">
  <a:tblStyle styleId="{2D00343C-0C72-4E9E-8D45-FC53C08BE16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260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0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1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6" name="Google Shape;136;p12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2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3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4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ca18190b1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ca18190b1d_0_0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ca18190b1d_0_0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00" cy="4650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5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" name="Google Shape;64;p2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2" name="Google Shape;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8" name="Google Shape;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7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7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8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9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oogle Shape;21;p17"/>
          <p:cNvGrpSpPr/>
          <p:nvPr/>
        </p:nvGrpSpPr>
        <p:grpSpPr>
          <a:xfrm>
            <a:off x="0" y="0"/>
            <a:ext cx="9144000" cy="5703482"/>
            <a:chOff x="0" y="0"/>
            <a:chExt cx="9144000" cy="5703482"/>
          </a:xfrm>
        </p:grpSpPr>
        <p:sp>
          <p:nvSpPr>
            <p:cNvPr id="22" name="Google Shape;22;p17"/>
            <p:cNvSpPr/>
            <p:nvPr/>
          </p:nvSpPr>
          <p:spPr>
            <a:xfrm>
              <a:off x="0" y="0"/>
              <a:ext cx="6192207" cy="3600450"/>
            </a:xfrm>
            <a:prstGeom prst="rect">
              <a:avLst/>
            </a:prstGeom>
            <a:solidFill>
              <a:srgbClr val="4D1A2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C0504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17"/>
            <p:cNvSpPr/>
            <p:nvPr/>
          </p:nvSpPr>
          <p:spPr>
            <a:xfrm>
              <a:off x="6192207" y="0"/>
              <a:ext cx="2951793" cy="3600450"/>
            </a:xfrm>
            <a:prstGeom prst="rect">
              <a:avLst/>
            </a:prstGeom>
            <a:solidFill>
              <a:srgbClr val="E3912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C0504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17"/>
            <p:cNvSpPr/>
            <p:nvPr/>
          </p:nvSpPr>
          <p:spPr>
            <a:xfrm>
              <a:off x="0" y="3600451"/>
              <a:ext cx="6192207" cy="92579"/>
            </a:xfrm>
            <a:prstGeom prst="rect">
              <a:avLst/>
            </a:prstGeom>
            <a:solidFill>
              <a:srgbClr val="E3912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C0504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17"/>
            <p:cNvSpPr/>
            <p:nvPr/>
          </p:nvSpPr>
          <p:spPr>
            <a:xfrm>
              <a:off x="6192207" y="3600450"/>
              <a:ext cx="2951793" cy="92580"/>
            </a:xfrm>
            <a:prstGeom prst="rect">
              <a:avLst/>
            </a:prstGeom>
            <a:solidFill>
              <a:srgbClr val="4D1A2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C0504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6" name="Google Shape;26;p17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7325279" y="4447853"/>
              <a:ext cx="908595" cy="125562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7" name="Google Shape;27;p17"/>
          <p:cNvSpPr txBox="1">
            <a:spLocks noGrp="1"/>
          </p:cNvSpPr>
          <p:nvPr>
            <p:ph type="ctrTitle"/>
          </p:nvPr>
        </p:nvSpPr>
        <p:spPr>
          <a:xfrm>
            <a:off x="228600" y="1266825"/>
            <a:ext cx="57150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000"/>
              <a:buFont typeface="Quicksand"/>
              <a:buNone/>
              <a:defRPr sz="2000" b="1">
                <a:solidFill>
                  <a:srgbClr val="F2F2F2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7"/>
          <p:cNvSpPr txBox="1">
            <a:spLocks noGrp="1"/>
          </p:cNvSpPr>
          <p:nvPr>
            <p:ph type="subTitle" idx="1"/>
          </p:nvPr>
        </p:nvSpPr>
        <p:spPr>
          <a:xfrm>
            <a:off x="228600" y="228600"/>
            <a:ext cx="5715000" cy="561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560"/>
              </a:spcBef>
              <a:spcAft>
                <a:spcPts val="0"/>
              </a:spcAft>
              <a:buClr>
                <a:srgbClr val="F2F2F2"/>
              </a:buClr>
              <a:buSzPts val="2800"/>
              <a:buNone/>
              <a:defRPr sz="2800" b="1">
                <a:solidFill>
                  <a:srgbClr val="F2F2F2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17"/>
          <p:cNvSpPr txBox="1"/>
          <p:nvPr/>
        </p:nvSpPr>
        <p:spPr>
          <a:xfrm>
            <a:off x="537284" y="6203646"/>
            <a:ext cx="5535651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1" i="0" u="none" strike="noStrike" cap="none" baseline="30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1" i="0" u="none" strike="noStrike" cap="none" baseline="30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lang="en-US" sz="1600" b="1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GROWING LEADERS </a:t>
            </a:r>
            <a:r>
              <a:rPr lang="en-US" sz="1600" b="0" i="1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Opportunity. Engagement. Achievement.    www.hartnell.edu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7"/>
          <p:cNvSpPr txBox="1">
            <a:spLocks noGrp="1"/>
          </p:cNvSpPr>
          <p:nvPr>
            <p:ph type="body" idx="2"/>
          </p:nvPr>
        </p:nvSpPr>
        <p:spPr>
          <a:xfrm>
            <a:off x="228600" y="2819400"/>
            <a:ext cx="350202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body" idx="3"/>
          </p:nvPr>
        </p:nvSpPr>
        <p:spPr>
          <a:xfrm>
            <a:off x="228600" y="1800225"/>
            <a:ext cx="45720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0" i="1">
                <a:solidFill>
                  <a:schemeClr val="lt1"/>
                </a:solidFill>
              </a:defRPr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8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9"/>
          <p:cNvSpPr txBox="1">
            <a:spLocks noGrp="1"/>
          </p:cNvSpPr>
          <p:nvPr>
            <p:ph type="title"/>
          </p:nvPr>
        </p:nvSpPr>
        <p:spPr>
          <a:xfrm>
            <a:off x="2059" y="0"/>
            <a:ext cx="6170141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400"/>
              <a:buFont typeface="Quicksand"/>
              <a:buNone/>
              <a:defRPr sz="24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body" idx="1"/>
          </p:nvPr>
        </p:nvSpPr>
        <p:spPr>
          <a:xfrm>
            <a:off x="685800" y="1066800"/>
            <a:ext cx="7772400" cy="518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0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400"/>
              <a:buFont typeface="Quicksand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rgbClr val="7D183F"/>
              </a:buClr>
              <a:buSzPts val="2800"/>
              <a:buFont typeface="Arial"/>
              <a:buChar char="•"/>
              <a:defRPr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rgbClr val="FCB816"/>
              </a:buClr>
              <a:buSzPts val="24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rgbClr val="7D183F"/>
              </a:buClr>
              <a:buSzPts val="2400"/>
              <a:buFont typeface="Arial"/>
              <a:buChar char="•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rgbClr val="FCB816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rgbClr val="7D183F"/>
              </a:buClr>
              <a:buSzPts val="2400"/>
              <a:buFont typeface="Arial"/>
              <a:buChar char="•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rgbClr val="FCB816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2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400"/>
              <a:buFont typeface="Quicksand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rgbClr val="7D183F"/>
              </a:buClr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rgbClr val="FCB816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rgbClr val="7D183F"/>
              </a:buClr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rgbClr val="FCB816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3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4"/>
          <p:cNvSpPr>
            <a:spLocks noGrp="1"/>
          </p:cNvSpPr>
          <p:nvPr>
            <p:ph type="pic" idx="2"/>
          </p:nvPr>
        </p:nvSpPr>
        <p:spPr>
          <a:xfrm>
            <a:off x="1828800" y="9906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24"/>
          <p:cNvSpPr txBox="1">
            <a:spLocks noGrp="1"/>
          </p:cNvSpPr>
          <p:nvPr>
            <p:ph type="body" idx="1"/>
          </p:nvPr>
        </p:nvSpPr>
        <p:spPr>
          <a:xfrm>
            <a:off x="1828800" y="5257800"/>
            <a:ext cx="5486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1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1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1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1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grpSp>
        <p:nvGrpSpPr>
          <p:cNvPr id="11" name="Google Shape;11;p16"/>
          <p:cNvGrpSpPr/>
          <p:nvPr/>
        </p:nvGrpSpPr>
        <p:grpSpPr>
          <a:xfrm>
            <a:off x="0" y="0"/>
            <a:ext cx="9144000" cy="776445"/>
            <a:chOff x="0" y="0"/>
            <a:chExt cx="9144000" cy="776445"/>
          </a:xfrm>
        </p:grpSpPr>
        <p:grpSp>
          <p:nvGrpSpPr>
            <p:cNvPr id="12" name="Google Shape;12;p16"/>
            <p:cNvGrpSpPr/>
            <p:nvPr/>
          </p:nvGrpSpPr>
          <p:grpSpPr>
            <a:xfrm>
              <a:off x="0" y="0"/>
              <a:ext cx="9144000" cy="776445"/>
              <a:chOff x="0" y="0"/>
              <a:chExt cx="9144000" cy="776445"/>
            </a:xfrm>
          </p:grpSpPr>
          <p:sp>
            <p:nvSpPr>
              <p:cNvPr id="13" name="Google Shape;13;p16"/>
              <p:cNvSpPr/>
              <p:nvPr/>
            </p:nvSpPr>
            <p:spPr>
              <a:xfrm>
                <a:off x="0" y="0"/>
                <a:ext cx="6192207" cy="683866"/>
              </a:xfrm>
              <a:prstGeom prst="rect">
                <a:avLst/>
              </a:prstGeom>
              <a:solidFill>
                <a:srgbClr val="4D1A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rgbClr val="C0504D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" name="Google Shape;14;p16"/>
              <p:cNvSpPr/>
              <p:nvPr/>
            </p:nvSpPr>
            <p:spPr>
              <a:xfrm>
                <a:off x="0" y="683866"/>
                <a:ext cx="6192207" cy="92579"/>
              </a:xfrm>
              <a:prstGeom prst="rect">
                <a:avLst/>
              </a:prstGeom>
              <a:solidFill>
                <a:srgbClr val="E3912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rgbClr val="C0504D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" name="Google Shape;15;p16"/>
              <p:cNvSpPr/>
              <p:nvPr/>
            </p:nvSpPr>
            <p:spPr>
              <a:xfrm>
                <a:off x="6192207" y="683865"/>
                <a:ext cx="2951793" cy="92580"/>
              </a:xfrm>
              <a:prstGeom prst="rect">
                <a:avLst/>
              </a:prstGeom>
              <a:solidFill>
                <a:srgbClr val="4D1A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rgbClr val="C0504D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16" name="Google Shape;16;p16" descr="Hartnell Logo CMYK 121813.eps"/>
            <p:cNvPicPr preferRelativeResize="0"/>
            <p:nvPr/>
          </p:nvPicPr>
          <p:blipFill rotWithShape="1">
            <a:blip r:embed="rId10">
              <a:alphaModFix/>
            </a:blip>
            <a:srcRect/>
            <a:stretch/>
          </p:blipFill>
          <p:spPr>
            <a:xfrm>
              <a:off x="6341574" y="148552"/>
              <a:ext cx="463111" cy="4396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" name="Google Shape;17;p16" descr="Hartnell Logo RGB-Horz 101314.jpg"/>
            <p:cNvPicPr preferRelativeResize="0"/>
            <p:nvPr/>
          </p:nvPicPr>
          <p:blipFill rotWithShape="1">
            <a:blip r:embed="rId11">
              <a:alphaModFix/>
            </a:blip>
            <a:srcRect t="80177" b="6844"/>
            <a:stretch/>
          </p:blipFill>
          <p:spPr>
            <a:xfrm>
              <a:off x="6838151" y="237585"/>
              <a:ext cx="2159311" cy="22944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8" name="Google Shape;18;p16"/>
          <p:cNvSpPr txBox="1"/>
          <p:nvPr/>
        </p:nvSpPr>
        <p:spPr>
          <a:xfrm>
            <a:off x="537284" y="6203646"/>
            <a:ext cx="5535651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1" i="0" u="none" strike="noStrike" cap="none" baseline="30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1" i="0" u="none" strike="noStrike" cap="none" baseline="30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lang="en-US" sz="1400" b="1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GROWING LEADERS </a:t>
            </a:r>
            <a:r>
              <a:rPr lang="en-US" sz="1400" b="0" i="1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Opportunity. Engagement. Achievement.    www.hartnell.edu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6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400"/>
              <a:buFont typeface="Quicksand"/>
              <a:buNone/>
              <a:defRPr sz="2400" b="1" i="0" u="none" strike="noStrike" cap="none">
                <a:solidFill>
                  <a:srgbClr val="F2F2F2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"/>
          <p:cNvSpPr txBox="1">
            <a:spLocks noGrp="1"/>
          </p:cNvSpPr>
          <p:nvPr>
            <p:ph type="ctrTitle"/>
          </p:nvPr>
        </p:nvSpPr>
        <p:spPr>
          <a:xfrm>
            <a:off x="209909" y="1981200"/>
            <a:ext cx="57150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ct val="100000"/>
              <a:buFont typeface="Quicksand"/>
              <a:buNone/>
            </a:pPr>
            <a:r>
              <a:rPr lang="en-US" dirty="0"/>
              <a:t>Matthew Trengove, PhD., </a:t>
            </a:r>
            <a:r>
              <a:rPr lang="en-US" dirty="0" err="1"/>
              <a:t>Layheng</a:t>
            </a:r>
            <a:r>
              <a:rPr lang="en-US"/>
              <a:t> Ting, PhD.</a:t>
            </a:r>
            <a:br>
              <a:rPr lang="en-US"/>
            </a:br>
            <a:endParaRPr/>
          </a:p>
        </p:txBody>
      </p:sp>
      <p:sp>
        <p:nvSpPr>
          <p:cNvPr id="60" name="Google Shape;60;p1"/>
          <p:cNvSpPr txBox="1">
            <a:spLocks noGrp="1"/>
          </p:cNvSpPr>
          <p:nvPr>
            <p:ph type="subTitle" idx="1"/>
          </p:nvPr>
        </p:nvSpPr>
        <p:spPr>
          <a:xfrm>
            <a:off x="228600" y="228600"/>
            <a:ext cx="5753818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ct val="100000"/>
              <a:buNone/>
            </a:pPr>
            <a:r>
              <a:rPr lang="en-US"/>
              <a:t>Results from:</a:t>
            </a:r>
            <a:endParaRPr/>
          </a:p>
          <a:p>
            <a:pPr marL="457200" lvl="0" indent="-457200" algn="l" rtl="0">
              <a:spcBef>
                <a:spcPts val="434"/>
              </a:spcBef>
              <a:spcAft>
                <a:spcPts val="0"/>
              </a:spcAft>
              <a:buClr>
                <a:srgbClr val="F2F2F2"/>
              </a:buClr>
              <a:buSzPct val="100000"/>
              <a:buFont typeface="Arial"/>
              <a:buChar char="•"/>
            </a:pPr>
            <a:r>
              <a:rPr lang="en-US"/>
              <a:t>Promoting Organizational Success Student Surveys (2020SP &amp; 2021SP),</a:t>
            </a:r>
            <a:endParaRPr/>
          </a:p>
          <a:p>
            <a:pPr marL="457200" lvl="0" indent="-457200" algn="l" rtl="0">
              <a:spcBef>
                <a:spcPts val="434"/>
              </a:spcBef>
              <a:spcAft>
                <a:spcPts val="0"/>
              </a:spcAft>
              <a:buClr>
                <a:srgbClr val="F2F2F2"/>
              </a:buClr>
              <a:buSzPct val="100000"/>
              <a:buFont typeface="Arial"/>
              <a:buChar char="•"/>
            </a:pPr>
            <a:r>
              <a:rPr lang="en-US"/>
              <a:t>Student Services Survey, and </a:t>
            </a:r>
            <a:endParaRPr/>
          </a:p>
          <a:p>
            <a:pPr marL="457200" lvl="0" indent="-457200" algn="l" rtl="0">
              <a:spcBef>
                <a:spcPts val="434"/>
              </a:spcBef>
              <a:spcAft>
                <a:spcPts val="0"/>
              </a:spcAft>
              <a:buClr>
                <a:srgbClr val="F2F2F2"/>
              </a:buClr>
              <a:buSzPct val="100000"/>
              <a:buFont typeface="Arial"/>
              <a:buChar char="•"/>
            </a:pPr>
            <a:r>
              <a:rPr lang="en-US"/>
              <a:t>Stop-Out Student Survey</a:t>
            </a:r>
            <a:endParaRPr/>
          </a:p>
        </p:txBody>
      </p:sp>
      <p:sp>
        <p:nvSpPr>
          <p:cNvPr id="61" name="Google Shape;61;p1"/>
          <p:cNvSpPr txBox="1">
            <a:spLocks noGrp="1"/>
          </p:cNvSpPr>
          <p:nvPr>
            <p:ph type="body" idx="3"/>
          </p:nvPr>
        </p:nvSpPr>
        <p:spPr>
          <a:xfrm>
            <a:off x="152400" y="2819400"/>
            <a:ext cx="5830018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-US" sz="1400"/>
              <a:t>Institutional Research</a:t>
            </a:r>
            <a:endParaRPr/>
          </a:p>
          <a:p>
            <a:pPr marL="0" lvl="0" indent="0" algn="l" rtl="0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-US" sz="1400"/>
              <a:t>March 17, 2021</a:t>
            </a:r>
            <a:endParaRPr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0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Quicksand"/>
              <a:buNone/>
            </a:pPr>
            <a:r>
              <a:rPr lang="en-US" sz="1800" b="1"/>
              <a:t>Q19. What kind of computer/technology is available from home (Select all that apply)?</a:t>
            </a:r>
            <a:r>
              <a:rPr lang="en-US" sz="1800"/>
              <a:t> (POS)</a:t>
            </a:r>
            <a:endParaRPr sz="1800"/>
          </a:p>
        </p:txBody>
      </p:sp>
      <p:sp>
        <p:nvSpPr>
          <p:cNvPr id="125" name="Google Shape;125;p10"/>
          <p:cNvSpPr/>
          <p:nvPr/>
        </p:nvSpPr>
        <p:spPr>
          <a:xfrm>
            <a:off x="176463" y="5259735"/>
            <a:ext cx="8864564" cy="1061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large majority of respondents (95.2%) have either a laptop or a desktop, 5.4% increase from last year.  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6" name="Google Shape;126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0050" y="914390"/>
            <a:ext cx="8343900" cy="411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1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ct val="100000"/>
              <a:buFont typeface="Quicksand"/>
              <a:buNone/>
            </a:pPr>
            <a:r>
              <a:rPr lang="en-US"/>
              <a:t>Q16. How reliable is your home internet now that all classes are online?(POS21)</a:t>
            </a:r>
            <a:endParaRPr/>
          </a:p>
        </p:txBody>
      </p:sp>
      <p:sp>
        <p:nvSpPr>
          <p:cNvPr id="132" name="Google Shape;132;p11"/>
          <p:cNvSpPr/>
          <p:nvPr/>
        </p:nvSpPr>
        <p:spPr>
          <a:xfrm>
            <a:off x="26773" y="5617779"/>
            <a:ext cx="8864564" cy="800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little over two-third of respondents indicated that their home internet is reliable. Home internet reliability has improved this year. 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3" name="Google Shape;133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" y="914400"/>
            <a:ext cx="7479737" cy="44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2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ct val="100000"/>
              <a:buFont typeface="Quicksand"/>
              <a:buNone/>
            </a:pPr>
            <a:r>
              <a:rPr lang="en-US" sz="1800" b="1"/>
              <a:t>Q18. How often do you have technical difficulties with the Canvas learning management system?(POS)</a:t>
            </a:r>
            <a:r>
              <a:rPr lang="en-US" sz="1800"/>
              <a:t> </a:t>
            </a:r>
            <a:endParaRPr sz="1800"/>
          </a:p>
        </p:txBody>
      </p:sp>
      <p:pic>
        <p:nvPicPr>
          <p:cNvPr id="140" name="Google Shape;14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8600" y="838200"/>
            <a:ext cx="8458200" cy="441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2"/>
          <p:cNvSpPr/>
          <p:nvPr/>
        </p:nvSpPr>
        <p:spPr>
          <a:xfrm>
            <a:off x="220579" y="5412135"/>
            <a:ext cx="8660027" cy="1636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small percentage of respondents (4.1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%, n=29)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always or very often have technical difficulties with the Canvas learning management system, a 40.8% decrease from last year.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3"/>
          <p:cNvSpPr txBox="1">
            <a:spLocks noGrp="1"/>
          </p:cNvSpPr>
          <p:nvPr>
            <p:ph type="title"/>
          </p:nvPr>
        </p:nvSpPr>
        <p:spPr>
          <a:xfrm>
            <a:off x="2059" y="0"/>
            <a:ext cx="6170141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400"/>
              <a:buFont typeface="Quicksand"/>
              <a:buNone/>
            </a:pPr>
            <a:r>
              <a:rPr lang="en-US" sz="1400"/>
              <a:t>20.IS THERE ANYTHING ELSE YOU WOULD LIKE TO TELL US ABOUT THE CHALLENGES YOU HAVE FACED AS WE SWITCH TO ONLINE-ONLY COURSES? (POS)</a:t>
            </a:r>
            <a:endParaRPr sz="1400"/>
          </a:p>
        </p:txBody>
      </p:sp>
      <p:graphicFrame>
        <p:nvGraphicFramePr>
          <p:cNvPr id="147" name="Google Shape;147;p13"/>
          <p:cNvGraphicFramePr/>
          <p:nvPr/>
        </p:nvGraphicFramePr>
        <p:xfrm>
          <a:off x="381000" y="990600"/>
          <a:ext cx="8153400" cy="5056175"/>
        </p:xfrm>
        <a:graphic>
          <a:graphicData uri="http://schemas.openxmlformats.org/drawingml/2006/table">
            <a:tbl>
              <a:tblPr>
                <a:noFill/>
                <a:tableStyleId>{2D00343C-0C72-4E9E-8D45-FC53C08BE167}</a:tableStyleId>
              </a:tblPr>
              <a:tblGrid>
                <a:gridCol w="471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7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Top 5 Challenges</a:t>
                      </a:r>
                      <a:endParaRPr sz="1800" b="1" i="0" u="none" strike="noStrike" cap="none">
                        <a:solidFill>
                          <a:srgbClr val="333333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87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2020SP</a:t>
                      </a:r>
                      <a:br>
                        <a:rPr lang="en-US" sz="1800" u="none" strike="noStrike" cap="none"/>
                      </a:br>
                      <a:r>
                        <a:rPr lang="en-US" sz="1800" u="none" strike="noStrike" cap="none"/>
                        <a:t>(N=265 or 20.8% of all Survey responses)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2021SP</a:t>
                      </a:r>
                      <a:br>
                        <a:rPr lang="en-US" sz="1800" u="none" strike="noStrike" cap="none"/>
                      </a:br>
                      <a:r>
                        <a:rPr lang="en-US" sz="1800" u="none" strike="noStrike" cap="none"/>
                        <a:t>(N=258 or 27.4% of all Survey responses)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Distraction and time management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2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Lack of motivation/interest/adaptability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2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Not in top 5 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6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Communication (student-student and student-faculty)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3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Course instructional method fit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4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5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More work/assignments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5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Not in top 5 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Internet access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5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Not in top 5 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Stress/Depression/Mental Health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Not in top 5 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3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Access to course materials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Not in top 5 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4</a:t>
                      </a: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4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Quicksand"/>
              <a:buNone/>
            </a:pPr>
            <a:r>
              <a:rPr lang="en-US" sz="1800" b="1"/>
              <a:t>Q3.What is the biggest reason that you're NOT taking classes at Hartnell College anymore?</a:t>
            </a:r>
            <a:r>
              <a:rPr lang="en-US" sz="1800"/>
              <a:t> (STOP)</a:t>
            </a:r>
            <a:endParaRPr sz="1800"/>
          </a:p>
        </p:txBody>
      </p:sp>
      <p:pic>
        <p:nvPicPr>
          <p:cNvPr id="153" name="Google Shape;15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075" y="1066800"/>
            <a:ext cx="7752175" cy="542925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14"/>
          <p:cNvSpPr/>
          <p:nvPr/>
        </p:nvSpPr>
        <p:spPr>
          <a:xfrm>
            <a:off x="0" y="2590799"/>
            <a:ext cx="5077444" cy="762001"/>
          </a:xfrm>
          <a:prstGeom prst="ellipse">
            <a:avLst/>
          </a:prstGeom>
          <a:noFill/>
          <a:ln w="254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4"/>
          <p:cNvSpPr/>
          <p:nvPr/>
        </p:nvSpPr>
        <p:spPr>
          <a:xfrm>
            <a:off x="533400" y="4629150"/>
            <a:ext cx="11952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N=185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6" name="Google Shape;156;p14"/>
          <p:cNvGrpSpPr/>
          <p:nvPr/>
        </p:nvGrpSpPr>
        <p:grpSpPr>
          <a:xfrm rot="328130">
            <a:off x="5419595" y="1691260"/>
            <a:ext cx="3636738" cy="4054742"/>
            <a:chOff x="1119272" y="1288584"/>
            <a:chExt cx="3974730" cy="3928860"/>
          </a:xfrm>
        </p:grpSpPr>
        <p:pic>
          <p:nvPicPr>
            <p:cNvPr id="157" name="Google Shape;157;p14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210523" y="1418413"/>
              <a:ext cx="3773134" cy="3673404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ffectLst>
              <a:outerShdw blurRad="65000" dist="50800" dir="12900000" kx="195000" ky="145000" algn="tl" rotWithShape="0">
                <a:srgbClr val="000000">
                  <a:alpha val="29803"/>
                </a:srgbClr>
              </a:outerShdw>
            </a:effectLst>
          </p:spPr>
        </p:pic>
        <p:sp>
          <p:nvSpPr>
            <p:cNvPr id="158" name="Google Shape;158;p14"/>
            <p:cNvSpPr/>
            <p:nvPr/>
          </p:nvSpPr>
          <p:spPr>
            <a:xfrm rot="-394674">
              <a:off x="1310241" y="1482714"/>
              <a:ext cx="3592792" cy="35405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Other (please specify) :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Graduated/achieved plan (n=8)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Attend another institution (n=6)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Work commitment (n=6)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Relocate (n=S)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Lack of motivation/interest (n=4)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Course/program not offered (n=3)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Stress/depression/mental health (n=3)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Still in high school (n=3)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Unable to register (n=3)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</a:t>
              </a:r>
              <a:r>
                <a:rPr lang="en-US" sz="1100" b="0" i="0" u="none" strike="noStrike" cap="non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Harassment (n=3)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Western Stage Theatre is closed. (n=3)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Family obligations/issues (n=3)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Have other priorities (n=2)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Waiting to get to Nursing program (n=2)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Waste of time (n=2)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Unclear goal (n=l)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COVID(n=l)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Academic Probation (n=l )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• Poor education quality/inconsistent staff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Services (n=l)</a:t>
              </a:r>
              <a:endPara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ca18190b1d_0_0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300" cy="667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Disproportionate Impact</a:t>
            </a:r>
            <a:endParaRPr/>
          </a:p>
        </p:txBody>
      </p:sp>
      <p:pic>
        <p:nvPicPr>
          <p:cNvPr id="165" name="Google Shape;165;gca18190b1d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5300" y="2300675"/>
            <a:ext cx="4830593" cy="2293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gca18190b1d_0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5300" y="4913022"/>
            <a:ext cx="4830600" cy="1204754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gca18190b1d_0_0"/>
          <p:cNvSpPr txBox="1"/>
          <p:nvPr/>
        </p:nvSpPr>
        <p:spPr>
          <a:xfrm>
            <a:off x="1562100" y="3691900"/>
            <a:ext cx="95400" cy="2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68" name="Google Shape;168;gca18190b1d_0_0"/>
          <p:cNvSpPr txBox="1"/>
          <p:nvPr/>
        </p:nvSpPr>
        <p:spPr>
          <a:xfrm>
            <a:off x="495301" y="1219200"/>
            <a:ext cx="80004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Quicksand"/>
                <a:ea typeface="Quicksand"/>
                <a:cs typeface="Quicksand"/>
                <a:sym typeface="Quicksand"/>
              </a:rPr>
              <a:t>The persistence of African American, White and undeclared race/ethnicity students were disproportionately impacted (n=4,619). Persistence of Pacific Islanders and Undeclared gender were also </a:t>
            </a:r>
            <a:r>
              <a:rPr lang="en-US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disproportionately</a:t>
            </a:r>
            <a:r>
              <a:rPr lang="en-US">
                <a:latin typeface="Quicksand"/>
                <a:ea typeface="Quicksand"/>
                <a:cs typeface="Quicksand"/>
                <a:sym typeface="Quicksand"/>
              </a:rPr>
              <a:t> impacted</a:t>
            </a:r>
            <a:endParaRPr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5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400"/>
              <a:buFont typeface="Quicksand"/>
              <a:buNone/>
            </a:pPr>
            <a:r>
              <a:rPr lang="en-US" b="1"/>
              <a:t>Q7.What are you future plans?</a:t>
            </a:r>
            <a:r>
              <a:rPr lang="en-US"/>
              <a:t> (STOP)</a:t>
            </a:r>
            <a:endParaRPr/>
          </a:p>
        </p:txBody>
      </p:sp>
      <p:pic>
        <p:nvPicPr>
          <p:cNvPr id="174" name="Google Shape;174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8600" y="990600"/>
            <a:ext cx="8245917" cy="487680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5"/>
          <p:cNvSpPr/>
          <p:nvPr/>
        </p:nvSpPr>
        <p:spPr>
          <a:xfrm>
            <a:off x="149327" y="3429000"/>
            <a:ext cx="6268800" cy="749700"/>
          </a:xfrm>
          <a:prstGeom prst="ellipse">
            <a:avLst/>
          </a:prstGeom>
          <a:noFill/>
          <a:ln w="254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5"/>
          <p:cNvSpPr/>
          <p:nvPr/>
        </p:nvSpPr>
        <p:spPr>
          <a:xfrm>
            <a:off x="609600" y="5113347"/>
            <a:ext cx="1195137" cy="754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N=176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5"/>
          <p:cNvSpPr/>
          <p:nvPr/>
        </p:nvSpPr>
        <p:spPr>
          <a:xfrm>
            <a:off x="228600" y="1162050"/>
            <a:ext cx="6268800" cy="1162200"/>
          </a:xfrm>
          <a:prstGeom prst="ellipse">
            <a:avLst/>
          </a:prstGeom>
          <a:noFill/>
          <a:ln w="254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ct val="100000"/>
              <a:buFont typeface="Quicksand"/>
              <a:buNone/>
            </a:pPr>
            <a:r>
              <a:rPr lang="en-US"/>
              <a:t>Key Objectives &amp; Findings of the Surveys</a:t>
            </a:r>
            <a:endParaRPr/>
          </a:p>
        </p:txBody>
      </p:sp>
      <p:sp>
        <p:nvSpPr>
          <p:cNvPr id="68" name="Google Shape;68;p2"/>
          <p:cNvSpPr/>
          <p:nvPr/>
        </p:nvSpPr>
        <p:spPr>
          <a:xfrm>
            <a:off x="250723" y="3521785"/>
            <a:ext cx="8588477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3429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2"/>
          <p:cNvSpPr/>
          <p:nvPr/>
        </p:nvSpPr>
        <p:spPr>
          <a:xfrm>
            <a:off x="174100" y="772570"/>
            <a:ext cx="8610600" cy="6144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sng" strike="noStrike" cap="none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Key </a:t>
            </a:r>
            <a:r>
              <a:rPr lang="en-US" sz="1800" b="1" i="0" u="sng" strike="noStrike" cap="none" dirty="0" smtClean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Objectives:</a:t>
            </a:r>
            <a:endParaRPr dirty="0"/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Determine whether students have adapted to online instruction and/or services</a:t>
            </a:r>
            <a:endParaRPr dirty="0"/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Support our students as they navigate these changes</a:t>
            </a:r>
            <a:endParaRPr sz="1800" b="1" i="0" u="none" strike="noStrike" cap="none" dirty="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Explore reasons that students stop-out (i.e., no classes for two primary semesters)</a:t>
            </a:r>
            <a:endParaRPr dirty="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Present a fairly comprehensive profile of student experience over the past year.</a:t>
            </a:r>
            <a:endParaRPr dirty="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General Findings: </a:t>
            </a:r>
            <a:endParaRPr dirty="0"/>
          </a:p>
          <a:p>
            <a:pPr marL="28575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Students have adapted to online format and overcome obstacles like internet reliability and/or computer access. </a:t>
            </a:r>
            <a:endParaRPr dirty="0"/>
          </a:p>
          <a:p>
            <a:pPr marL="28575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Students are satisfied with the support services provided by </a:t>
            </a:r>
            <a:r>
              <a:rPr lang="en-US" sz="1800" b="1" i="0" u="none" strike="noStrike" cap="none" dirty="0" err="1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Hartnell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, given increased satisfaction.</a:t>
            </a:r>
            <a:endParaRPr sz="1800" b="1" i="0" u="none" strike="noStrike" cap="none" dirty="0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742950" marR="0" lvl="1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Financial Support Services, Instructional Support, and Counseling Support are the top priorities among 2021SP respondents.  </a:t>
            </a:r>
            <a:endParaRPr dirty="0"/>
          </a:p>
          <a:p>
            <a:pPr marL="28575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Among the biggest reasons for stopping-out was  work commitments and/or transfer to another institution.</a:t>
            </a:r>
            <a:endParaRPr sz="1800" b="1" i="0" u="none" strike="noStrike" cap="none" dirty="0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400"/>
              <a:buFont typeface="Quicksand"/>
              <a:buNone/>
            </a:pPr>
            <a:r>
              <a:rPr lang="en-US"/>
              <a:t>Survey Demographics</a:t>
            </a:r>
            <a:endParaRPr/>
          </a:p>
        </p:txBody>
      </p:sp>
      <p:sp>
        <p:nvSpPr>
          <p:cNvPr id="75" name="Google Shape;75;p3"/>
          <p:cNvSpPr/>
          <p:nvPr/>
        </p:nvSpPr>
        <p:spPr>
          <a:xfrm>
            <a:off x="228600" y="990600"/>
            <a:ext cx="8763000" cy="55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Promoting Organizational Success Student Surveys 2020SP &amp; 2021SP:  </a:t>
            </a:r>
            <a:endParaRPr dirty="0"/>
          </a:p>
          <a:p>
            <a:pPr marL="742950" marR="0" lvl="1" indent="-2857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 enrolled in 2020SP and/or 2021SP classes (excluding JPA)</a:t>
            </a:r>
            <a:endParaRPr dirty="0"/>
          </a:p>
          <a:p>
            <a:pPr marL="1200150" marR="0" lvl="2" indent="-2857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Response Rates (2020SP)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14.6% (n=1,276 respondents) 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0150" marR="0" lvl="2" indent="-2857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Response Rates (2021SP): 12.3 % (n=942 respondents)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Hartnell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Student Services Survey 2020FA(SS)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 dirty="0"/>
          </a:p>
          <a:p>
            <a:pPr marL="742950" marR="0" lvl="1" indent="-2857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 enrolled in 2020FA and/or 2021SP (excluding JPA)</a:t>
            </a:r>
            <a:endParaRPr dirty="0"/>
          </a:p>
          <a:p>
            <a:pPr marL="1200150" marR="0" lvl="2" indent="-2857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Response Rates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10.6% (n=1,086 respondents)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Stop-Out Student Survey Spring 2021(STOP)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00100" marR="0" lvl="1" indent="-34290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 enrolled in '2019SU', '2019FA', '2019SP', who were NOT enrolled in  '2020SU', '2020FA', '2020SP ‘ that are NOT </a:t>
            </a:r>
            <a:r>
              <a:rPr lang="en-US" sz="16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Hartnell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employees or those who’ve completed an Award/Certificate 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0150" marR="0" lvl="2" indent="-2857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Response Rates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4.3% (OR 191 respondents)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responses were quite extensive, so this presentation targets a cross comparison of shared experiences and/or significant changes over time (e.g., 2020SP – 2021SP).</a:t>
            </a:r>
            <a:endParaRPr dirty="0"/>
          </a:p>
          <a:p>
            <a:pPr marL="742950" marR="0" lvl="1" indent="-2857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We’re provided a flat file for those who want to dig into the data. </a:t>
            </a:r>
            <a:endParaRPr lang="en-US" sz="1600" b="0" i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Responses were anonymous so we can’t follow-up or disaggregate results 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"/>
          <p:cNvSpPr txBox="1">
            <a:spLocks noGrp="1"/>
          </p:cNvSpPr>
          <p:nvPr>
            <p:ph type="title"/>
          </p:nvPr>
        </p:nvSpPr>
        <p:spPr>
          <a:xfrm>
            <a:off x="2059" y="0"/>
            <a:ext cx="6170141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400"/>
              <a:buFont typeface="Quicksand"/>
              <a:buNone/>
            </a:pPr>
            <a:r>
              <a:rPr lang="en-US" dirty="0"/>
              <a:t>KEY FINDINGS</a:t>
            </a:r>
            <a:endParaRPr dirty="0"/>
          </a:p>
        </p:txBody>
      </p:sp>
      <p:sp>
        <p:nvSpPr>
          <p:cNvPr id="81" name="Google Shape;81;p4"/>
          <p:cNvSpPr txBox="1">
            <a:spLocks noGrp="1"/>
          </p:cNvSpPr>
          <p:nvPr>
            <p:ph type="body" idx="1"/>
          </p:nvPr>
        </p:nvSpPr>
        <p:spPr>
          <a:xfrm>
            <a:off x="152400" y="990600"/>
            <a:ext cx="8979568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Responses on the switch to online-only classes were overwhelmingly positive:</a:t>
            </a:r>
            <a:endParaRPr dirty="0"/>
          </a:p>
          <a:p>
            <a:pPr marL="342900" lvl="0" indent="-342900" algn="l" rtl="0"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77.0% said that it has been “easy” or “not bad” to adapt to online courses (POS21 Q1), a </a:t>
            </a:r>
            <a:r>
              <a:rPr lang="en-US" sz="2000" dirty="0">
                <a:latin typeface="Calibri"/>
                <a:ea typeface="Calibri"/>
                <a:cs typeface="Calibri"/>
                <a:sym typeface="Calibri"/>
              </a:rPr>
              <a:t>2.1 % increase from 2020SP survey</a:t>
            </a:r>
            <a:endParaRPr dirty="0"/>
          </a:p>
          <a:p>
            <a:pPr marL="342900" lvl="0" indent="-342900" algn="l" rtl="0"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76.1% respondents say the shift to online courses has not affected their communications and/or interactions with other students/classmates (POS21 Q5), a 0.5% increase from 2020SP survey.</a:t>
            </a:r>
            <a:endParaRPr sz="2200"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 algn="l" rtl="0"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73.1% of respondents say their </a:t>
            </a:r>
            <a:r>
              <a:rPr lang="en-US" sz="2200" b="1" dirty="0">
                <a:latin typeface="Calibri"/>
                <a:ea typeface="Calibri"/>
                <a:cs typeface="Calibri"/>
                <a:sym typeface="Calibri"/>
              </a:rPr>
              <a:t>communication with their instructors has gotten easier or been about the same </a:t>
            </a: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over since the shift to online courses (POS21 Q6), with a 49.8 % increase in respondents who said their </a:t>
            </a:r>
            <a:r>
              <a:rPr lang="en-US" sz="2200" b="1" dirty="0">
                <a:latin typeface="Calibri"/>
                <a:ea typeface="Calibri"/>
                <a:cs typeface="Calibri"/>
                <a:sym typeface="Calibri"/>
              </a:rPr>
              <a:t>communication with their instructor </a:t>
            </a:r>
            <a:r>
              <a:rPr lang="en-US" sz="2200" b="1" i="1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had gotten easier</a:t>
            </a:r>
            <a:r>
              <a:rPr lang="en-US" sz="22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200" i="1" dirty="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 sz="2200" i="1" dirty="0" smtClean="0">
                <a:latin typeface="Calibri"/>
                <a:ea typeface="Calibri"/>
                <a:cs typeface="Calibri"/>
                <a:sym typeface="Calibri"/>
              </a:rPr>
              <a:t>p&lt;0.001, n=417)</a:t>
            </a:r>
            <a:endParaRPr dirty="0"/>
          </a:p>
          <a:p>
            <a:pPr marL="342900" lvl="0" indent="-342900" algn="l" rtl="0"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A small percentage of 2021SP respondents (19.6</a:t>
            </a:r>
            <a:r>
              <a:rPr lang="en-US" sz="2200" dirty="0" smtClean="0">
                <a:latin typeface="Calibri"/>
                <a:ea typeface="Calibri"/>
                <a:cs typeface="Calibri"/>
                <a:sym typeface="Calibri"/>
              </a:rPr>
              <a:t>%, n=144) </a:t>
            </a: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had issues accessing course materials (POS21 Q13), essential services (9.4% </a:t>
            </a:r>
            <a:r>
              <a:rPr lang="en-US" sz="2200" dirty="0" smtClean="0">
                <a:latin typeface="Calibri"/>
                <a:ea typeface="Calibri"/>
                <a:cs typeface="Calibri"/>
                <a:sym typeface="Calibri"/>
              </a:rPr>
              <a:t>, n=69,POS21 </a:t>
            </a: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Q14) </a:t>
            </a:r>
            <a:r>
              <a:rPr lang="en-US" sz="2200" i="1" dirty="0">
                <a:latin typeface="Calibri"/>
                <a:ea typeface="Calibri"/>
                <a:cs typeface="Calibri"/>
                <a:sym typeface="Calibri"/>
              </a:rPr>
              <a:t>(p&lt;0.05), </a:t>
            </a: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and/or course assessments (18.2</a:t>
            </a:r>
            <a:r>
              <a:rPr lang="en-US" sz="2200" dirty="0" smtClean="0">
                <a:latin typeface="Calibri"/>
                <a:ea typeface="Calibri"/>
                <a:cs typeface="Calibri"/>
                <a:sym typeface="Calibri"/>
              </a:rPr>
              <a:t>%, n=134, </a:t>
            </a: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POS21 Q15). Independent T-test suggests that students had </a:t>
            </a:r>
            <a:r>
              <a:rPr lang="en-US" sz="2200" b="1" i="1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fewer issues accessing essential services</a:t>
            </a:r>
            <a:r>
              <a:rPr lang="en-US" sz="2200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this year, when compared with 2020SP respondents. </a:t>
            </a:r>
            <a:endParaRPr dirty="0"/>
          </a:p>
          <a:p>
            <a:pPr marL="342900" lvl="0" indent="-342900" algn="l" rtl="0"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63% of the Student Services survey respondents prefer online services</a:t>
            </a:r>
            <a:endParaRPr dirty="0"/>
          </a:p>
          <a:p>
            <a:pPr marL="342900" lvl="0" indent="-342900" algn="l" rtl="0"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41% of Stop Out survey respondents wanted to get an Associates</a:t>
            </a:r>
            <a:endParaRPr dirty="0"/>
          </a:p>
          <a:p>
            <a:pPr marL="342900" lvl="0" indent="-342900" algn="l" rtl="0"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43% of Stop-Out survey respondents are working full-time </a:t>
            </a:r>
            <a:endParaRPr dirty="0"/>
          </a:p>
          <a:p>
            <a:pPr marL="342900" lvl="0" indent="-342900" algn="l" rtl="0"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77% of Stop-Out survey respondents don't consult counselors before leaving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ct val="100000"/>
              <a:buFont typeface="Quicksand"/>
              <a:buNone/>
            </a:pPr>
            <a:r>
              <a:rPr lang="en-US" b="1" dirty="0"/>
              <a:t>Q4. Please respond to each of the following statements (POS21)</a:t>
            </a:r>
            <a:endParaRPr dirty="0"/>
          </a:p>
        </p:txBody>
      </p:sp>
      <p:sp>
        <p:nvSpPr>
          <p:cNvPr id="87" name="Google Shape;87;p5"/>
          <p:cNvSpPr/>
          <p:nvPr/>
        </p:nvSpPr>
        <p:spPr>
          <a:xfrm>
            <a:off x="26773" y="5617779"/>
            <a:ext cx="8864564" cy="800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Overall, respondents are satisfied with the support services provided by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Hartnell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the level of satisfaction has increased compared to previous year.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8" name="Google Shape;88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6462" y="911497"/>
            <a:ext cx="8738938" cy="44987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"/>
          <p:cNvSpPr txBox="1">
            <a:spLocks noGrp="1"/>
          </p:cNvSpPr>
          <p:nvPr>
            <p:ph type="title"/>
          </p:nvPr>
        </p:nvSpPr>
        <p:spPr>
          <a:xfrm>
            <a:off x="26773" y="16736"/>
            <a:ext cx="6165434" cy="89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Quicksand"/>
              <a:buNone/>
            </a:pPr>
            <a:r>
              <a:rPr lang="en-US" sz="1800" b="1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7. What kinds of supports/resources do you need to be successful, now that all courses are online-only? (POS)</a:t>
            </a:r>
            <a:r>
              <a:rPr lang="en-US"/>
              <a:t/>
            </a:r>
            <a:br>
              <a:rPr lang="en-US"/>
            </a:br>
            <a:endParaRPr/>
          </a:p>
        </p:txBody>
      </p:sp>
      <p:sp>
        <p:nvSpPr>
          <p:cNvPr id="94" name="Google Shape;94;p6"/>
          <p:cNvSpPr/>
          <p:nvPr/>
        </p:nvSpPr>
        <p:spPr>
          <a:xfrm>
            <a:off x="228600" y="5265821"/>
            <a:ext cx="8915400" cy="729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Financial Support Services, Instructional Support, and Counseling Support are the most needed services among the 2021SP respondents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773" y="914399"/>
            <a:ext cx="8964827" cy="43514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7"/>
          <p:cNvSpPr txBox="1">
            <a:spLocks noGrp="1"/>
          </p:cNvSpPr>
          <p:nvPr>
            <p:ph type="title"/>
          </p:nvPr>
        </p:nvSpPr>
        <p:spPr>
          <a:xfrm>
            <a:off x="0" y="23812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400"/>
              <a:buFont typeface="Quicksand"/>
              <a:buNone/>
            </a:pPr>
            <a:r>
              <a:rPr lang="en-US" sz="1400"/>
              <a:t>Q3. </a:t>
            </a:r>
            <a:r>
              <a:rPr lang="en-US" sz="1400" b="1"/>
              <a:t>Are there any services that you need, but have been unable to receive, during the COVID-19 pandemic (select all that apply)?</a:t>
            </a:r>
            <a:r>
              <a:rPr lang="en-US" sz="1400"/>
              <a:t> (SS)</a:t>
            </a:r>
            <a:endParaRPr sz="1400"/>
          </a:p>
        </p:txBody>
      </p:sp>
      <p:pic>
        <p:nvPicPr>
          <p:cNvPr id="102" name="Google Shape;102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838200"/>
            <a:ext cx="8458200" cy="5684337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7"/>
          <p:cNvSpPr/>
          <p:nvPr/>
        </p:nvSpPr>
        <p:spPr>
          <a:xfrm>
            <a:off x="990600" y="990600"/>
            <a:ext cx="22098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25400" cap="flat" cmpd="sng">
            <a:solidFill>
              <a:srgbClr val="8C3A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7"/>
          <p:cNvSpPr/>
          <p:nvPr/>
        </p:nvSpPr>
        <p:spPr>
          <a:xfrm>
            <a:off x="685800" y="5768484"/>
            <a:ext cx="1195137" cy="754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N=414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7"/>
          <p:cNvSpPr/>
          <p:nvPr/>
        </p:nvSpPr>
        <p:spPr>
          <a:xfrm>
            <a:off x="1143000" y="1002890"/>
            <a:ext cx="4748463" cy="1447800"/>
          </a:xfrm>
          <a:prstGeom prst="ellipse">
            <a:avLst/>
          </a:prstGeom>
          <a:noFill/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8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ct val="100000"/>
              <a:buFont typeface="Quicksand"/>
              <a:buNone/>
            </a:pPr>
            <a:r>
              <a:rPr lang="en-US" sz="1400" b="1"/>
              <a:t>Q4. Are there ANY in-person appointment-only services that you'd like to receive during the COVID-19 pandemic (select all that apply)?</a:t>
            </a:r>
            <a:r>
              <a:rPr lang="en-US" sz="1400"/>
              <a:t> (SS)</a:t>
            </a:r>
            <a:endParaRPr sz="1400"/>
          </a:p>
        </p:txBody>
      </p:sp>
      <p:pic>
        <p:nvPicPr>
          <p:cNvPr id="111" name="Google Shape;111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960163"/>
            <a:ext cx="8263541" cy="5463959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8"/>
          <p:cNvSpPr/>
          <p:nvPr/>
        </p:nvSpPr>
        <p:spPr>
          <a:xfrm>
            <a:off x="1905000" y="1142999"/>
            <a:ext cx="3378607" cy="1143001"/>
          </a:xfrm>
          <a:prstGeom prst="ellipse">
            <a:avLst/>
          </a:prstGeom>
          <a:noFill/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8"/>
          <p:cNvSpPr/>
          <p:nvPr/>
        </p:nvSpPr>
        <p:spPr>
          <a:xfrm>
            <a:off x="685800" y="5768484"/>
            <a:ext cx="1195137" cy="754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N=500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9"/>
          <p:cNvSpPr txBox="1">
            <a:spLocks noGrp="1"/>
          </p:cNvSpPr>
          <p:nvPr>
            <p:ph type="title"/>
          </p:nvPr>
        </p:nvSpPr>
        <p:spPr>
          <a:xfrm>
            <a:off x="26773" y="16737"/>
            <a:ext cx="6165434" cy="667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400"/>
              <a:buFont typeface="Quicksand"/>
              <a:buNone/>
            </a:pPr>
            <a:r>
              <a:rPr lang="en-US"/>
              <a:t>Student Services Received</a:t>
            </a:r>
            <a:endParaRPr/>
          </a:p>
        </p:txBody>
      </p:sp>
      <p:sp>
        <p:nvSpPr>
          <p:cNvPr id="119" name="Google Shape;119;p9"/>
          <p:cNvSpPr txBox="1">
            <a:spLocks noGrp="1"/>
          </p:cNvSpPr>
          <p:nvPr>
            <p:ph type="body" idx="1"/>
          </p:nvPr>
        </p:nvSpPr>
        <p:spPr>
          <a:xfrm>
            <a:off x="152400" y="914400"/>
            <a:ext cx="8839200" cy="57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4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b="1" dirty="0"/>
              <a:t>A pre/post ‘Shelter in place’ comparison of service area statistics is difficult given the number of changes that have taken place over the past year (e.g., A&amp;R offered in person and telephone appointments, so emails rare. Financial Aid services were on a “walk-in“ basis, and tutoring services were conducted in person).</a:t>
            </a:r>
            <a:endParaRPr dirty="0"/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4500" b="1" dirty="0"/>
              <a:t>A&amp;R/Financial Aid Services</a:t>
            </a:r>
            <a:endParaRPr sz="4500" b="1" dirty="0"/>
          </a:p>
          <a:p>
            <a:pPr marL="0" lvl="0" indent="0" algn="l" rtl="0">
              <a:spcBef>
                <a:spcPts val="25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Students can now submit documents, and check financial aid status using their college-issued email address, </a:t>
            </a:r>
            <a:endParaRPr dirty="0"/>
          </a:p>
          <a:p>
            <a:pPr marL="457200" lvl="0" indent="-472440" algn="l" rtl="0">
              <a:spcBef>
                <a:spcPts val="256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dirty="0"/>
              <a:t>correspondence has increased to 18,000 emails, and/or 9,579 phone calls. </a:t>
            </a:r>
            <a:endParaRPr dirty="0"/>
          </a:p>
          <a:p>
            <a:pPr marL="457200" lvl="0" indent="-472440" algn="l" rtl="0">
              <a:spcBef>
                <a:spcPts val="256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dirty="0"/>
              <a:t>Implemented Cranium Café (2020FA only), which served about 600 students for both A&amp;R and Financial Aid.</a:t>
            </a:r>
            <a:endParaRPr dirty="0"/>
          </a:p>
          <a:p>
            <a:pPr marL="457200" lvl="0" indent="-472440" algn="l" rtl="0">
              <a:spcBef>
                <a:spcPts val="256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dirty="0"/>
              <a:t>Implemented a Zoom virtual front desk which has served 1,091 (January - February) and 726 (February - March) students for Financial Aid and/or A&amp;R purposes.</a:t>
            </a:r>
            <a:endParaRPr dirty="0"/>
          </a:p>
          <a:p>
            <a:pPr marL="457200" lvl="0" indent="-375920" algn="l" rtl="0">
              <a:spcBef>
                <a:spcPts val="256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dirty="0"/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4500" b="1" dirty="0"/>
              <a:t>Tutoring Services </a:t>
            </a:r>
            <a:endParaRPr dirty="0"/>
          </a:p>
          <a:p>
            <a:pPr marL="0" lvl="0" indent="0" algn="l" rtl="0">
              <a:spcBef>
                <a:spcPts val="25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Launched canvas button, partnership with math faculty to host Academic Excellence Workshops and increased outreach to students Results of a 7 week comparison:</a:t>
            </a:r>
            <a:endParaRPr dirty="0"/>
          </a:p>
          <a:p>
            <a:pPr marL="0" lvl="0" indent="0" algn="ctr" rtl="0">
              <a:spcBef>
                <a:spcPts val="25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Fall 2020: August 24 - October 5      Spring 2021: January 25 - March 9</a:t>
            </a:r>
            <a:endParaRPr dirty="0"/>
          </a:p>
          <a:p>
            <a:pPr marL="0" lvl="0" indent="0" algn="ctr" rtl="0">
              <a:spcBef>
                <a:spcPts val="25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Students: 244, Visits: 973                   Students: 364, Visits: 1334</a:t>
            </a:r>
            <a:endParaRPr dirty="0"/>
          </a:p>
          <a:p>
            <a:pPr marL="457200" lvl="0" indent="-375920" algn="l" rtl="0">
              <a:spcBef>
                <a:spcPts val="256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dirty="0"/>
          </a:p>
          <a:p>
            <a:pPr marL="0" lvl="0" indent="0" algn="ctr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4000" dirty="0"/>
              <a:t>Counseling Services</a:t>
            </a:r>
            <a:endParaRPr dirty="0"/>
          </a:p>
          <a:p>
            <a:pPr marL="0" lvl="0" indent="0" algn="ctr" rtl="0">
              <a:spcBef>
                <a:spcPts val="25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2019FA                                                     2020FA</a:t>
            </a:r>
            <a:endParaRPr dirty="0"/>
          </a:p>
          <a:p>
            <a:pPr marL="0" lvl="0" indent="0" algn="ctr" rtl="0">
              <a:spcBef>
                <a:spcPts val="25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Students 16408 Visits 18,286	             Students 10908 Visits 16,282</a:t>
            </a:r>
            <a:endParaRPr dirty="0"/>
          </a:p>
          <a:p>
            <a:pPr marL="0" lvl="0" indent="0" algn="ctr" rtl="0">
              <a:spcBef>
                <a:spcPts val="25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  <a:p>
            <a:pPr marL="0" lvl="0" indent="0" algn="ctr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4000" dirty="0"/>
              <a:t>Library Services</a:t>
            </a:r>
            <a:endParaRPr dirty="0"/>
          </a:p>
          <a:p>
            <a:pPr marL="0" lvl="0" indent="0" algn="ctr" rtl="0">
              <a:spcBef>
                <a:spcPts val="25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2020SP (Jan/Feb)			2021SP (Jan/Feb)</a:t>
            </a:r>
            <a:endParaRPr dirty="0"/>
          </a:p>
          <a:p>
            <a:pPr marL="0" lvl="0" indent="0" algn="ctr" rtl="0">
              <a:spcBef>
                <a:spcPts val="25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Students 519			Students 319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artnell Presentation Template - no title image - final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1271</Words>
  <Application>Microsoft Office PowerPoint</Application>
  <PresentationFormat>On-screen Show (4:3)</PresentationFormat>
  <Paragraphs>138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Quicksand</vt:lpstr>
      <vt:lpstr>Arial</vt:lpstr>
      <vt:lpstr>Calibri</vt:lpstr>
      <vt:lpstr>Noto Sans Symbols</vt:lpstr>
      <vt:lpstr>Hartnell Presentation Template - no title image - final</vt:lpstr>
      <vt:lpstr>Matthew Trengove, PhD., Layheng Ting, PhD. </vt:lpstr>
      <vt:lpstr>Key Objectives &amp; Findings of the Surveys</vt:lpstr>
      <vt:lpstr>Survey Demographics</vt:lpstr>
      <vt:lpstr>KEY FINDINGS</vt:lpstr>
      <vt:lpstr>Q4. Please respond to each of the following statements (POS21)</vt:lpstr>
      <vt:lpstr>7. What kinds of supports/resources do you need to be successful, now that all courses are online-only? (POS) </vt:lpstr>
      <vt:lpstr>Q3. Are there any services that you need, but have been unable to receive, during the COVID-19 pandemic (select all that apply)? (SS)</vt:lpstr>
      <vt:lpstr>Q4. Are there ANY in-person appointment-only services that you'd like to receive during the COVID-19 pandemic (select all that apply)? (SS)</vt:lpstr>
      <vt:lpstr>Student Services Received</vt:lpstr>
      <vt:lpstr>Q19. What kind of computer/technology is available from home (Select all that apply)? (POS)</vt:lpstr>
      <vt:lpstr>Q16. How reliable is your home internet now that all classes are online?(POS21)</vt:lpstr>
      <vt:lpstr>Q18. How often do you have technical difficulties with the Canvas learning management system?(POS) </vt:lpstr>
      <vt:lpstr>20.IS THERE ANYTHING ELSE YOU WOULD LIKE TO TELL US ABOUT THE CHALLENGES YOU HAVE FACED AS WE SWITCH TO ONLINE-ONLY COURSES? (POS)</vt:lpstr>
      <vt:lpstr>Q3.What is the biggest reason that you're NOT taking classes at Hartnell College anymore? (STOP)</vt:lpstr>
      <vt:lpstr>Disproportionate Impact</vt:lpstr>
      <vt:lpstr>Q7.What are you future plans? (STOP)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Matthew Trengove, PhD., Layheng Ting, PhD. </dc:title>
  <dc:creator>Dr. Brian Lofman</dc:creator>
  <cp:lastModifiedBy>matthew_trengove@yahoo.com</cp:lastModifiedBy>
  <cp:revision>7</cp:revision>
  <dcterms:created xsi:type="dcterms:W3CDTF">2014-10-23T16:03:52Z</dcterms:created>
  <dcterms:modified xsi:type="dcterms:W3CDTF">2021-03-23T18:11:14Z</dcterms:modified>
</cp:coreProperties>
</file>