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65449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1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1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39268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4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5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4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4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936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136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F4CB4B0-9997-4EBA-A5D9-707949130AB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CD34850-52D7-4D80-96D1-49AD9843C7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425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vc.edu/about-the-oei/partners/academic-senate-log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calendar-png/download/1522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cpasqueretta/9804763243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ngimg.com/download/3811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73B35E-ACB3-4A56-B1B0-E96B2C9EF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3" y="2447895"/>
            <a:ext cx="8361229" cy="2098226"/>
          </a:xfrm>
        </p:spPr>
        <p:txBody>
          <a:bodyPr/>
          <a:lstStyle/>
          <a:p>
            <a:r>
              <a:rPr lang="en-US" dirty="0"/>
              <a:t>Academic Senate and Its Committees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19429B8-40B3-4C40-83CF-08FDCD93F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2" y="4594633"/>
            <a:ext cx="6831673" cy="1086237"/>
          </a:xfrm>
        </p:spPr>
        <p:txBody>
          <a:bodyPr>
            <a:normAutofit/>
          </a:bodyPr>
          <a:lstStyle/>
          <a:p>
            <a:r>
              <a:rPr lang="en-US" sz="3200" dirty="0"/>
              <a:t>Who Will Serve?</a:t>
            </a:r>
          </a:p>
          <a:p>
            <a:r>
              <a:rPr lang="en-US" dirty="0"/>
              <a:t>February 22, 2022</a:t>
            </a:r>
          </a:p>
        </p:txBody>
      </p:sp>
    </p:spTree>
    <p:extLst>
      <p:ext uri="{BB962C8B-B14F-4D97-AF65-F5344CB8AC3E}">
        <p14:creationId xmlns:p14="http://schemas.microsoft.com/office/powerpoint/2010/main" val="163362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D53101-3007-43DF-9612-867AFEB0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D82BF4-5DFE-47D3-9ACC-B06BD9AE7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5668"/>
            <a:ext cx="9601200" cy="4081732"/>
          </a:xfrm>
        </p:spPr>
        <p:txBody>
          <a:bodyPr>
            <a:normAutofit/>
          </a:bodyPr>
          <a:lstStyle/>
          <a:p>
            <a:r>
              <a:rPr lang="en-US" dirty="0"/>
              <a:t>Academic Senate President</a:t>
            </a:r>
          </a:p>
          <a:p>
            <a:pPr lvl="1"/>
            <a:r>
              <a:rPr lang="en-US" dirty="0"/>
              <a:t>70% reassign time</a:t>
            </a:r>
          </a:p>
          <a:p>
            <a:r>
              <a:rPr lang="en-US" dirty="0"/>
              <a:t>1</a:t>
            </a:r>
            <a:r>
              <a:rPr lang="en-US" baseline="30000" dirty="0"/>
              <a:t>st-</a:t>
            </a:r>
            <a:r>
              <a:rPr lang="en-US" dirty="0"/>
              <a:t>Vice President</a:t>
            </a:r>
          </a:p>
          <a:p>
            <a:pPr lvl="1"/>
            <a:r>
              <a:rPr lang="en-US" dirty="0"/>
              <a:t>20% reassign time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Vice President</a:t>
            </a:r>
          </a:p>
          <a:p>
            <a:r>
              <a:rPr lang="en-US" dirty="0"/>
              <a:t>Secretary</a:t>
            </a:r>
          </a:p>
          <a:p>
            <a:pPr lvl="1"/>
            <a:r>
              <a:rPr lang="en-US" dirty="0"/>
              <a:t>10% reassign time</a:t>
            </a:r>
          </a:p>
          <a:p>
            <a:r>
              <a:rPr lang="en-US" dirty="0"/>
              <a:t>Senator At Large</a:t>
            </a:r>
          </a:p>
          <a:p>
            <a:r>
              <a:rPr lang="en-US" dirty="0"/>
              <a:t>Past President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03A2A05-7028-4964-B0FC-49515D3309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859403" y="2744692"/>
            <a:ext cx="3889256" cy="23347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C8A64B6-C2E7-4934-B308-CF3F7A832284}"/>
              </a:ext>
            </a:extLst>
          </p:cNvPr>
          <p:cNvSpPr txBox="1"/>
          <p:nvPr/>
        </p:nvSpPr>
        <p:spPr>
          <a:xfrm>
            <a:off x="5859403" y="5079465"/>
            <a:ext cx="3889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cvc.edu/about-the-oei/partners/academic-senate-logo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101322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58DED-060A-432A-B849-16E2A8A98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2A457A-1394-4AE3-B700-D387ED5FC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nominating committee for vacancies in Senate offices will be approved by the Senate at the 1</a:t>
            </a:r>
            <a:r>
              <a:rPr lang="en-US" baseline="30000" dirty="0"/>
              <a:t>st</a:t>
            </a:r>
            <a:r>
              <a:rPr lang="en-US" dirty="0"/>
              <a:t> regular meeting in March</a:t>
            </a:r>
          </a:p>
          <a:p>
            <a:r>
              <a:rPr lang="en-US" dirty="0"/>
              <a:t>Slate of candidates shall be announced at the 2</a:t>
            </a:r>
            <a:r>
              <a:rPr lang="en-US" baseline="30000" dirty="0"/>
              <a:t>nd</a:t>
            </a:r>
            <a:r>
              <a:rPr lang="en-US" dirty="0"/>
              <a:t> regular meeting in April</a:t>
            </a:r>
          </a:p>
          <a:p>
            <a:pPr lvl="1"/>
            <a:r>
              <a:rPr lang="en-US" dirty="0"/>
              <a:t>Additional nominations may be made at this time</a:t>
            </a:r>
          </a:p>
          <a:p>
            <a:r>
              <a:rPr lang="en-US" dirty="0"/>
              <a:t>Election of officers conducted at the first regular meeting in May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EF8EF5F-75B1-42A2-BE97-2BFE00BDC9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946312" y="3807721"/>
            <a:ext cx="2743200" cy="2743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D326204-B474-49C1-8699-8B5A27BC37B2}"/>
              </a:ext>
            </a:extLst>
          </p:cNvPr>
          <p:cNvSpPr txBox="1"/>
          <p:nvPr/>
        </p:nvSpPr>
        <p:spPr>
          <a:xfrm>
            <a:off x="9333782" y="6996498"/>
            <a:ext cx="1968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pngall.com/calendar-png/download/15227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/3.0/"/>
              </a:rPr>
              <a:t>CC BY-NC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484717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EBC7DF-97E9-4D5F-A754-F3F22CA4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Outside of the 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689F0E-8AD3-4A1C-8851-6767D2712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position(s)?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CA923DD-9241-48E7-8466-C04ACDF39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7585852" y="2400299"/>
            <a:ext cx="3581401" cy="35814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B7D0895-C831-4676-BE73-FC746E758B40}"/>
              </a:ext>
            </a:extLst>
          </p:cNvPr>
          <p:cNvSpPr txBox="1"/>
          <p:nvPr/>
        </p:nvSpPr>
        <p:spPr>
          <a:xfrm>
            <a:off x="9161254" y="6070715"/>
            <a:ext cx="20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www.flickr.com/photos/cpasqueretta/9804763243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/3.0/"/>
              </a:rPr>
              <a:t>CC BY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8213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D01DF6-DAD3-46D4-A08F-1FE6FE086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Committees and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36D305-ED48-44BA-AF0C-3B8FE4204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Standing Committees</a:t>
            </a:r>
          </a:p>
          <a:p>
            <a:pPr lvl="1"/>
            <a:r>
              <a:rPr lang="en-US" dirty="0"/>
              <a:t>Curriculum</a:t>
            </a:r>
          </a:p>
          <a:p>
            <a:pPr lvl="1"/>
            <a:r>
              <a:rPr lang="en-US" dirty="0"/>
              <a:t>Distance Education </a:t>
            </a:r>
          </a:p>
          <a:p>
            <a:pPr lvl="1"/>
            <a:r>
              <a:rPr lang="en-US" dirty="0"/>
              <a:t>Faculty Sabbatical Leave </a:t>
            </a:r>
          </a:p>
          <a:p>
            <a:pPr lvl="1"/>
            <a:r>
              <a:rPr lang="en-US" dirty="0"/>
              <a:t>Full-Time Faculty Hiring </a:t>
            </a:r>
          </a:p>
          <a:p>
            <a:pPr lvl="1"/>
            <a:r>
              <a:rPr lang="en-US" dirty="0"/>
              <a:t>Outcomes and Assessment</a:t>
            </a:r>
          </a:p>
          <a:p>
            <a:pPr lvl="1"/>
            <a:r>
              <a:rPr lang="en-US" dirty="0"/>
              <a:t>Professional Development</a:t>
            </a:r>
          </a:p>
          <a:p>
            <a:pPr lvl="1"/>
            <a:r>
              <a:rPr lang="en-US" dirty="0"/>
              <a:t>Program Evaluation Committee</a:t>
            </a:r>
          </a:p>
          <a:p>
            <a:pPr lvl="1"/>
            <a:r>
              <a:rPr lang="en-US" dirty="0"/>
              <a:t>Student Success and Equity</a:t>
            </a:r>
          </a:p>
        </p:txBody>
      </p:sp>
    </p:spTree>
    <p:extLst>
      <p:ext uri="{BB962C8B-B14F-4D97-AF65-F5344CB8AC3E}">
        <p14:creationId xmlns:p14="http://schemas.microsoft.com/office/powerpoint/2010/main" val="119113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D2690E-9469-448C-99D3-612B0C0D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Recruiting Members/Increasing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E41861-2A9E-414F-BD5E-673BDC22A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committees reporting a decline in membership</a:t>
            </a:r>
          </a:p>
          <a:p>
            <a:pPr lvl="1"/>
            <a:r>
              <a:rPr lang="en-US" dirty="0"/>
              <a:t>Retirements</a:t>
            </a:r>
          </a:p>
          <a:p>
            <a:pPr lvl="1"/>
            <a:r>
              <a:rPr lang="en-US" dirty="0"/>
              <a:t>Leaving for opportunities elsewhere</a:t>
            </a:r>
          </a:p>
          <a:p>
            <a:pPr lvl="1"/>
            <a:r>
              <a:rPr lang="en-US" dirty="0"/>
              <a:t>Burnout/fatigue?</a:t>
            </a:r>
          </a:p>
          <a:p>
            <a:pPr lvl="1"/>
            <a:endParaRPr lang="en-US" dirty="0"/>
          </a:p>
          <a:p>
            <a:r>
              <a:rPr lang="en-US" dirty="0"/>
              <a:t>How can we recruit and build membership?</a:t>
            </a:r>
          </a:p>
          <a:p>
            <a:endParaRPr lang="en-US" dirty="0"/>
          </a:p>
          <a:p>
            <a:r>
              <a:rPr lang="en-US" dirty="0"/>
              <a:t>Do we need to rethink membership – redesign?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C23169E-C2B6-47A3-8C21-F1B15C8D4E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7798279" y="2467153"/>
            <a:ext cx="3174521" cy="31745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9CDF931-6E82-4B2E-8837-09010FB5E0BA}"/>
              </a:ext>
            </a:extLst>
          </p:cNvPr>
          <p:cNvSpPr txBox="1"/>
          <p:nvPr/>
        </p:nvSpPr>
        <p:spPr>
          <a:xfrm>
            <a:off x="9333781" y="5765655"/>
            <a:ext cx="16390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pngimg.com/download/38110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672537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</TotalTime>
  <Words>202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Academic Senate and Its Committees</vt:lpstr>
      <vt:lpstr>Officers</vt:lpstr>
      <vt:lpstr>Process</vt:lpstr>
      <vt:lpstr>Thinking Outside of the Box</vt:lpstr>
      <vt:lpstr>Committees and Participation</vt:lpstr>
      <vt:lpstr>Recruiting Members/Increasing Participation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Will Serve?</dc:title>
  <dc:creator>Cheryl Odonnell</dc:creator>
  <cp:lastModifiedBy>Cynthia Ainsworth</cp:lastModifiedBy>
  <cp:revision>3</cp:revision>
  <dcterms:created xsi:type="dcterms:W3CDTF">2022-02-22T22:09:30Z</dcterms:created>
  <dcterms:modified xsi:type="dcterms:W3CDTF">2022-03-08T20:22:26Z</dcterms:modified>
</cp:coreProperties>
</file>