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7" r:id="rId2"/>
    <p:sldId id="275" r:id="rId3"/>
    <p:sldId id="258" r:id="rId4"/>
    <p:sldId id="259" r:id="rId5"/>
    <p:sldId id="260" r:id="rId6"/>
    <p:sldId id="262" r:id="rId7"/>
    <p:sldId id="279" r:id="rId8"/>
    <p:sldId id="280" r:id="rId9"/>
    <p:sldId id="278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>
      <p:cViewPr varScale="1">
        <p:scale>
          <a:sx n="72" d="100"/>
          <a:sy n="72" d="100"/>
        </p:scale>
        <p:origin x="13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3438-A666-41CE-BDED-141D7A2C313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DE6EA-9217-4359-B43A-363F0DE42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3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703482"/>
            <a:chOff x="0" y="0"/>
            <a:chExt cx="9144000" cy="570348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/>
              <a:t>Click to add Presenter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Opportunity. Engagement. Achievement.    </a:t>
            </a:r>
            <a:r>
              <a:rPr kumimoji="0" lang="en-US" sz="16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6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Opportunity. Engagement. Achievement.    </a:t>
            </a:r>
            <a:r>
              <a:rPr kumimoji="0" lang="en-US" sz="14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4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6019800" cy="10668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Hartnell College Dual Enrollment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College and Career Access Pathway (CCAP)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Laurencia Walker</a:t>
            </a:r>
            <a:br>
              <a:rPr lang="en-US" sz="1600" dirty="0">
                <a:solidFill>
                  <a:schemeClr val="bg1"/>
                </a:solidFill>
                <a:latin typeface="+mj-lt"/>
              </a:rPr>
            </a:br>
            <a:r>
              <a:rPr lang="en-US" sz="1600" i="1" dirty="0">
                <a:solidFill>
                  <a:schemeClr val="bg1"/>
                </a:solidFill>
                <a:latin typeface="+mj-lt"/>
              </a:rPr>
              <a:t>Director, College Readiness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April  2019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1145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+mj-lt"/>
              </a:rPr>
              <a:t>What is AB288?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8839200" cy="5521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Definition: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+mj-lt"/>
              </a:rPr>
              <a:t>California’s Education Code, the term “dual enrollment” is identified to define “special part-time” or “special full-time” students – that is, high school or other eligible special admit students enrolling in community college credit courses.</a:t>
            </a:r>
          </a:p>
          <a:p>
            <a:pPr lvl="1">
              <a:lnSpc>
                <a:spcPct val="107000"/>
              </a:lnSpc>
            </a:pP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Legal Standing: </a:t>
            </a:r>
            <a:r>
              <a:rPr lang="en-US" dirty="0">
                <a:latin typeface="+mj-lt"/>
              </a:rPr>
              <a:t>Assembly Bill 288 enacted January 1, 2016 and added to the California Education Code section 76004. </a:t>
            </a:r>
          </a:p>
          <a:p>
            <a:pPr lvl="1">
              <a:lnSpc>
                <a:spcPct val="107000"/>
              </a:lnSpc>
            </a:pPr>
            <a:endParaRPr lang="en-US" dirty="0">
              <a:latin typeface="+mj-lt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Allows: Governing board of a community college district to enter into a College and Career Access Pathways (CCAP) partnership with the governing board of a school district. </a:t>
            </a:r>
          </a:p>
          <a:p>
            <a:pPr lvl="1">
              <a:lnSpc>
                <a:spcPct val="107000"/>
              </a:lnSpc>
            </a:pPr>
            <a:endParaRPr lang="en-US" dirty="0">
              <a:latin typeface="+mj-lt"/>
            </a:endParaRPr>
          </a:p>
          <a:p>
            <a:pPr lvl="1" algn="ctr">
              <a:lnSpc>
                <a:spcPct val="107000"/>
              </a:lnSpc>
            </a:pPr>
            <a:r>
              <a:rPr lang="en-US" dirty="0">
                <a:latin typeface="+mj-lt"/>
              </a:rPr>
              <a:t>*AB30 is pending legislation will extend opportunities associated with AB288*</a:t>
            </a:r>
            <a:endParaRPr lang="en-US" dirty="0"/>
          </a:p>
          <a:p>
            <a:pPr algn="ctr">
              <a:lnSpc>
                <a:spcPct val="107000"/>
              </a:lnSpc>
            </a:pPr>
            <a:endParaRPr lang="en-US" sz="16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16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6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6165434" cy="66712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Dual Enrollment Progress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11837"/>
              </p:ext>
            </p:extLst>
          </p:nvPr>
        </p:nvGraphicFramePr>
        <p:xfrm>
          <a:off x="228600" y="914397"/>
          <a:ext cx="8153401" cy="4343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805">
                  <a:extLst>
                    <a:ext uri="{9D8B030D-6E8A-4147-A177-3AD203B41FA5}">
                      <a16:colId xmlns:a16="http://schemas.microsoft.com/office/drawing/2014/main" val="1172897546"/>
                    </a:ext>
                  </a:extLst>
                </a:gridCol>
                <a:gridCol w="608463">
                  <a:extLst>
                    <a:ext uri="{9D8B030D-6E8A-4147-A177-3AD203B41FA5}">
                      <a16:colId xmlns:a16="http://schemas.microsoft.com/office/drawing/2014/main" val="2214209310"/>
                    </a:ext>
                  </a:extLst>
                </a:gridCol>
                <a:gridCol w="621985">
                  <a:extLst>
                    <a:ext uri="{9D8B030D-6E8A-4147-A177-3AD203B41FA5}">
                      <a16:colId xmlns:a16="http://schemas.microsoft.com/office/drawing/2014/main" val="2723921892"/>
                    </a:ext>
                  </a:extLst>
                </a:gridCol>
                <a:gridCol w="811283">
                  <a:extLst>
                    <a:ext uri="{9D8B030D-6E8A-4147-A177-3AD203B41FA5}">
                      <a16:colId xmlns:a16="http://schemas.microsoft.com/office/drawing/2014/main" val="1320408281"/>
                    </a:ext>
                  </a:extLst>
                </a:gridCol>
                <a:gridCol w="432684">
                  <a:extLst>
                    <a:ext uri="{9D8B030D-6E8A-4147-A177-3AD203B41FA5}">
                      <a16:colId xmlns:a16="http://schemas.microsoft.com/office/drawing/2014/main" val="4160114182"/>
                    </a:ext>
                  </a:extLst>
                </a:gridCol>
                <a:gridCol w="878891">
                  <a:extLst>
                    <a:ext uri="{9D8B030D-6E8A-4147-A177-3AD203B41FA5}">
                      <a16:colId xmlns:a16="http://schemas.microsoft.com/office/drawing/2014/main" val="2452439645"/>
                    </a:ext>
                  </a:extLst>
                </a:gridCol>
                <a:gridCol w="743676">
                  <a:extLst>
                    <a:ext uri="{9D8B030D-6E8A-4147-A177-3AD203B41FA5}">
                      <a16:colId xmlns:a16="http://schemas.microsoft.com/office/drawing/2014/main" val="2603752617"/>
                    </a:ext>
                  </a:extLst>
                </a:gridCol>
                <a:gridCol w="1135798">
                  <a:extLst>
                    <a:ext uri="{9D8B030D-6E8A-4147-A177-3AD203B41FA5}">
                      <a16:colId xmlns:a16="http://schemas.microsoft.com/office/drawing/2014/main" val="1916559183"/>
                    </a:ext>
                  </a:extLst>
                </a:gridCol>
                <a:gridCol w="608463">
                  <a:extLst>
                    <a:ext uri="{9D8B030D-6E8A-4147-A177-3AD203B41FA5}">
                      <a16:colId xmlns:a16="http://schemas.microsoft.com/office/drawing/2014/main" val="3809684184"/>
                    </a:ext>
                  </a:extLst>
                </a:gridCol>
                <a:gridCol w="581420">
                  <a:extLst>
                    <a:ext uri="{9D8B030D-6E8A-4147-A177-3AD203B41FA5}">
                      <a16:colId xmlns:a16="http://schemas.microsoft.com/office/drawing/2014/main" val="3674119279"/>
                    </a:ext>
                  </a:extLst>
                </a:gridCol>
                <a:gridCol w="905933">
                  <a:extLst>
                    <a:ext uri="{9D8B030D-6E8A-4147-A177-3AD203B41FA5}">
                      <a16:colId xmlns:a16="http://schemas.microsoft.com/office/drawing/2014/main" val="2525685209"/>
                    </a:ext>
                  </a:extLst>
                </a:gridCol>
              </a:tblGrid>
              <a:tr h="11219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Semester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Location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Course Number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Enrollment Count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FTES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Retention Count (Completing with any Grades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Retention Rate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Class Grade Average (of Students Completing with any Grades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Success Count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Success Rate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Class Grade Average (of Students Successfully Completing)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/>
                </a:tc>
                <a:extLst>
                  <a:ext uri="{0D108BD9-81ED-4DB2-BD59-A6C34878D82A}">
                    <a16:rowId xmlns:a16="http://schemas.microsoft.com/office/drawing/2014/main" val="1996144163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Fall 2017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81.5%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1126624225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ENG-1A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1127573432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SOHS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88.9%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651501717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SOHS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ENG-101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96.9%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1847924783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SOHS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ADJ-1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683256721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Fall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96.6%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91.8%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538314287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21717036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Spring 2018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COU-23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93.8%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2931308244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ENG-1B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93.5%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3341421197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KCHS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94.7%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81.6%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602441694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NMC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691487362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SOHS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ART-10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97.2%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689586513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SOHS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ENG-1A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97.5%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4184759384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SOHS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ADJ-4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96.6%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56699020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Spring 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23.2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98.6%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93.0%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/>
                </a:tc>
                <a:extLst>
                  <a:ext uri="{0D108BD9-81ED-4DB2-BD59-A6C34878D82A}">
                    <a16:rowId xmlns:a16="http://schemas.microsoft.com/office/drawing/2014/main" val="31476716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257800"/>
            <a:ext cx="8534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	Key</a:t>
            </a:r>
          </a:p>
          <a:p>
            <a:r>
              <a:rPr lang="en-US" sz="1400" dirty="0"/>
              <a:t>	GON= Gonzales High School		AHS: </a:t>
            </a:r>
            <a:r>
              <a:rPr lang="en-US" sz="1400" dirty="0" err="1"/>
              <a:t>Alisal</a:t>
            </a:r>
            <a:r>
              <a:rPr lang="en-US" sz="1400" dirty="0"/>
              <a:t> High School</a:t>
            </a:r>
          </a:p>
          <a:p>
            <a:r>
              <a:rPr lang="en-US" sz="1400" dirty="0"/>
              <a:t>	SOHS= Soledad High School		EAHS: Everett Alvarez High School</a:t>
            </a:r>
          </a:p>
          <a:p>
            <a:r>
              <a:rPr lang="en-US" sz="1400" dirty="0"/>
              <a:t>	KCHS= King City High School		NMC= North Monterey County High School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186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Hartnell Dual Enrollment and High School Districts: </a:t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>Fall 2018 </a:t>
            </a:r>
          </a:p>
        </p:txBody>
      </p:sp>
      <p:pic>
        <p:nvPicPr>
          <p:cNvPr id="5" name="Picture 4" descr="Screen Shot 2019-03-20 at 9.3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568370"/>
            <a:ext cx="9144000" cy="5289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33400" y="990600"/>
            <a:ext cx="929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Enrollment= 620 (551 Unduplicated) 	Retention=97% 	Success Rate=89%</a:t>
            </a:r>
          </a:p>
        </p:txBody>
      </p:sp>
    </p:spTree>
    <p:extLst>
      <p:ext uri="{BB962C8B-B14F-4D97-AF65-F5344CB8AC3E}">
        <p14:creationId xmlns:p14="http://schemas.microsoft.com/office/powerpoint/2010/main" val="310947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Hartnell Dual Enrollment and High School Districts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Spring 2019: 24 sections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34529"/>
              </p:ext>
            </p:extLst>
          </p:nvPr>
        </p:nvGraphicFramePr>
        <p:xfrm>
          <a:off x="838200" y="914400"/>
          <a:ext cx="7543800" cy="5159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0714">
                  <a:extLst>
                    <a:ext uri="{9D8B030D-6E8A-4147-A177-3AD203B41FA5}">
                      <a16:colId xmlns:a16="http://schemas.microsoft.com/office/drawing/2014/main" val="592085457"/>
                    </a:ext>
                  </a:extLst>
                </a:gridCol>
                <a:gridCol w="3629861">
                  <a:extLst>
                    <a:ext uri="{9D8B030D-6E8A-4147-A177-3AD203B41FA5}">
                      <a16:colId xmlns:a16="http://schemas.microsoft.com/office/drawing/2014/main" val="3531161316"/>
                    </a:ext>
                  </a:extLst>
                </a:gridCol>
                <a:gridCol w="2083225">
                  <a:extLst>
                    <a:ext uri="{9D8B030D-6E8A-4147-A177-3AD203B41FA5}">
                      <a16:colId xmlns:a16="http://schemas.microsoft.com/office/drawing/2014/main" val="2800397850"/>
                    </a:ext>
                  </a:extLst>
                </a:gridCol>
              </a:tblGrid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Term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High School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Course Name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13052512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Spring 2019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Gonzales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TAC-1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88396192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Spring 2019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Gonzales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HIS-17B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2821998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Gonzales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ECE-6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0555253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Gonzales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ENG-1B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79945701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Gonzales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ENG-1B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52297021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Gonzales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COU-1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55934363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Alisal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COU-23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09916468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North Salinas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COU-23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7658311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Mount Toro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COU-1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49805822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Everett Alvarez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COU-23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91878998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Spring 2019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Mission Trails ROP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EMT-53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71427325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Soledad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COU-1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67551587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Soledad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ADJ-2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57739682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Soledad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ADJ-2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03557048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Soledad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ENG-1A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82201292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Soledad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HIS-17A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74622700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Greenfield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COU-1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20062960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King City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COU-1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39402874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North Monterey County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ENG-1B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85762496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North Monterey County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ENG-1B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79404616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North Monterey County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COU-27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90358462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North Monterey County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COU-27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7891391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Spring 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Rancho Cielo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ETHN 7</a:t>
                      </a: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98458725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2019</a:t>
                      </a: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Rancho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Cielo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EHTN 12</a:t>
                      </a: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79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Next Steps for Dual Enrollment Partnership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762000"/>
            <a:ext cx="8229600" cy="643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Dual Enrollment Pathways to map our 2019-2020 AY: </a:t>
            </a:r>
            <a:r>
              <a:rPr lang="en-US" sz="2400" dirty="0">
                <a:solidFill>
                  <a:srgbClr val="FF0000"/>
                </a:solidFill>
              </a:rPr>
              <a:t>Revisit data, review courses, analyze retention/success data, other opportunities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faculty that are interested/meet Min. </a:t>
            </a:r>
            <a:r>
              <a:rPr lang="en-US" sz="2400" dirty="0" err="1"/>
              <a:t>Quals</a:t>
            </a:r>
            <a:r>
              <a:rPr lang="en-US" sz="2400" dirty="0"/>
              <a:t>. to teach in these pathways </a:t>
            </a:r>
            <a:r>
              <a:rPr lang="en-US" sz="2400" dirty="0">
                <a:solidFill>
                  <a:srgbClr val="FF0000"/>
                </a:solidFill>
              </a:rPr>
              <a:t>(Work with HR, Area Deans/Faculty Leads)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Identify a cross-</a:t>
            </a:r>
            <a:r>
              <a:rPr lang="en-US" sz="2400">
                <a:solidFill>
                  <a:srgbClr val="FF0000"/>
                </a:solidFill>
              </a:rPr>
              <a:t>section of internal </a:t>
            </a:r>
            <a:r>
              <a:rPr lang="en-US" sz="2400" dirty="0">
                <a:solidFill>
                  <a:srgbClr val="FF0000"/>
                </a:solidFill>
              </a:rPr>
              <a:t>(HC) champions of these student opportunities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school-level implementation teams- </a:t>
            </a:r>
            <a:r>
              <a:rPr lang="en-US" sz="2400" dirty="0">
                <a:solidFill>
                  <a:srgbClr val="FF0000"/>
                </a:solidFill>
              </a:rPr>
              <a:t>Work with Districts/Schools to ID point people/support network (leverage support staff/programs)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 Student Success Data for continuous improvement and development of best practices!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557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to Collaborate for</a:t>
            </a:r>
            <a:br>
              <a:rPr lang="en-US" dirty="0"/>
            </a:br>
            <a:r>
              <a:rPr lang="en-US" dirty="0"/>
              <a:t>Student Success </a:t>
            </a:r>
            <a:r>
              <a:rPr lang="en-US" sz="2200" dirty="0"/>
              <a:t>(SVP, AB705, Guided Pathways)</a:t>
            </a:r>
          </a:p>
        </p:txBody>
      </p:sp>
      <p:pic>
        <p:nvPicPr>
          <p:cNvPr id="4" name="Picture 3" descr="Screen Shot 2019-03-20 at 10.0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3058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2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Voices </a:t>
            </a:r>
          </a:p>
        </p:txBody>
      </p:sp>
      <p:pic>
        <p:nvPicPr>
          <p:cNvPr id="7" name="Picture 6" descr="Screen Shot 2019-03-20 at 10.0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838200"/>
            <a:ext cx="8966200" cy="3124200"/>
          </a:xfrm>
          <a:prstGeom prst="rect">
            <a:avLst/>
          </a:prstGeom>
        </p:spPr>
      </p:pic>
      <p:pic>
        <p:nvPicPr>
          <p:cNvPr id="8" name="Picture 7" descr="Screen Shot 2019-03-20 at 10.07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6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44046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Hartnell College Dual Enrollment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THANK YOU for your </a:t>
            </a:r>
          </a:p>
          <a:p>
            <a:pPr algn="ctr"/>
            <a:r>
              <a:rPr lang="en-US" sz="4000" b="1" dirty="0"/>
              <a:t>feedback, collaboration, and support</a:t>
            </a:r>
            <a:r>
              <a:rPr lang="en-US" sz="40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94636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no title image - final (3)</Template>
  <TotalTime>1593</TotalTime>
  <Words>608</Words>
  <Application>Microsoft Office PowerPoint</Application>
  <PresentationFormat>On-screen Show (4:3)</PresentationFormat>
  <Paragraphs>294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Quicksand Bold</vt:lpstr>
      <vt:lpstr>Calibri</vt:lpstr>
      <vt:lpstr>Arial</vt:lpstr>
      <vt:lpstr>Office Theme</vt:lpstr>
      <vt:lpstr>PowerPoint Presentation</vt:lpstr>
      <vt:lpstr>What is AB288? </vt:lpstr>
      <vt:lpstr>Dual Enrollment Progress</vt:lpstr>
      <vt:lpstr>Hartnell Dual Enrollment and High School Districts:  Fall 2018 </vt:lpstr>
      <vt:lpstr>Hartnell Dual Enrollment and High School Districts  Spring 2019: 24 sections</vt:lpstr>
      <vt:lpstr>Next Steps for Dual Enrollment Partnership</vt:lpstr>
      <vt:lpstr>Opportunities to Collaborate for Student Success (SVP, AB705, Guided Pathways)</vt:lpstr>
      <vt:lpstr>Student Voices </vt:lpstr>
      <vt:lpstr>Hartnell College Dual Enrollment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Laurencia Walker</dc:title>
  <dc:creator>Laurencia Walker</dc:creator>
  <cp:lastModifiedBy>Lisa Storm</cp:lastModifiedBy>
  <cp:revision>80</cp:revision>
  <dcterms:created xsi:type="dcterms:W3CDTF">2018-09-11T20:09:31Z</dcterms:created>
  <dcterms:modified xsi:type="dcterms:W3CDTF">2019-04-08T22:10:17Z</dcterms:modified>
</cp:coreProperties>
</file>