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69" r:id="rId14"/>
    <p:sldId id="270" r:id="rId15"/>
    <p:sldId id="271" r:id="rId16"/>
    <p:sldId id="273" r:id="rId17"/>
    <p:sldId id="276" r:id="rId18"/>
    <p:sldId id="277" r:id="rId19"/>
    <p:sldId id="279" r:id="rId20"/>
    <p:sldId id="280" r:id="rId21"/>
    <p:sldId id="278" r:id="rId22"/>
    <p:sldId id="283" r:id="rId23"/>
    <p:sldId id="282" r:id="rId24"/>
    <p:sldId id="281" r:id="rId25"/>
    <p:sldId id="274" r:id="rId26"/>
    <p:sldId id="27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792" autoAdjust="0"/>
  </p:normalViewPr>
  <p:slideViewPr>
    <p:cSldViewPr>
      <p:cViewPr varScale="1">
        <p:scale>
          <a:sx n="64" d="100"/>
          <a:sy n="64" d="100"/>
        </p:scale>
        <p:origin x="15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F3313-F04B-4F31-94E4-0D2F59A3BC0E}" type="datetimeFigureOut">
              <a:rPr lang="en-US" smtClean="0"/>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E8555-2D28-49A4-A823-59F255F54838}" type="slidenum">
              <a:rPr lang="en-US" smtClean="0"/>
              <a:t>‹#›</a:t>
            </a:fld>
            <a:endParaRPr lang="en-US"/>
          </a:p>
        </p:txBody>
      </p:sp>
    </p:spTree>
    <p:extLst>
      <p:ext uri="{BB962C8B-B14F-4D97-AF65-F5344CB8AC3E}">
        <p14:creationId xmlns:p14="http://schemas.microsoft.com/office/powerpoint/2010/main" val="293738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example: Maybe you do not write test questions well, your students comment on that in the </a:t>
            </a:r>
            <a:r>
              <a:rPr lang="en-US" baseline="0" dirty="0" err="1"/>
              <a:t>eval</a:t>
            </a:r>
            <a:r>
              <a:rPr lang="en-US" baseline="0" dirty="0"/>
              <a:t> – that your tests are not fair. </a:t>
            </a:r>
          </a:p>
          <a:p>
            <a:r>
              <a:rPr lang="en-US" baseline="0" dirty="0"/>
              <a:t>So you write as goals. To attend a test writing workshop and have a peer meet with you and review your exams.  The second goal is that the evaluations will show that students rate your tests as fair. (You can measure Spring with informal or formal evaluations.)</a:t>
            </a:r>
            <a:endParaRPr lang="en-US" dirty="0"/>
          </a:p>
        </p:txBody>
      </p:sp>
      <p:sp>
        <p:nvSpPr>
          <p:cNvPr id="4" name="Slide Number Placeholder 3"/>
          <p:cNvSpPr>
            <a:spLocks noGrp="1"/>
          </p:cNvSpPr>
          <p:nvPr>
            <p:ph type="sldNum" sz="quarter" idx="10"/>
          </p:nvPr>
        </p:nvSpPr>
        <p:spPr/>
        <p:txBody>
          <a:bodyPr/>
          <a:lstStyle/>
          <a:p>
            <a:fld id="{E06E8555-2D28-49A4-A823-59F255F54838}" type="slidenum">
              <a:rPr lang="en-US" smtClean="0"/>
              <a:t>16</a:t>
            </a:fld>
            <a:endParaRPr lang="en-US"/>
          </a:p>
        </p:txBody>
      </p:sp>
    </p:spTree>
    <p:extLst>
      <p:ext uri="{BB962C8B-B14F-4D97-AF65-F5344CB8AC3E}">
        <p14:creationId xmlns:p14="http://schemas.microsoft.com/office/powerpoint/2010/main" val="159127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redundancy</a:t>
            </a:r>
          </a:p>
        </p:txBody>
      </p:sp>
      <p:sp>
        <p:nvSpPr>
          <p:cNvPr id="4" name="Slide Number Placeholder 3"/>
          <p:cNvSpPr>
            <a:spLocks noGrp="1"/>
          </p:cNvSpPr>
          <p:nvPr>
            <p:ph type="sldNum" sz="quarter" idx="10"/>
          </p:nvPr>
        </p:nvSpPr>
        <p:spPr/>
        <p:txBody>
          <a:bodyPr/>
          <a:lstStyle/>
          <a:p>
            <a:fld id="{E06E8555-2D28-49A4-A823-59F255F54838}" type="slidenum">
              <a:rPr lang="en-US" smtClean="0"/>
              <a:t>18</a:t>
            </a:fld>
            <a:endParaRPr lang="en-US"/>
          </a:p>
        </p:txBody>
      </p:sp>
    </p:spTree>
    <p:extLst>
      <p:ext uri="{BB962C8B-B14F-4D97-AF65-F5344CB8AC3E}">
        <p14:creationId xmlns:p14="http://schemas.microsoft.com/office/powerpoint/2010/main" val="1783140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9458262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37FFBA-E2EF-4911-A5F9-3FDC23652D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29901455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69214361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54564690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96376304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37FFBA-E2EF-4911-A5F9-3FDC23652DAC}"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299415584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37FFBA-E2EF-4911-A5F9-3FDC23652DAC}"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56761672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43557424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25829601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289394948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37FFBA-E2EF-4911-A5F9-3FDC23652D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423737089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37FFBA-E2EF-4911-A5F9-3FDC23652D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351846274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37FFBA-E2EF-4911-A5F9-3FDC23652DAC}"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14526555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37FFBA-E2EF-4911-A5F9-3FDC23652DAC}"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38077338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037FFBA-E2EF-4911-A5F9-3FDC23652DAC}"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1359690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37FFBA-E2EF-4911-A5F9-3FDC23652D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516413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37FFBA-E2EF-4911-A5F9-3FDC23652D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10FF77-E7EA-4AEE-ACD7-C415E82BCE65}" type="slidenum">
              <a:rPr lang="en-US" smtClean="0"/>
              <a:t>‹#›</a:t>
            </a:fld>
            <a:endParaRPr lang="en-US"/>
          </a:p>
        </p:txBody>
      </p:sp>
    </p:spTree>
    <p:extLst>
      <p:ext uri="{BB962C8B-B14F-4D97-AF65-F5344CB8AC3E}">
        <p14:creationId xmlns:p14="http://schemas.microsoft.com/office/powerpoint/2010/main" val="188644215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037FFBA-E2EF-4911-A5F9-3FDC23652DAC}" type="datetimeFigureOut">
              <a:rPr lang="en-US" smtClean="0"/>
              <a:t>8/28/2019</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B10FF77-E7EA-4AEE-ACD7-C415E82BCE65}" type="slidenum">
              <a:rPr lang="en-US" smtClean="0"/>
              <a:t>‹#›</a:t>
            </a:fld>
            <a:endParaRPr lang="en-US"/>
          </a:p>
        </p:txBody>
      </p:sp>
    </p:spTree>
    <p:extLst>
      <p:ext uri="{BB962C8B-B14F-4D97-AF65-F5344CB8AC3E}">
        <p14:creationId xmlns:p14="http://schemas.microsoft.com/office/powerpoint/2010/main" val="646211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wipe/>
  </p:transition>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8hQ_uod4fVdLNqIDM5XiwHTFRXuZWQGP2n-CWnnSWnw/ed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odonnell@hartnell.edu" TargetMode="External"/><Relationship Id="rId2" Type="http://schemas.openxmlformats.org/officeDocument/2006/relationships/hyperlink" Target="mailto:lstorm@hartnell.edu"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nschur@hartnell.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artnell.edu/faculty-evaluation-materials" TargetMode="External"/><Relationship Id="rId2" Type="http://schemas.openxmlformats.org/officeDocument/2006/relationships/hyperlink" Target="https://www.hartnell.edu/hr/ftfacultyevalmaterials.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hartnell.edu/sites/default/files/u196/distance_education.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5917679" cy="2550877"/>
          </a:xfrm>
        </p:spPr>
        <p:txBody>
          <a:bodyPr/>
          <a:lstStyle/>
          <a:p>
            <a:r>
              <a:rPr lang="en-US" dirty="0"/>
              <a:t>The Tenure Review Process</a:t>
            </a:r>
          </a:p>
        </p:txBody>
      </p:sp>
      <p:sp>
        <p:nvSpPr>
          <p:cNvPr id="3" name="Subtitle 2"/>
          <p:cNvSpPr>
            <a:spLocks noGrp="1"/>
          </p:cNvSpPr>
          <p:nvPr>
            <p:ph type="subTitle" idx="1"/>
          </p:nvPr>
        </p:nvSpPr>
        <p:spPr>
          <a:xfrm>
            <a:off x="1216274" y="4272915"/>
            <a:ext cx="5917679" cy="1471020"/>
          </a:xfrm>
        </p:spPr>
        <p:txBody>
          <a:bodyPr>
            <a:normAutofit fontScale="77500" lnSpcReduction="20000"/>
          </a:bodyPr>
          <a:lstStyle/>
          <a:p>
            <a:r>
              <a:rPr lang="en-US" b="1" dirty="0">
                <a:solidFill>
                  <a:schemeClr val="bg1"/>
                </a:solidFill>
              </a:rPr>
              <a:t>Tenure Review Committee</a:t>
            </a:r>
          </a:p>
          <a:p>
            <a:r>
              <a:rPr lang="en-US" b="1" dirty="0">
                <a:solidFill>
                  <a:schemeClr val="bg1"/>
                </a:solidFill>
              </a:rPr>
              <a:t>   Dr. Sonja Lolland (VPAA) </a:t>
            </a:r>
          </a:p>
          <a:p>
            <a:r>
              <a:rPr lang="en-US" b="1" dirty="0">
                <a:solidFill>
                  <a:schemeClr val="bg1"/>
                </a:solidFill>
              </a:rPr>
              <a:t>   Dr. Romero </a:t>
            </a:r>
            <a:r>
              <a:rPr lang="en-US" b="1" dirty="0" err="1">
                <a:solidFill>
                  <a:schemeClr val="bg1"/>
                </a:solidFill>
              </a:rPr>
              <a:t>Jalomo</a:t>
            </a:r>
            <a:r>
              <a:rPr lang="en-US" b="1" dirty="0">
                <a:solidFill>
                  <a:schemeClr val="bg1"/>
                </a:solidFill>
              </a:rPr>
              <a:t> (VPSA)</a:t>
            </a:r>
          </a:p>
          <a:p>
            <a:r>
              <a:rPr lang="en-US" b="1" dirty="0">
                <a:solidFill>
                  <a:schemeClr val="bg1"/>
                </a:solidFill>
              </a:rPr>
              <a:t>   Lisa Storm (AS President)</a:t>
            </a:r>
          </a:p>
          <a:p>
            <a:r>
              <a:rPr lang="en-US" b="1" dirty="0">
                <a:solidFill>
                  <a:schemeClr val="bg1"/>
                </a:solidFill>
              </a:rPr>
              <a:t>   Cheryl O’Donnell (AS Vice president)</a:t>
            </a:r>
          </a:p>
          <a:p>
            <a:endParaRPr lang="en-US" b="1" dirty="0">
              <a:solidFill>
                <a:schemeClr val="bg1"/>
              </a:solidFill>
            </a:endParaRPr>
          </a:p>
        </p:txBody>
      </p:sp>
      <p:pic>
        <p:nvPicPr>
          <p:cNvPr id="1026" name="Picture 2" descr="Image result for hartnell college panther">
            <a:extLst>
              <a:ext uri="{FF2B5EF4-FFF2-40B4-BE49-F238E27FC236}">
                <a16:creationId xmlns:a16="http://schemas.microsoft.com/office/drawing/2014/main" id="{EEDC98AB-3F8F-4635-A2C1-FA846BA5A8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9305" y="4038600"/>
            <a:ext cx="2533650" cy="19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5222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 III</a:t>
            </a:r>
          </a:p>
        </p:txBody>
      </p:sp>
      <p:sp>
        <p:nvSpPr>
          <p:cNvPr id="3" name="Content Placeholder 2"/>
          <p:cNvSpPr>
            <a:spLocks noGrp="1"/>
          </p:cNvSpPr>
          <p:nvPr>
            <p:ph idx="1"/>
          </p:nvPr>
        </p:nvSpPr>
        <p:spPr>
          <a:xfrm>
            <a:off x="838200" y="2297518"/>
            <a:ext cx="6345260" cy="4103282"/>
          </a:xfrm>
        </p:spPr>
        <p:txBody>
          <a:bodyPr>
            <a:noAutofit/>
          </a:bodyPr>
          <a:lstStyle/>
          <a:p>
            <a:r>
              <a:rPr lang="en-US" sz="2000" b="1" dirty="0">
                <a:solidFill>
                  <a:schemeClr val="tx1"/>
                </a:solidFill>
                <a:highlight>
                  <a:srgbClr val="FF00FF"/>
                </a:highlight>
              </a:rPr>
              <a:t>Professional Conduct</a:t>
            </a:r>
            <a:r>
              <a:rPr lang="en-US" sz="2000" b="1" dirty="0">
                <a:solidFill>
                  <a:schemeClr val="tx1"/>
                </a:solidFill>
              </a:rPr>
              <a:t>:</a:t>
            </a:r>
          </a:p>
          <a:p>
            <a:pPr lvl="1"/>
            <a:r>
              <a:rPr lang="en-US" b="1" dirty="0"/>
              <a:t>willingness to assist students;</a:t>
            </a:r>
          </a:p>
          <a:p>
            <a:pPr lvl="1"/>
            <a:r>
              <a:rPr lang="en-US" b="1" dirty="0"/>
              <a:t>meets obligations from state mandates and District policies; </a:t>
            </a:r>
          </a:p>
          <a:p>
            <a:pPr lvl="1"/>
            <a:r>
              <a:rPr lang="en-US" b="1" dirty="0"/>
              <a:t>acknowledges and defends free inquiry;</a:t>
            </a:r>
          </a:p>
          <a:p>
            <a:pPr lvl="1"/>
            <a:r>
              <a:rPr lang="en-US" b="1" dirty="0"/>
              <a:t>works cooperatively and professionally with others;</a:t>
            </a:r>
          </a:p>
          <a:p>
            <a:pPr lvl="1"/>
            <a:r>
              <a:rPr lang="en-US" b="1" dirty="0"/>
              <a:t>shows consideration for constructive feedback;</a:t>
            </a:r>
          </a:p>
          <a:p>
            <a:pPr lvl="1"/>
            <a:r>
              <a:rPr lang="en-US" b="1" dirty="0"/>
              <a:t>evidences a willingness to investigate new ideas, methods, and techniques;</a:t>
            </a:r>
          </a:p>
          <a:p>
            <a:pPr lvl="1"/>
            <a:r>
              <a:rPr lang="en-US" b="1" dirty="0"/>
              <a:t>avails self to opportunities for professional growth;</a:t>
            </a:r>
          </a:p>
          <a:p>
            <a:pPr lvl="1"/>
            <a:r>
              <a:rPr lang="en-US" b="1" dirty="0"/>
              <a:t>demonstrates personal integrity and ethics of the profession. </a:t>
            </a:r>
          </a:p>
        </p:txBody>
      </p:sp>
      <p:pic>
        <p:nvPicPr>
          <p:cNvPr id="4" name="Picture 2" descr="Image result for hartnell college panther">
            <a:extLst>
              <a:ext uri="{FF2B5EF4-FFF2-40B4-BE49-F238E27FC236}">
                <a16:creationId xmlns:a16="http://schemas.microsoft.com/office/drawing/2014/main" id="{3D7A81A1-1B46-4488-8A43-5B8329DE8B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605" y="4953000"/>
            <a:ext cx="2235043" cy="171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3694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 IV </a:t>
            </a:r>
          </a:p>
        </p:txBody>
      </p:sp>
      <p:sp>
        <p:nvSpPr>
          <p:cNvPr id="3" name="Content Placeholder 2"/>
          <p:cNvSpPr>
            <a:spLocks noGrp="1"/>
          </p:cNvSpPr>
          <p:nvPr>
            <p:ph idx="1"/>
          </p:nvPr>
        </p:nvSpPr>
        <p:spPr>
          <a:xfrm>
            <a:off x="457200" y="2286000"/>
            <a:ext cx="6553200" cy="4191000"/>
          </a:xfrm>
        </p:spPr>
        <p:txBody>
          <a:bodyPr>
            <a:normAutofit/>
          </a:bodyPr>
          <a:lstStyle/>
          <a:p>
            <a:r>
              <a:rPr lang="en-US" sz="2000" b="1" dirty="0">
                <a:solidFill>
                  <a:schemeClr val="tx1"/>
                </a:solidFill>
                <a:highlight>
                  <a:srgbClr val="FF00FF"/>
                </a:highlight>
              </a:rPr>
              <a:t>Professional Growth</a:t>
            </a:r>
            <a:r>
              <a:rPr lang="en-US" sz="2000" b="1" dirty="0">
                <a:solidFill>
                  <a:schemeClr val="tx1"/>
                </a:solidFill>
              </a:rPr>
              <a:t>:</a:t>
            </a:r>
          </a:p>
          <a:p>
            <a:pPr lvl="1"/>
            <a:r>
              <a:rPr lang="en-US" sz="1800" b="1" dirty="0"/>
              <a:t>the comprehensive evaluation will also provide an opportunity for the </a:t>
            </a:r>
            <a:r>
              <a:rPr lang="en-US" sz="1800" b="1" dirty="0" err="1"/>
              <a:t>evaluatee</a:t>
            </a:r>
            <a:r>
              <a:rPr lang="en-US" sz="1800" b="1" dirty="0"/>
              <a:t> to:</a:t>
            </a:r>
          </a:p>
          <a:p>
            <a:pPr lvl="2"/>
            <a:r>
              <a:rPr lang="en-US" sz="1600" b="1" dirty="0"/>
              <a:t>demonstrate his or her commitment to growing professionally, </a:t>
            </a:r>
          </a:p>
          <a:p>
            <a:pPr lvl="2"/>
            <a:r>
              <a:rPr lang="en-US" sz="1600" b="1" dirty="0"/>
              <a:t>to improving teaching, </a:t>
            </a:r>
          </a:p>
          <a:p>
            <a:pPr lvl="2"/>
            <a:r>
              <a:rPr lang="en-US" sz="1600" b="1" dirty="0"/>
              <a:t>to increasing proficiency in the discipline, and </a:t>
            </a:r>
          </a:p>
          <a:p>
            <a:pPr lvl="2"/>
            <a:r>
              <a:rPr lang="en-US" sz="1600" b="1" dirty="0"/>
              <a:t>to being better prepared to support students and enhance their success. </a:t>
            </a:r>
          </a:p>
          <a:p>
            <a:pPr lvl="2"/>
            <a:r>
              <a:rPr lang="en-US" sz="1600" b="1" dirty="0"/>
              <a:t>Examples of the activities that constitute professional growth are listed on the professional growth report form (see appendices, section C).</a:t>
            </a:r>
          </a:p>
        </p:txBody>
      </p:sp>
      <p:pic>
        <p:nvPicPr>
          <p:cNvPr id="4" name="Picture 2" descr="Image result for hartnell college panther">
            <a:extLst>
              <a:ext uri="{FF2B5EF4-FFF2-40B4-BE49-F238E27FC236}">
                <a16:creationId xmlns:a16="http://schemas.microsoft.com/office/drawing/2014/main" id="{38570224-FCED-482B-B3D8-97DE4E4FF8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891948"/>
            <a:ext cx="2235043" cy="171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8995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 V</a:t>
            </a:r>
          </a:p>
        </p:txBody>
      </p:sp>
      <p:sp>
        <p:nvSpPr>
          <p:cNvPr id="3" name="Content Placeholder 2"/>
          <p:cNvSpPr>
            <a:spLocks noGrp="1"/>
          </p:cNvSpPr>
          <p:nvPr>
            <p:ph idx="1"/>
          </p:nvPr>
        </p:nvSpPr>
        <p:spPr>
          <a:xfrm>
            <a:off x="628650" y="2286000"/>
            <a:ext cx="7162800" cy="4267200"/>
          </a:xfrm>
        </p:spPr>
        <p:txBody>
          <a:bodyPr>
            <a:normAutofit fontScale="92500" lnSpcReduction="10000"/>
          </a:bodyPr>
          <a:lstStyle/>
          <a:p>
            <a:r>
              <a:rPr lang="en-US" sz="1900" b="1" dirty="0">
                <a:solidFill>
                  <a:schemeClr val="tx1"/>
                </a:solidFill>
                <a:highlight>
                  <a:srgbClr val="FF00FF"/>
                </a:highlight>
              </a:rPr>
              <a:t>COLLEGE RELATED ACTIVITIES</a:t>
            </a:r>
            <a:r>
              <a:rPr lang="en-US" b="1" dirty="0"/>
              <a:t>: looks at service to the college, the District, and its students outside of assigned instructional duties:</a:t>
            </a:r>
          </a:p>
          <a:p>
            <a:pPr lvl="1"/>
            <a:r>
              <a:rPr lang="en-US" sz="1700" b="1" dirty="0"/>
              <a:t>service on department and college committees; </a:t>
            </a:r>
          </a:p>
          <a:p>
            <a:pPr lvl="1"/>
            <a:r>
              <a:rPr lang="en-US" sz="1700" b="1" dirty="0"/>
              <a:t>service on Academic Senate committees;</a:t>
            </a:r>
          </a:p>
          <a:p>
            <a:pPr lvl="1"/>
            <a:r>
              <a:rPr lang="en-US" sz="1700" b="1" dirty="0"/>
              <a:t>service on participatory governance councils and committees;</a:t>
            </a:r>
          </a:p>
          <a:p>
            <a:pPr lvl="1"/>
            <a:r>
              <a:rPr lang="en-US" sz="1700" b="1" dirty="0"/>
              <a:t>participation in recruiting and outreach activities;</a:t>
            </a:r>
          </a:p>
          <a:p>
            <a:pPr lvl="1"/>
            <a:r>
              <a:rPr lang="en-US" sz="1700" b="1" dirty="0"/>
              <a:t>participation on articulation committees;</a:t>
            </a:r>
          </a:p>
          <a:p>
            <a:pPr lvl="1"/>
            <a:r>
              <a:rPr lang="en-US" sz="1700" b="1" dirty="0"/>
              <a:t>coordination, advisement, and supervision of Hartnell student organizations or student activities; </a:t>
            </a:r>
          </a:p>
          <a:p>
            <a:pPr lvl="1"/>
            <a:r>
              <a:rPr lang="en-US" sz="1700" b="1" dirty="0"/>
              <a:t>participation in organized student success efforts. </a:t>
            </a:r>
          </a:p>
          <a:p>
            <a:pPr lvl="1"/>
            <a:r>
              <a:rPr lang="en-US" sz="1700" b="1" dirty="0"/>
              <a:t>participation in community service or community projects </a:t>
            </a:r>
            <a:br>
              <a:rPr lang="en-US" sz="1700" b="1" dirty="0"/>
            </a:br>
            <a:r>
              <a:rPr lang="en-US" sz="1700" b="1" dirty="0"/>
              <a:t>that positively reflect on the district;</a:t>
            </a:r>
          </a:p>
        </p:txBody>
      </p:sp>
      <p:pic>
        <p:nvPicPr>
          <p:cNvPr id="4" name="Picture 2" descr="Image result for hartnell college panther">
            <a:extLst>
              <a:ext uri="{FF2B5EF4-FFF2-40B4-BE49-F238E27FC236}">
                <a16:creationId xmlns:a16="http://schemas.microsoft.com/office/drawing/2014/main" id="{E36968B3-65DA-41D8-B6B7-37952A918D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876800"/>
            <a:ext cx="2135508" cy="16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190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 VI</a:t>
            </a:r>
          </a:p>
        </p:txBody>
      </p:sp>
      <p:sp>
        <p:nvSpPr>
          <p:cNvPr id="3" name="Content Placeholder 2"/>
          <p:cNvSpPr>
            <a:spLocks noGrp="1"/>
          </p:cNvSpPr>
          <p:nvPr>
            <p:ph idx="1"/>
          </p:nvPr>
        </p:nvSpPr>
        <p:spPr/>
        <p:txBody>
          <a:bodyPr>
            <a:normAutofit/>
          </a:bodyPr>
          <a:lstStyle/>
          <a:p>
            <a:r>
              <a:rPr lang="en-US" sz="2000" b="1" dirty="0">
                <a:highlight>
                  <a:srgbClr val="FF00FF"/>
                </a:highlight>
              </a:rPr>
              <a:t>Professional Goals</a:t>
            </a:r>
            <a:r>
              <a:rPr lang="en-US" sz="2000" b="1" dirty="0"/>
              <a:t>: </a:t>
            </a:r>
          </a:p>
          <a:p>
            <a:pPr lvl="1"/>
            <a:r>
              <a:rPr lang="en-US" sz="2000" b="1" dirty="0"/>
              <a:t>the comprehensive evaluation will also include an opportunity for the </a:t>
            </a:r>
            <a:r>
              <a:rPr lang="en-US" sz="2000" b="1" dirty="0" err="1"/>
              <a:t>evaluatee</a:t>
            </a:r>
            <a:r>
              <a:rPr lang="en-US" sz="2000" b="1" dirty="0"/>
              <a:t> to develop and assess one to three professional goals each evaluation cycle that will enhance the probationary faculty member’s ability to serve students and the campus-wide community.</a:t>
            </a:r>
          </a:p>
        </p:txBody>
      </p:sp>
      <p:pic>
        <p:nvPicPr>
          <p:cNvPr id="4" name="Picture 2" descr="Image result for hartnell college panther">
            <a:extLst>
              <a:ext uri="{FF2B5EF4-FFF2-40B4-BE49-F238E27FC236}">
                <a16:creationId xmlns:a16="http://schemas.microsoft.com/office/drawing/2014/main" id="{0F4DCE46-B073-4C11-9921-930916F7B0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212" y="4572000"/>
            <a:ext cx="2533650" cy="19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4069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629400" cy="685800"/>
          </a:xfrm>
        </p:spPr>
        <p:txBody>
          <a:bodyPr>
            <a:normAutofit/>
          </a:bodyPr>
          <a:lstStyle/>
          <a:p>
            <a:r>
              <a:rPr lang="en-US" dirty="0"/>
              <a:t>INSTRUCTIONAL MATERIALS</a:t>
            </a:r>
          </a:p>
        </p:txBody>
      </p:sp>
      <p:sp>
        <p:nvSpPr>
          <p:cNvPr id="3" name="Content Placeholder 2"/>
          <p:cNvSpPr>
            <a:spLocks noGrp="1"/>
          </p:cNvSpPr>
          <p:nvPr>
            <p:ph idx="1"/>
          </p:nvPr>
        </p:nvSpPr>
        <p:spPr>
          <a:xfrm>
            <a:off x="685800" y="2362200"/>
            <a:ext cx="7391400" cy="3733800"/>
          </a:xfrm>
        </p:spPr>
        <p:txBody>
          <a:bodyPr>
            <a:noAutofit/>
          </a:bodyPr>
          <a:lstStyle/>
          <a:p>
            <a:pPr>
              <a:lnSpc>
                <a:spcPct val="100000"/>
              </a:lnSpc>
              <a:spcAft>
                <a:spcPts val="600"/>
              </a:spcAft>
            </a:pPr>
            <a:r>
              <a:rPr lang="en-US" b="1" dirty="0"/>
              <a:t>Every </a:t>
            </a:r>
            <a:r>
              <a:rPr lang="en-US" b="1" dirty="0">
                <a:solidFill>
                  <a:schemeClr val="tx1"/>
                </a:solidFill>
                <a:highlight>
                  <a:srgbClr val="FF00FF"/>
                </a:highlight>
              </a:rPr>
              <a:t>syllabus</a:t>
            </a:r>
            <a:r>
              <a:rPr lang="en-US" b="1" dirty="0"/>
              <a:t> for EVERY course taught during the evaluation semester should be provided.  </a:t>
            </a:r>
          </a:p>
          <a:p>
            <a:pPr>
              <a:lnSpc>
                <a:spcPct val="100000"/>
              </a:lnSpc>
              <a:spcAft>
                <a:spcPts val="600"/>
              </a:spcAft>
            </a:pPr>
            <a:r>
              <a:rPr lang="en-US" b="1" dirty="0"/>
              <a:t>Syllabi should include the following:</a:t>
            </a:r>
          </a:p>
          <a:p>
            <a:pPr lvl="1">
              <a:spcAft>
                <a:spcPts val="600"/>
              </a:spcAft>
            </a:pPr>
            <a:r>
              <a:rPr lang="en-US" sz="1700" b="1" dirty="0"/>
              <a:t>Course content and objectives from the course outline of record</a:t>
            </a:r>
          </a:p>
          <a:p>
            <a:pPr lvl="1">
              <a:spcAft>
                <a:spcPts val="600"/>
              </a:spcAft>
            </a:pPr>
            <a:r>
              <a:rPr lang="en-US" sz="1700" b="1" dirty="0"/>
              <a:t>Student Learning Outcomes </a:t>
            </a:r>
          </a:p>
          <a:p>
            <a:pPr lvl="1">
              <a:spcAft>
                <a:spcPts val="600"/>
              </a:spcAft>
            </a:pPr>
            <a:r>
              <a:rPr lang="en-US" sz="1700" b="1" dirty="0"/>
              <a:t>Clear grading criteria </a:t>
            </a:r>
          </a:p>
          <a:p>
            <a:pPr lvl="1">
              <a:spcAft>
                <a:spcPts val="600"/>
              </a:spcAft>
            </a:pPr>
            <a:r>
              <a:rPr lang="en-US" sz="1700" b="1" dirty="0"/>
              <a:t>Reference relevant college policies (safety, drop dates, </a:t>
            </a:r>
            <a:r>
              <a:rPr lang="en-US" sz="1700" b="1" dirty="0" err="1"/>
              <a:t>etc</a:t>
            </a:r>
            <a:r>
              <a:rPr lang="en-US" sz="1700" b="1" dirty="0"/>
              <a:t>).</a:t>
            </a:r>
          </a:p>
          <a:p>
            <a:pPr>
              <a:lnSpc>
                <a:spcPct val="100000"/>
              </a:lnSpc>
              <a:spcAft>
                <a:spcPts val="600"/>
              </a:spcAft>
            </a:pPr>
            <a:r>
              <a:rPr lang="en-US" b="1" dirty="0"/>
              <a:t>Non-teaching roles – use materials that you have </a:t>
            </a:r>
            <a:br>
              <a:rPr lang="en-US" b="1" dirty="0"/>
            </a:br>
            <a:r>
              <a:rPr lang="en-US" b="1" dirty="0"/>
              <a:t>generated to perform your job.</a:t>
            </a:r>
          </a:p>
        </p:txBody>
      </p:sp>
      <p:pic>
        <p:nvPicPr>
          <p:cNvPr id="4" name="Picture 2" descr="Image result for hartnell college panther">
            <a:extLst>
              <a:ext uri="{FF2B5EF4-FFF2-40B4-BE49-F238E27FC236}">
                <a16:creationId xmlns:a16="http://schemas.microsoft.com/office/drawing/2014/main" id="{4D267699-EDF7-4A49-8C85-2DC640AE6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304368"/>
            <a:ext cx="1713411" cy="131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05090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705600" cy="685800"/>
          </a:xfrm>
        </p:spPr>
        <p:txBody>
          <a:bodyPr>
            <a:normAutofit/>
          </a:bodyPr>
          <a:lstStyle/>
          <a:p>
            <a:r>
              <a:rPr lang="en-US" dirty="0"/>
              <a:t>Instructional Materials</a:t>
            </a:r>
          </a:p>
        </p:txBody>
      </p:sp>
      <p:sp>
        <p:nvSpPr>
          <p:cNvPr id="3" name="Content Placeholder 2"/>
          <p:cNvSpPr>
            <a:spLocks noGrp="1"/>
          </p:cNvSpPr>
          <p:nvPr>
            <p:ph idx="1"/>
          </p:nvPr>
        </p:nvSpPr>
        <p:spPr>
          <a:xfrm>
            <a:off x="533400" y="2362200"/>
            <a:ext cx="7239000" cy="4023360"/>
          </a:xfrm>
        </p:spPr>
        <p:txBody>
          <a:bodyPr>
            <a:normAutofit/>
          </a:bodyPr>
          <a:lstStyle/>
          <a:p>
            <a:pPr>
              <a:lnSpc>
                <a:spcPct val="100000"/>
              </a:lnSpc>
            </a:pPr>
            <a:r>
              <a:rPr lang="en-US" sz="2400" b="1" dirty="0"/>
              <a:t>Provide samples of:</a:t>
            </a:r>
          </a:p>
          <a:p>
            <a:pPr lvl="1"/>
            <a:r>
              <a:rPr lang="en-US" sz="2200" b="1" dirty="0"/>
              <a:t>study guides</a:t>
            </a:r>
          </a:p>
          <a:p>
            <a:pPr lvl="1"/>
            <a:r>
              <a:rPr lang="en-US" sz="2200" b="1" dirty="0"/>
              <a:t> homework assignments</a:t>
            </a:r>
          </a:p>
          <a:p>
            <a:pPr lvl="1"/>
            <a:r>
              <a:rPr lang="en-US" sz="2200" b="1" dirty="0"/>
              <a:t> quizzes</a:t>
            </a:r>
          </a:p>
          <a:p>
            <a:pPr lvl="1"/>
            <a:r>
              <a:rPr lang="en-US" sz="2200" b="1" dirty="0"/>
              <a:t>examinations for all classes </a:t>
            </a:r>
          </a:p>
          <a:p>
            <a:pPr lvl="1"/>
            <a:r>
              <a:rPr lang="en-US" sz="2200" b="1" dirty="0"/>
              <a:t>only course materials that you developed  </a:t>
            </a:r>
          </a:p>
          <a:p>
            <a:pPr lvl="1"/>
            <a:r>
              <a:rPr lang="en-US" sz="2200" b="1" dirty="0"/>
              <a:t>you may use items from your textbook publisher, but do not submit them as an example of your own work</a:t>
            </a:r>
          </a:p>
        </p:txBody>
      </p:sp>
      <p:pic>
        <p:nvPicPr>
          <p:cNvPr id="4" name="Picture 2" descr="Image result for hartnell college panther">
            <a:extLst>
              <a:ext uri="{FF2B5EF4-FFF2-40B4-BE49-F238E27FC236}">
                <a16:creationId xmlns:a16="http://schemas.microsoft.com/office/drawing/2014/main" id="{6D99F17A-CF00-425B-A7AB-4919C5D86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029200"/>
            <a:ext cx="1936436" cy="148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135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Appraisal</a:t>
            </a:r>
          </a:p>
        </p:txBody>
      </p:sp>
      <p:sp>
        <p:nvSpPr>
          <p:cNvPr id="3" name="Content Placeholder 2"/>
          <p:cNvSpPr>
            <a:spLocks noGrp="1"/>
          </p:cNvSpPr>
          <p:nvPr>
            <p:ph idx="1"/>
          </p:nvPr>
        </p:nvSpPr>
        <p:spPr>
          <a:xfrm>
            <a:off x="609600" y="2286000"/>
            <a:ext cx="7315200" cy="3886200"/>
          </a:xfrm>
        </p:spPr>
        <p:txBody>
          <a:bodyPr>
            <a:normAutofit fontScale="92500" lnSpcReduction="10000"/>
          </a:bodyPr>
          <a:lstStyle/>
          <a:p>
            <a:r>
              <a:rPr lang="en-US" sz="2600" b="1" dirty="0"/>
              <a:t>Set 1-3 goals: </a:t>
            </a:r>
          </a:p>
          <a:p>
            <a:pPr lvl="1"/>
            <a:r>
              <a:rPr lang="en-US" sz="2400" b="1" dirty="0"/>
              <a:t>make the goals SMART – </a:t>
            </a:r>
          </a:p>
          <a:p>
            <a:pPr lvl="2"/>
            <a:r>
              <a:rPr lang="en-US" sz="2200" b="1" dirty="0">
                <a:solidFill>
                  <a:schemeClr val="tx1"/>
                </a:solidFill>
                <a:highlight>
                  <a:srgbClr val="FF00FF"/>
                </a:highlight>
              </a:rPr>
              <a:t>Specific </a:t>
            </a:r>
          </a:p>
          <a:p>
            <a:pPr lvl="2"/>
            <a:r>
              <a:rPr lang="en-US" sz="2200" b="1" dirty="0">
                <a:solidFill>
                  <a:schemeClr val="tx1"/>
                </a:solidFill>
                <a:highlight>
                  <a:srgbClr val="FF00FF"/>
                </a:highlight>
              </a:rPr>
              <a:t>Measurable </a:t>
            </a:r>
          </a:p>
          <a:p>
            <a:pPr lvl="2"/>
            <a:r>
              <a:rPr lang="en-US" sz="2200" b="1" dirty="0">
                <a:solidFill>
                  <a:schemeClr val="tx1"/>
                </a:solidFill>
                <a:highlight>
                  <a:srgbClr val="FF00FF"/>
                </a:highlight>
              </a:rPr>
              <a:t>Action oriented</a:t>
            </a:r>
            <a:r>
              <a:rPr lang="en-US" sz="2200" b="1" dirty="0">
                <a:solidFill>
                  <a:schemeClr val="tx1"/>
                </a:solidFill>
              </a:rPr>
              <a:t> </a:t>
            </a:r>
          </a:p>
          <a:p>
            <a:pPr lvl="2"/>
            <a:r>
              <a:rPr lang="en-US" sz="2200" b="1" dirty="0">
                <a:solidFill>
                  <a:schemeClr val="tx1"/>
                </a:solidFill>
                <a:highlight>
                  <a:srgbClr val="FF00FF"/>
                </a:highlight>
              </a:rPr>
              <a:t>Realistic</a:t>
            </a:r>
            <a:r>
              <a:rPr lang="en-US" sz="2200" b="1" dirty="0">
                <a:solidFill>
                  <a:schemeClr val="tx1"/>
                </a:solidFill>
              </a:rPr>
              <a:t>  </a:t>
            </a:r>
          </a:p>
          <a:p>
            <a:pPr lvl="2"/>
            <a:r>
              <a:rPr lang="en-US" sz="2200" b="1" dirty="0">
                <a:solidFill>
                  <a:schemeClr val="tx1"/>
                </a:solidFill>
                <a:highlight>
                  <a:srgbClr val="FF00FF"/>
                </a:highlight>
              </a:rPr>
              <a:t>Time frame </a:t>
            </a:r>
          </a:p>
          <a:p>
            <a:r>
              <a:rPr lang="en-US" sz="2600" b="1" dirty="0"/>
              <a:t>always one year until you are tenured, </a:t>
            </a:r>
            <a:br>
              <a:rPr lang="en-US" sz="2600" b="1" dirty="0"/>
            </a:br>
            <a:r>
              <a:rPr lang="en-US" sz="2600" b="1" dirty="0"/>
              <a:t>then it is every three.</a:t>
            </a:r>
          </a:p>
        </p:txBody>
      </p:sp>
      <p:pic>
        <p:nvPicPr>
          <p:cNvPr id="4" name="Picture 2" descr="Image result for hartnell college panther">
            <a:extLst>
              <a:ext uri="{FF2B5EF4-FFF2-40B4-BE49-F238E27FC236}">
                <a16:creationId xmlns:a16="http://schemas.microsoft.com/office/drawing/2014/main" id="{9D38FF40-DA23-4066-904F-8ADD7A393D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00600"/>
            <a:ext cx="2135508" cy="16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541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901702"/>
          </a:xfrm>
        </p:spPr>
        <p:txBody>
          <a:bodyPr/>
          <a:lstStyle/>
          <a:p>
            <a:r>
              <a:rPr lang="en-US" dirty="0"/>
              <a:t>Out With The Old, </a:t>
            </a:r>
            <a:br>
              <a:rPr lang="en-US" dirty="0"/>
            </a:br>
            <a:r>
              <a:rPr lang="en-US" dirty="0"/>
              <a:t>In With The New</a:t>
            </a:r>
          </a:p>
        </p:txBody>
      </p:sp>
      <p:sp>
        <p:nvSpPr>
          <p:cNvPr id="3" name="Content Placeholder 2"/>
          <p:cNvSpPr>
            <a:spLocks noGrp="1"/>
          </p:cNvSpPr>
          <p:nvPr>
            <p:ph idx="1"/>
          </p:nvPr>
        </p:nvSpPr>
        <p:spPr/>
        <p:txBody>
          <a:bodyPr/>
          <a:lstStyle/>
          <a:p>
            <a:r>
              <a:rPr lang="en-US" dirty="0"/>
              <a:t>The Tenure Review process is being streamlined and organized for efficiency!</a:t>
            </a:r>
          </a:p>
          <a:p>
            <a:pPr lvl="1">
              <a:spcAft>
                <a:spcPts val="1200"/>
              </a:spcAft>
            </a:pPr>
            <a:r>
              <a:rPr lang="en-US" dirty="0"/>
              <a:t>Reports have been created to allow for clear and consistent input of information </a:t>
            </a:r>
          </a:p>
          <a:p>
            <a:pPr lvl="1">
              <a:spcAft>
                <a:spcPts val="1200"/>
              </a:spcAft>
            </a:pPr>
            <a:r>
              <a:rPr lang="en-US" dirty="0"/>
              <a:t>The requirement of binders is being phased out</a:t>
            </a:r>
          </a:p>
          <a:p>
            <a:pPr lvl="1">
              <a:spcAft>
                <a:spcPts val="1200"/>
              </a:spcAft>
            </a:pPr>
            <a:r>
              <a:rPr lang="en-US" dirty="0"/>
              <a:t>Timelines and expectations are being presented in a clear and concise manner for each member of the evaluation team</a:t>
            </a:r>
          </a:p>
        </p:txBody>
      </p:sp>
    </p:spTree>
    <p:extLst>
      <p:ext uri="{BB962C8B-B14F-4D97-AF65-F5344CB8AC3E}">
        <p14:creationId xmlns:p14="http://schemas.microsoft.com/office/powerpoint/2010/main" val="97703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Reports</a:t>
            </a:r>
          </a:p>
        </p:txBody>
      </p:sp>
      <p:sp>
        <p:nvSpPr>
          <p:cNvPr id="3" name="Content Placeholder 2"/>
          <p:cNvSpPr>
            <a:spLocks noGrp="1"/>
          </p:cNvSpPr>
          <p:nvPr>
            <p:ph idx="1"/>
          </p:nvPr>
        </p:nvSpPr>
        <p:spPr/>
        <p:txBody>
          <a:bodyPr/>
          <a:lstStyle/>
          <a:p>
            <a:r>
              <a:rPr lang="en-US" dirty="0">
                <a:solidFill>
                  <a:schemeClr val="tx1"/>
                </a:solidFill>
              </a:rPr>
              <a:t>Suggested Order of Completion</a:t>
            </a:r>
          </a:p>
          <a:p>
            <a:pPr marL="0" indent="0">
              <a:buNone/>
            </a:pPr>
            <a:endParaRPr lang="en-US" dirty="0">
              <a:solidFill>
                <a:schemeClr val="tx1"/>
              </a:solidFill>
            </a:endParaRPr>
          </a:p>
          <a:p>
            <a:pPr lvl="1"/>
            <a:r>
              <a:rPr lang="en-US" dirty="0">
                <a:solidFill>
                  <a:schemeClr val="tx1"/>
                </a:solidFill>
              </a:rPr>
              <a:t>Professional Growth Report</a:t>
            </a:r>
            <a:endParaRPr lang="en-US" dirty="0">
              <a:solidFill>
                <a:schemeClr val="tx1"/>
              </a:solidFill>
              <a:hlinkClick r:id="rId3"/>
            </a:endParaRPr>
          </a:p>
          <a:p>
            <a:endParaRPr lang="en-US" dirty="0">
              <a:solidFill>
                <a:schemeClr val="tx1"/>
              </a:solidFill>
            </a:endParaRPr>
          </a:p>
          <a:p>
            <a:pPr lvl="1"/>
            <a:r>
              <a:rPr lang="en-US" dirty="0">
                <a:solidFill>
                  <a:schemeClr val="tx1"/>
                </a:solidFill>
              </a:rPr>
              <a:t>College Related Activities Report</a:t>
            </a:r>
          </a:p>
          <a:p>
            <a:pPr lvl="1"/>
            <a:endParaRPr lang="en-US" dirty="0">
              <a:solidFill>
                <a:schemeClr val="tx1"/>
              </a:solidFill>
            </a:endParaRPr>
          </a:p>
          <a:p>
            <a:pPr lvl="1"/>
            <a:r>
              <a:rPr lang="en-US" dirty="0">
                <a:solidFill>
                  <a:schemeClr val="tx1"/>
                </a:solidFill>
              </a:rPr>
              <a:t>Self-Appraisal Report</a:t>
            </a:r>
          </a:p>
          <a:p>
            <a:pPr lvl="1"/>
            <a:endParaRPr lang="en-US" dirty="0">
              <a:solidFill>
                <a:schemeClr val="tx1"/>
              </a:solidFill>
            </a:endParaRPr>
          </a:p>
          <a:p>
            <a:r>
              <a:rPr lang="en-US" dirty="0">
                <a:solidFill>
                  <a:schemeClr val="tx1"/>
                </a:solidFill>
              </a:rPr>
              <a:t>Avoid Redundancy</a:t>
            </a:r>
          </a:p>
        </p:txBody>
      </p:sp>
    </p:spTree>
    <p:extLst>
      <p:ext uri="{BB962C8B-B14F-4D97-AF65-F5344CB8AC3E}">
        <p14:creationId xmlns:p14="http://schemas.microsoft.com/office/powerpoint/2010/main" val="43897217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Professional Growth Report</a:t>
            </a:r>
          </a:p>
        </p:txBody>
      </p:sp>
      <p:pic>
        <p:nvPicPr>
          <p:cNvPr id="5" name="Content Placeholder 4"/>
          <p:cNvPicPr>
            <a:picLocks noGrp="1" noChangeAspect="1"/>
          </p:cNvPicPr>
          <p:nvPr>
            <p:ph sz="half" idx="1"/>
          </p:nvPr>
        </p:nvPicPr>
        <p:blipFill>
          <a:blip r:embed="rId2"/>
          <a:stretch>
            <a:fillRect/>
          </a:stretch>
        </p:blipFill>
        <p:spPr>
          <a:xfrm>
            <a:off x="866440" y="2514600"/>
            <a:ext cx="3636963" cy="3300773"/>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40263" y="2811906"/>
            <a:ext cx="3636962" cy="2885187"/>
          </a:xfrm>
          <a:prstGeom prst="rect">
            <a:avLst/>
          </a:prstGeom>
        </p:spPr>
      </p:pic>
    </p:spTree>
    <p:extLst>
      <p:ext uri="{BB962C8B-B14F-4D97-AF65-F5344CB8AC3E}">
        <p14:creationId xmlns:p14="http://schemas.microsoft.com/office/powerpoint/2010/main" val="27956265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14</a:t>
            </a:r>
          </a:p>
        </p:txBody>
      </p:sp>
      <p:sp>
        <p:nvSpPr>
          <p:cNvPr id="3" name="Content Placeholder 2"/>
          <p:cNvSpPr>
            <a:spLocks noGrp="1"/>
          </p:cNvSpPr>
          <p:nvPr>
            <p:ph idx="1"/>
          </p:nvPr>
        </p:nvSpPr>
        <p:spPr>
          <a:xfrm>
            <a:off x="533400" y="2286000"/>
            <a:ext cx="7543800" cy="4267200"/>
          </a:xfrm>
        </p:spPr>
        <p:txBody>
          <a:bodyPr>
            <a:normAutofit fontScale="55000" lnSpcReduction="20000"/>
          </a:bodyPr>
          <a:lstStyle/>
          <a:p>
            <a:pPr marL="3175" indent="0">
              <a:buNone/>
            </a:pPr>
            <a:r>
              <a:rPr lang="en-US" sz="3400" b="1" dirty="0">
                <a:solidFill>
                  <a:schemeClr val="tx1"/>
                </a:solidFill>
                <a:highlight>
                  <a:srgbClr val="FF00FF"/>
                </a:highlight>
              </a:rPr>
              <a:t>Governs the evaluation of probationary faculty</a:t>
            </a:r>
          </a:p>
          <a:p>
            <a:pPr marL="3175" indent="0">
              <a:buNone/>
            </a:pPr>
            <a:r>
              <a:rPr lang="en-US" sz="3400" b="1" dirty="0">
                <a:solidFill>
                  <a:schemeClr val="tx1"/>
                </a:solidFill>
                <a:highlight>
                  <a:srgbClr val="FF00FF"/>
                </a:highlight>
              </a:rPr>
              <a:t>Purpose: the principal purpose of the probationary faculty evaluation process, is: </a:t>
            </a:r>
          </a:p>
          <a:p>
            <a:pPr lvl="1"/>
            <a:r>
              <a:rPr lang="en-US" sz="3100" b="1" dirty="0"/>
              <a:t>to improve the educational programs of the District; </a:t>
            </a:r>
          </a:p>
          <a:p>
            <a:pPr lvl="1"/>
            <a:r>
              <a:rPr lang="en-US" sz="3100" b="1" dirty="0"/>
              <a:t>to recognize and acknowledge good performance;</a:t>
            </a:r>
          </a:p>
          <a:p>
            <a:pPr lvl="1"/>
            <a:r>
              <a:rPr lang="en-US" sz="3100" b="1" dirty="0"/>
              <a:t>to assure compliance with District policies and procedures;</a:t>
            </a:r>
          </a:p>
          <a:p>
            <a:pPr lvl="1"/>
            <a:r>
              <a:rPr lang="en-US" sz="3100" b="1" dirty="0"/>
              <a:t>to enhance satisfactory performance and help probationary faculty members further their own growth;</a:t>
            </a:r>
          </a:p>
          <a:p>
            <a:pPr lvl="1"/>
            <a:r>
              <a:rPr lang="en-US" sz="3100" b="1" dirty="0"/>
              <a:t>to identify weak performance and assist employees in achieving needed improvement;</a:t>
            </a:r>
          </a:p>
          <a:p>
            <a:pPr lvl="1"/>
            <a:r>
              <a:rPr lang="en-US" sz="3100" b="1" dirty="0"/>
              <a:t>to document unsatisfactory performance, and </a:t>
            </a:r>
          </a:p>
          <a:p>
            <a:pPr lvl="1"/>
            <a:r>
              <a:rPr lang="en-US" sz="3100" b="1" dirty="0"/>
              <a:t>to assist the Governing Board in determining continued employment by the District.</a:t>
            </a:r>
          </a:p>
        </p:txBody>
      </p:sp>
      <p:pic>
        <p:nvPicPr>
          <p:cNvPr id="4" name="Picture 2" descr="Image result for hartnell college panther">
            <a:extLst>
              <a:ext uri="{FF2B5EF4-FFF2-40B4-BE49-F238E27FC236}">
                <a16:creationId xmlns:a16="http://schemas.microsoft.com/office/drawing/2014/main" id="{272937DE-AF9E-4911-8D8C-71830CBDF3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433" y="4953000"/>
            <a:ext cx="2135508" cy="16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7586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Related Activities Report</a:t>
            </a:r>
          </a:p>
        </p:txBody>
      </p:sp>
      <p:pic>
        <p:nvPicPr>
          <p:cNvPr id="5" name="Content Placeholder 4"/>
          <p:cNvPicPr>
            <a:picLocks noGrp="1" noChangeAspect="1"/>
          </p:cNvPicPr>
          <p:nvPr>
            <p:ph idx="1"/>
          </p:nvPr>
        </p:nvPicPr>
        <p:blipFill>
          <a:blip r:embed="rId2"/>
          <a:stretch>
            <a:fillRect/>
          </a:stretch>
        </p:blipFill>
        <p:spPr>
          <a:xfrm>
            <a:off x="2353982" y="2489199"/>
            <a:ext cx="4275417" cy="4484411"/>
          </a:xfrm>
          <a:prstGeom prst="rect">
            <a:avLst/>
          </a:prstGeom>
        </p:spPr>
      </p:pic>
    </p:spTree>
    <p:extLst>
      <p:ext uri="{BB962C8B-B14F-4D97-AF65-F5344CB8AC3E}">
        <p14:creationId xmlns:p14="http://schemas.microsoft.com/office/powerpoint/2010/main" val="35642832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Self-Appraisal Report</a:t>
            </a:r>
          </a:p>
        </p:txBody>
      </p:sp>
      <p:pic>
        <p:nvPicPr>
          <p:cNvPr id="6" name="Content Placeholder 5"/>
          <p:cNvPicPr>
            <a:picLocks noGrp="1" noChangeAspect="1"/>
          </p:cNvPicPr>
          <p:nvPr>
            <p:ph sz="half" idx="1"/>
          </p:nvPr>
        </p:nvPicPr>
        <p:blipFill>
          <a:blip r:embed="rId2"/>
          <a:stretch>
            <a:fillRect/>
          </a:stretch>
        </p:blipFill>
        <p:spPr>
          <a:xfrm>
            <a:off x="868011" y="2286000"/>
            <a:ext cx="3636963" cy="3291056"/>
          </a:xfrm>
          <a:prstGeom prst="rect">
            <a:avLst/>
          </a:prstGeom>
        </p:spPr>
      </p:pic>
      <p:pic>
        <p:nvPicPr>
          <p:cNvPr id="7" name="Content Placeholder 6"/>
          <p:cNvPicPr>
            <a:picLocks noGrp="1" noChangeAspect="1"/>
          </p:cNvPicPr>
          <p:nvPr>
            <p:ph sz="half" idx="2"/>
          </p:nvPr>
        </p:nvPicPr>
        <p:blipFill>
          <a:blip r:embed="rId3"/>
          <a:stretch>
            <a:fillRect/>
          </a:stretch>
        </p:blipFill>
        <p:spPr>
          <a:xfrm>
            <a:off x="4915227" y="2489200"/>
            <a:ext cx="3087034" cy="3530600"/>
          </a:xfrm>
          <a:prstGeom prst="rect">
            <a:avLst/>
          </a:prstGeom>
        </p:spPr>
      </p:pic>
    </p:spTree>
    <p:extLst>
      <p:ext uri="{BB962C8B-B14F-4D97-AF65-F5344CB8AC3E}">
        <p14:creationId xmlns:p14="http://schemas.microsoft.com/office/powerpoint/2010/main" val="26992742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Guides</a:t>
            </a:r>
          </a:p>
        </p:txBody>
      </p:sp>
      <p:pic>
        <p:nvPicPr>
          <p:cNvPr id="5" name="Content Placeholder 4"/>
          <p:cNvPicPr>
            <a:picLocks noGrp="1" noChangeAspect="1"/>
          </p:cNvPicPr>
          <p:nvPr>
            <p:ph sz="half" idx="1"/>
          </p:nvPr>
        </p:nvPicPr>
        <p:blipFill>
          <a:blip r:embed="rId2"/>
          <a:stretch>
            <a:fillRect/>
          </a:stretch>
        </p:blipFill>
        <p:spPr>
          <a:xfrm>
            <a:off x="693146" y="2209800"/>
            <a:ext cx="3721789" cy="39624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724400" y="2590799"/>
            <a:ext cx="3810000" cy="3997553"/>
          </a:xfrm>
          <a:prstGeom prst="rect">
            <a:avLst/>
          </a:prstGeom>
        </p:spPr>
      </p:pic>
    </p:spTree>
    <p:extLst>
      <p:ext uri="{BB962C8B-B14F-4D97-AF65-F5344CB8AC3E}">
        <p14:creationId xmlns:p14="http://schemas.microsoft.com/office/powerpoint/2010/main" val="228337443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5" name="Content Placeholder 4"/>
          <p:cNvSpPr>
            <a:spLocks noGrp="1"/>
          </p:cNvSpPr>
          <p:nvPr>
            <p:ph idx="1"/>
          </p:nvPr>
        </p:nvSpPr>
        <p:spPr/>
        <p:txBody>
          <a:bodyPr/>
          <a:lstStyle/>
          <a:p>
            <a:r>
              <a:rPr lang="en-US" dirty="0"/>
              <a:t>1</a:t>
            </a:r>
            <a:r>
              <a:rPr lang="en-US" baseline="30000" dirty="0"/>
              <a:t>st</a:t>
            </a:r>
            <a:r>
              <a:rPr lang="en-US" dirty="0"/>
              <a:t> Year Faculty</a:t>
            </a:r>
          </a:p>
          <a:p>
            <a:pPr lvl="1"/>
            <a:r>
              <a:rPr lang="en-US" dirty="0"/>
              <a:t>Going digital is required</a:t>
            </a:r>
          </a:p>
          <a:p>
            <a:r>
              <a:rPr lang="en-US" dirty="0"/>
              <a:t>2</a:t>
            </a:r>
            <a:r>
              <a:rPr lang="en-US" baseline="30000" dirty="0"/>
              <a:t>nd</a:t>
            </a:r>
            <a:r>
              <a:rPr lang="en-US" dirty="0"/>
              <a:t>, 3</a:t>
            </a:r>
            <a:r>
              <a:rPr lang="en-US" baseline="30000" dirty="0"/>
              <a:t>rd</a:t>
            </a:r>
            <a:r>
              <a:rPr lang="en-US" dirty="0"/>
              <a:t>, and 4</a:t>
            </a:r>
            <a:r>
              <a:rPr lang="en-US" baseline="30000" dirty="0"/>
              <a:t>th</a:t>
            </a:r>
            <a:r>
              <a:rPr lang="en-US" dirty="0"/>
              <a:t> Year Faculty</a:t>
            </a:r>
          </a:p>
          <a:p>
            <a:pPr lvl="1"/>
            <a:r>
              <a:rPr lang="en-US" dirty="0"/>
              <a:t>Creating a binder is your choice!</a:t>
            </a:r>
          </a:p>
          <a:p>
            <a:pPr lvl="1"/>
            <a:endParaRPr lang="en-US" dirty="0"/>
          </a:p>
          <a:p>
            <a:r>
              <a:rPr lang="en-US" b="1" dirty="0"/>
              <a:t>Regardless of year in the process, submission of digital reports and materials will be required.</a:t>
            </a:r>
          </a:p>
          <a:p>
            <a:pPr lvl="1"/>
            <a:r>
              <a:rPr lang="en-US" b="1" dirty="0"/>
              <a:t>Everyone will receive a USB drive!</a:t>
            </a:r>
          </a:p>
          <a:p>
            <a:pPr lvl="1"/>
            <a:r>
              <a:rPr lang="en-US" b="1" dirty="0"/>
              <a:t>USB drive will be turned in by all.</a:t>
            </a:r>
          </a:p>
        </p:txBody>
      </p:sp>
    </p:spTree>
    <p:extLst>
      <p:ext uri="{BB962C8B-B14F-4D97-AF65-F5344CB8AC3E}">
        <p14:creationId xmlns:p14="http://schemas.microsoft.com/office/powerpoint/2010/main" val="220923640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901701"/>
          </a:xfrm>
        </p:spPr>
        <p:txBody>
          <a:bodyPr/>
          <a:lstStyle/>
          <a:p>
            <a:r>
              <a:rPr lang="en-US" dirty="0"/>
              <a:t>Moving Forward - Your New Binder</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919163" y="2929731"/>
            <a:ext cx="3530600" cy="264795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694238" y="2930525"/>
            <a:ext cx="3530600" cy="2647950"/>
          </a:xfrm>
        </p:spPr>
      </p:pic>
    </p:spTree>
    <p:extLst>
      <p:ext uri="{BB962C8B-B14F-4D97-AF65-F5344CB8AC3E}">
        <p14:creationId xmlns:p14="http://schemas.microsoft.com/office/powerpoint/2010/main" val="264343546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B819-5D5E-49B5-B29A-F63A73951CE3}"/>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8A74F2C2-D595-4AFA-9BBE-058A25D5CFEA}"/>
              </a:ext>
            </a:extLst>
          </p:cNvPr>
          <p:cNvSpPr>
            <a:spLocks noGrp="1"/>
          </p:cNvSpPr>
          <p:nvPr>
            <p:ph idx="1"/>
          </p:nvPr>
        </p:nvSpPr>
        <p:spPr/>
        <p:txBody>
          <a:bodyPr/>
          <a:lstStyle/>
          <a:p>
            <a:endParaRPr lang="en-US" dirty="0"/>
          </a:p>
        </p:txBody>
      </p:sp>
      <p:pic>
        <p:nvPicPr>
          <p:cNvPr id="4" name="Picture 2" descr="Image result for hartnell college panther">
            <a:extLst>
              <a:ext uri="{FF2B5EF4-FFF2-40B4-BE49-F238E27FC236}">
                <a16:creationId xmlns:a16="http://schemas.microsoft.com/office/drawing/2014/main" id="{F4131935-3717-4963-B5E8-B0A2A057D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284675"/>
            <a:ext cx="2533650" cy="19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79145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Here To Help!</a:t>
            </a:r>
          </a:p>
        </p:txBody>
      </p:sp>
      <p:sp>
        <p:nvSpPr>
          <p:cNvPr id="3" name="Content Placeholder 2"/>
          <p:cNvSpPr>
            <a:spLocks noGrp="1"/>
          </p:cNvSpPr>
          <p:nvPr>
            <p:ph idx="1"/>
          </p:nvPr>
        </p:nvSpPr>
        <p:spPr/>
        <p:txBody>
          <a:bodyPr/>
          <a:lstStyle/>
          <a:p>
            <a:r>
              <a:rPr lang="en-US" b="1" dirty="0">
                <a:solidFill>
                  <a:schemeClr val="tx1"/>
                </a:solidFill>
              </a:rPr>
              <a:t>Lisa Storm, Academic Senate President</a:t>
            </a:r>
          </a:p>
          <a:p>
            <a:pPr lvl="1"/>
            <a:r>
              <a:rPr lang="en-US" b="1" dirty="0">
                <a:solidFill>
                  <a:schemeClr val="tx1"/>
                </a:solidFill>
                <a:hlinkClick r:id="rId2"/>
              </a:rPr>
              <a:t>lstorm@hartnell.edu</a:t>
            </a:r>
            <a:endParaRPr lang="en-US" b="1" dirty="0">
              <a:solidFill>
                <a:schemeClr val="tx1"/>
              </a:solidFill>
            </a:endParaRPr>
          </a:p>
          <a:p>
            <a:endParaRPr lang="en-US" b="1" dirty="0">
              <a:solidFill>
                <a:schemeClr val="tx1"/>
              </a:solidFill>
            </a:endParaRPr>
          </a:p>
          <a:p>
            <a:r>
              <a:rPr lang="en-US" b="1" dirty="0">
                <a:solidFill>
                  <a:schemeClr val="tx1"/>
                </a:solidFill>
              </a:rPr>
              <a:t>Cheryl O’Donnell, Academic Senate First VP</a:t>
            </a:r>
          </a:p>
          <a:p>
            <a:pPr lvl="1"/>
            <a:r>
              <a:rPr lang="en-US" b="1" dirty="0">
                <a:solidFill>
                  <a:schemeClr val="tx1"/>
                </a:solidFill>
                <a:hlinkClick r:id="rId3"/>
              </a:rPr>
              <a:t>codonnell@hartnell.edu</a:t>
            </a:r>
            <a:endParaRPr lang="en-US" b="1" dirty="0">
              <a:solidFill>
                <a:schemeClr val="tx1"/>
              </a:solidFill>
            </a:endParaRPr>
          </a:p>
          <a:p>
            <a:endParaRPr lang="en-US" b="1" dirty="0">
              <a:solidFill>
                <a:schemeClr val="tx1"/>
              </a:solidFill>
            </a:endParaRPr>
          </a:p>
          <a:p>
            <a:r>
              <a:rPr lang="en-US" b="1" dirty="0">
                <a:solidFill>
                  <a:schemeClr val="tx1"/>
                </a:solidFill>
              </a:rPr>
              <a:t>Nancy </a:t>
            </a:r>
            <a:r>
              <a:rPr lang="en-US" b="1" dirty="0" err="1">
                <a:solidFill>
                  <a:schemeClr val="tx1"/>
                </a:solidFill>
              </a:rPr>
              <a:t>Schur-Beymer</a:t>
            </a:r>
            <a:r>
              <a:rPr lang="en-US" b="1" dirty="0">
                <a:solidFill>
                  <a:schemeClr val="tx1"/>
                </a:solidFill>
              </a:rPr>
              <a:t>, Academic Senate Secretary</a:t>
            </a:r>
          </a:p>
          <a:p>
            <a:pPr lvl="1"/>
            <a:r>
              <a:rPr lang="en-US" b="1" dirty="0">
                <a:solidFill>
                  <a:schemeClr val="tx1"/>
                </a:solidFill>
                <a:hlinkClick r:id="rId4"/>
              </a:rPr>
              <a:t>nschur@hartnell.edu</a:t>
            </a:r>
            <a:endParaRPr lang="en-US" b="1" dirty="0">
              <a:solidFill>
                <a:schemeClr val="tx1"/>
              </a:solidFill>
            </a:endParaRPr>
          </a:p>
          <a:p>
            <a:endParaRPr lang="en-US" b="1"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029200"/>
            <a:ext cx="2057954"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59991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 4 Year Process</a:t>
            </a:r>
          </a:p>
        </p:txBody>
      </p:sp>
      <p:sp>
        <p:nvSpPr>
          <p:cNvPr id="3" name="Content Placeholder 2"/>
          <p:cNvSpPr>
            <a:spLocks noGrp="1"/>
          </p:cNvSpPr>
          <p:nvPr>
            <p:ph idx="1"/>
          </p:nvPr>
        </p:nvSpPr>
        <p:spPr>
          <a:xfrm>
            <a:off x="533400" y="2209800"/>
            <a:ext cx="6705600" cy="4114800"/>
          </a:xfrm>
        </p:spPr>
        <p:txBody>
          <a:bodyPr>
            <a:normAutofit lnSpcReduction="10000"/>
          </a:bodyPr>
          <a:lstStyle/>
          <a:p>
            <a:r>
              <a:rPr lang="en-US" sz="2000" b="1" dirty="0">
                <a:solidFill>
                  <a:schemeClr val="tx1"/>
                </a:solidFill>
                <a:highlight>
                  <a:srgbClr val="FF00FF"/>
                </a:highlight>
              </a:rPr>
              <a:t>Year 1</a:t>
            </a:r>
            <a:r>
              <a:rPr lang="en-US" b="1" dirty="0"/>
              <a:t>  - The faculty member’s first year contract is based on initial hiring.</a:t>
            </a:r>
          </a:p>
          <a:p>
            <a:r>
              <a:rPr lang="en-US" sz="2000" b="1" dirty="0">
                <a:solidFill>
                  <a:schemeClr val="tx1"/>
                </a:solidFill>
                <a:highlight>
                  <a:srgbClr val="FF00FF"/>
                </a:highlight>
              </a:rPr>
              <a:t>Year 2</a:t>
            </a:r>
            <a:r>
              <a:rPr lang="en-US" b="1" dirty="0"/>
              <a:t> – The Board of Trustees (BOT) will recommend a 2</a:t>
            </a:r>
            <a:r>
              <a:rPr lang="en-US" b="1" baseline="30000" dirty="0"/>
              <a:t>nd</a:t>
            </a:r>
            <a:r>
              <a:rPr lang="en-US" b="1" dirty="0"/>
              <a:t> one-year contract based on the recommendation of the Tenure Review Committee and the college President.</a:t>
            </a:r>
          </a:p>
          <a:p>
            <a:r>
              <a:rPr lang="en-US" sz="2000" b="1" dirty="0">
                <a:solidFill>
                  <a:schemeClr val="tx1"/>
                </a:solidFill>
                <a:highlight>
                  <a:srgbClr val="FF00FF"/>
                </a:highlight>
              </a:rPr>
              <a:t>Years 3 &amp; 4  </a:t>
            </a:r>
            <a:r>
              <a:rPr lang="en-US" b="1" dirty="0"/>
              <a:t>- At the end of year two, if all is satisfactory, the faculty member is offered a two-year contract.  The faculty member is evaluated in each of the two years. However, there is no BOT decision in year three. </a:t>
            </a:r>
          </a:p>
          <a:p>
            <a:r>
              <a:rPr lang="en-US" sz="2000" b="1" dirty="0">
                <a:solidFill>
                  <a:schemeClr val="tx1"/>
                </a:solidFill>
                <a:highlight>
                  <a:srgbClr val="FF00FF"/>
                </a:highlight>
              </a:rPr>
              <a:t>Year 4</a:t>
            </a:r>
            <a:r>
              <a:rPr lang="en-US" sz="2000" b="1" dirty="0">
                <a:solidFill>
                  <a:schemeClr val="tx1"/>
                </a:solidFill>
              </a:rPr>
              <a:t> </a:t>
            </a:r>
            <a:r>
              <a:rPr lang="en-US" b="1" dirty="0"/>
              <a:t>– the faculty member is either granted tenure, or not offered a new contract. </a:t>
            </a:r>
          </a:p>
        </p:txBody>
      </p:sp>
      <p:pic>
        <p:nvPicPr>
          <p:cNvPr id="4" name="Picture 2" descr="Image result for hartnell college panther">
            <a:extLst>
              <a:ext uri="{FF2B5EF4-FFF2-40B4-BE49-F238E27FC236}">
                <a16:creationId xmlns:a16="http://schemas.microsoft.com/office/drawing/2014/main" id="{509DD67D-52E4-4F15-9337-F25FF9A000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598" y="4953000"/>
            <a:ext cx="2235043" cy="171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066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Layers to the Decision </a:t>
            </a:r>
          </a:p>
        </p:txBody>
      </p:sp>
      <p:sp>
        <p:nvSpPr>
          <p:cNvPr id="3" name="Content Placeholder 2"/>
          <p:cNvSpPr>
            <a:spLocks noGrp="1"/>
          </p:cNvSpPr>
          <p:nvPr>
            <p:ph idx="1"/>
          </p:nvPr>
        </p:nvSpPr>
        <p:spPr>
          <a:xfrm>
            <a:off x="864382" y="2209800"/>
            <a:ext cx="6603218" cy="4378050"/>
          </a:xfrm>
        </p:spPr>
        <p:txBody>
          <a:bodyPr>
            <a:normAutofit fontScale="92500" lnSpcReduction="10000"/>
          </a:bodyPr>
          <a:lstStyle/>
          <a:p>
            <a:r>
              <a:rPr lang="en-US" sz="2000" b="1" dirty="0">
                <a:solidFill>
                  <a:schemeClr val="tx1"/>
                </a:solidFill>
                <a:highlight>
                  <a:srgbClr val="FF00FF"/>
                </a:highlight>
              </a:rPr>
              <a:t>Layer one  </a:t>
            </a:r>
            <a:r>
              <a:rPr lang="en-US" b="1" dirty="0"/>
              <a:t>– </a:t>
            </a:r>
          </a:p>
          <a:p>
            <a:pPr lvl="1"/>
            <a:r>
              <a:rPr lang="en-US" sz="1800" b="1" dirty="0"/>
              <a:t>The </a:t>
            </a:r>
            <a:r>
              <a:rPr lang="en-US" sz="1800" b="1" dirty="0" err="1"/>
              <a:t>evaluatee’s</a:t>
            </a:r>
            <a:r>
              <a:rPr lang="en-US" sz="1800" b="1" dirty="0"/>
              <a:t> immediate team.  The team can be one or two faculty members of choice, and the </a:t>
            </a:r>
            <a:r>
              <a:rPr lang="en-US" sz="1800" b="1" dirty="0" err="1"/>
              <a:t>evaluatee’s</a:t>
            </a:r>
            <a:r>
              <a:rPr lang="en-US" sz="1800" b="1" dirty="0"/>
              <a:t> supervisor. </a:t>
            </a:r>
          </a:p>
          <a:p>
            <a:r>
              <a:rPr lang="en-US" sz="2000" b="1" dirty="0">
                <a:solidFill>
                  <a:schemeClr val="tx1"/>
                </a:solidFill>
                <a:highlight>
                  <a:srgbClr val="FF00FF"/>
                </a:highlight>
              </a:rPr>
              <a:t>Layer two  </a:t>
            </a:r>
            <a:r>
              <a:rPr lang="en-US" b="1" dirty="0"/>
              <a:t>– </a:t>
            </a:r>
          </a:p>
          <a:p>
            <a:pPr lvl="1"/>
            <a:r>
              <a:rPr lang="en-US" sz="1800" b="1" dirty="0"/>
              <a:t>The Tenure Review Committee (VP of Academic Affairs, VP of Student Affairs, Academic Senate President, and Academic VP – or designees).</a:t>
            </a:r>
          </a:p>
          <a:p>
            <a:r>
              <a:rPr lang="en-US" sz="2000" b="1" dirty="0">
                <a:solidFill>
                  <a:schemeClr val="tx1"/>
                </a:solidFill>
                <a:highlight>
                  <a:srgbClr val="FF00FF"/>
                </a:highlight>
              </a:rPr>
              <a:t>Layer three  </a:t>
            </a:r>
            <a:r>
              <a:rPr lang="en-US" b="1" dirty="0"/>
              <a:t>– </a:t>
            </a:r>
          </a:p>
          <a:p>
            <a:pPr lvl="1"/>
            <a:r>
              <a:rPr lang="en-US" sz="1800" b="1" dirty="0"/>
              <a:t>The college President.</a:t>
            </a:r>
          </a:p>
          <a:p>
            <a:r>
              <a:rPr lang="en-US" sz="2100" b="1" dirty="0">
                <a:solidFill>
                  <a:schemeClr val="tx1"/>
                </a:solidFill>
                <a:highlight>
                  <a:srgbClr val="FF00FF"/>
                </a:highlight>
              </a:rPr>
              <a:t>Layer four  </a:t>
            </a:r>
            <a:r>
              <a:rPr lang="en-US" sz="2000" b="1" dirty="0"/>
              <a:t>– </a:t>
            </a:r>
          </a:p>
          <a:p>
            <a:pPr lvl="1"/>
            <a:r>
              <a:rPr lang="en-US" sz="1800" b="1" dirty="0"/>
              <a:t>The Board of Trustees </a:t>
            </a:r>
          </a:p>
          <a:p>
            <a:pPr lvl="2"/>
            <a:r>
              <a:rPr lang="en-US" b="1" dirty="0"/>
              <a:t>(must be made by March 15</a:t>
            </a:r>
            <a:r>
              <a:rPr lang="en-US" b="1" baseline="30000" dirty="0"/>
              <a:t>th</a:t>
            </a:r>
            <a:r>
              <a:rPr lang="en-US" b="1" dirty="0"/>
              <a:t>).</a:t>
            </a:r>
          </a:p>
          <a:p>
            <a:endParaRPr lang="en-US" dirty="0"/>
          </a:p>
        </p:txBody>
      </p:sp>
      <p:pic>
        <p:nvPicPr>
          <p:cNvPr id="4" name="Picture 2" descr="Image result for hartnell college panther">
            <a:extLst>
              <a:ext uri="{FF2B5EF4-FFF2-40B4-BE49-F238E27FC236}">
                <a16:creationId xmlns:a16="http://schemas.microsoft.com/office/drawing/2014/main" id="{B3D43693-C986-4907-8CD0-830FFD313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158" y="4876800"/>
            <a:ext cx="2334579" cy="178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9951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685800" y="2286000"/>
            <a:ext cx="7620000" cy="4301850"/>
          </a:xfrm>
        </p:spPr>
        <p:txBody>
          <a:bodyPr>
            <a:noAutofit/>
          </a:bodyPr>
          <a:lstStyle/>
          <a:p>
            <a:r>
              <a:rPr lang="en-US" b="1" dirty="0" err="1"/>
              <a:t>Evaluatee’s</a:t>
            </a:r>
            <a:r>
              <a:rPr lang="en-US" b="1" dirty="0"/>
              <a:t> team named in spring (except in first year);</a:t>
            </a:r>
          </a:p>
          <a:p>
            <a:r>
              <a:rPr lang="en-US" b="1" dirty="0"/>
              <a:t>Early fall semester – evaluation team meets with </a:t>
            </a:r>
            <a:r>
              <a:rPr lang="en-US" b="1" dirty="0" err="1"/>
              <a:t>evaluatee</a:t>
            </a:r>
            <a:r>
              <a:rPr lang="en-US" b="1" dirty="0"/>
              <a:t>;</a:t>
            </a:r>
          </a:p>
          <a:p>
            <a:pPr lvl="1"/>
            <a:r>
              <a:rPr lang="en-US" b="1" dirty="0"/>
              <a:t>Criteria of evaluation discussed, site visits scheduled;</a:t>
            </a:r>
          </a:p>
          <a:p>
            <a:r>
              <a:rPr lang="en-US" b="1" dirty="0">
                <a:solidFill>
                  <a:schemeClr val="tx1"/>
                </a:solidFill>
                <a:highlight>
                  <a:srgbClr val="FF00FF"/>
                </a:highlight>
              </a:rPr>
              <a:t>October 15</a:t>
            </a:r>
            <a:r>
              <a:rPr lang="en-US" b="1" baseline="30000" dirty="0">
                <a:solidFill>
                  <a:schemeClr val="tx1"/>
                </a:solidFill>
                <a:highlight>
                  <a:srgbClr val="FF00FF"/>
                </a:highlight>
              </a:rPr>
              <a:t>th</a:t>
            </a:r>
            <a:r>
              <a:rPr lang="en-US" b="1" dirty="0">
                <a:solidFill>
                  <a:schemeClr val="tx1"/>
                </a:solidFill>
                <a:highlight>
                  <a:srgbClr val="FF00FF"/>
                </a:highlight>
              </a:rPr>
              <a:t> </a:t>
            </a:r>
          </a:p>
          <a:p>
            <a:pPr lvl="1"/>
            <a:r>
              <a:rPr lang="en-US" b="1" dirty="0"/>
              <a:t>reports by </a:t>
            </a:r>
            <a:r>
              <a:rPr lang="en-US" b="1" dirty="0" err="1"/>
              <a:t>evaluatee</a:t>
            </a:r>
            <a:r>
              <a:rPr lang="en-US" b="1" dirty="0"/>
              <a:t> submitted;</a:t>
            </a:r>
          </a:p>
          <a:p>
            <a:r>
              <a:rPr lang="en-US" b="1" dirty="0">
                <a:solidFill>
                  <a:schemeClr val="tx1"/>
                </a:solidFill>
                <a:highlight>
                  <a:srgbClr val="FF00FF"/>
                </a:highlight>
              </a:rPr>
              <a:t>November 15th  </a:t>
            </a:r>
          </a:p>
          <a:p>
            <a:pPr lvl="1"/>
            <a:r>
              <a:rPr lang="en-US" b="1" dirty="0"/>
              <a:t>work site observations/student appraisals complete;</a:t>
            </a:r>
          </a:p>
          <a:p>
            <a:r>
              <a:rPr lang="en-US" b="1" dirty="0">
                <a:solidFill>
                  <a:schemeClr val="tx1"/>
                </a:solidFill>
                <a:highlight>
                  <a:srgbClr val="FF00FF"/>
                </a:highlight>
              </a:rPr>
              <a:t>December 10th   </a:t>
            </a:r>
          </a:p>
          <a:p>
            <a:pPr lvl="1"/>
            <a:r>
              <a:rPr lang="en-US" b="1" dirty="0"/>
              <a:t>post-evaluation conference complete;</a:t>
            </a:r>
          </a:p>
          <a:p>
            <a:r>
              <a:rPr lang="en-US" b="1" dirty="0">
                <a:solidFill>
                  <a:schemeClr val="tx1"/>
                </a:solidFill>
                <a:highlight>
                  <a:srgbClr val="FF00FF"/>
                </a:highlight>
              </a:rPr>
              <a:t>March 15th   </a:t>
            </a:r>
          </a:p>
          <a:p>
            <a:pPr lvl="1"/>
            <a:r>
              <a:rPr lang="en-US" b="1" dirty="0"/>
              <a:t>BOT decision is made. </a:t>
            </a:r>
          </a:p>
        </p:txBody>
      </p:sp>
      <p:pic>
        <p:nvPicPr>
          <p:cNvPr id="4" name="Picture 2" descr="Image result for hartnell college panther">
            <a:extLst>
              <a:ext uri="{FF2B5EF4-FFF2-40B4-BE49-F238E27FC236}">
                <a16:creationId xmlns:a16="http://schemas.microsoft.com/office/drawing/2014/main" id="{4834AFDF-C716-4956-8D78-78E426F7D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648200"/>
            <a:ext cx="2533650" cy="19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415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Evaluation Team</a:t>
            </a:r>
          </a:p>
        </p:txBody>
      </p:sp>
      <p:sp>
        <p:nvSpPr>
          <p:cNvPr id="3" name="Content Placeholder 2"/>
          <p:cNvSpPr>
            <a:spLocks noGrp="1"/>
          </p:cNvSpPr>
          <p:nvPr>
            <p:ph idx="1"/>
          </p:nvPr>
        </p:nvSpPr>
        <p:spPr/>
        <p:txBody>
          <a:bodyPr>
            <a:normAutofit/>
          </a:bodyPr>
          <a:lstStyle/>
          <a:p>
            <a:r>
              <a:rPr lang="en-US" b="1" dirty="0"/>
              <a:t>The appropriate administrator;</a:t>
            </a:r>
          </a:p>
          <a:p>
            <a:r>
              <a:rPr lang="en-US" b="1" dirty="0"/>
              <a:t>One or two faculty peer members, chosen by the </a:t>
            </a:r>
            <a:r>
              <a:rPr lang="en-US" b="1" dirty="0" err="1"/>
              <a:t>evaluatee</a:t>
            </a:r>
            <a:r>
              <a:rPr lang="en-US" b="1" dirty="0"/>
              <a:t> and approved by the Academic Senate;  </a:t>
            </a:r>
            <a:endParaRPr lang="en-US" b="1" i="1" dirty="0"/>
          </a:p>
          <a:p>
            <a:r>
              <a:rPr lang="en-US" b="1" dirty="0"/>
              <a:t>Generally kept all four years, but can be changed “for good cause;”</a:t>
            </a:r>
          </a:p>
          <a:p>
            <a:r>
              <a:rPr lang="en-US" b="1" dirty="0"/>
              <a:t>One peer should be from the discipline or closely related discipline;  </a:t>
            </a:r>
          </a:p>
          <a:p>
            <a:r>
              <a:rPr lang="en-US" b="1" dirty="0"/>
              <a:t>The Academic Senate may provide guidance if the </a:t>
            </a:r>
            <a:r>
              <a:rPr lang="en-US" b="1" dirty="0" err="1"/>
              <a:t>evaluatee</a:t>
            </a:r>
            <a:r>
              <a:rPr lang="en-US" b="1" dirty="0"/>
              <a:t> desires. </a:t>
            </a:r>
          </a:p>
        </p:txBody>
      </p:sp>
      <p:pic>
        <p:nvPicPr>
          <p:cNvPr id="4" name="Picture 2" descr="Image result for hartnell college panther">
            <a:extLst>
              <a:ext uri="{FF2B5EF4-FFF2-40B4-BE49-F238E27FC236}">
                <a16:creationId xmlns:a16="http://schemas.microsoft.com/office/drawing/2014/main" id="{8030EB77-54EF-4CEA-95E8-AAEC43080F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105400"/>
            <a:ext cx="2135508" cy="16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650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Forms</a:t>
            </a:r>
          </a:p>
        </p:txBody>
      </p:sp>
      <p:sp>
        <p:nvSpPr>
          <p:cNvPr id="3" name="Content Placeholder 2"/>
          <p:cNvSpPr>
            <a:spLocks noGrp="1"/>
          </p:cNvSpPr>
          <p:nvPr>
            <p:ph idx="1"/>
          </p:nvPr>
        </p:nvSpPr>
        <p:spPr/>
        <p:txBody>
          <a:bodyPr>
            <a:normAutofit/>
          </a:bodyPr>
          <a:lstStyle/>
          <a:p>
            <a:r>
              <a:rPr lang="en-US" b="1" dirty="0"/>
              <a:t>Links to </a:t>
            </a:r>
            <a:r>
              <a:rPr lang="en-US" b="1" dirty="0">
                <a:solidFill>
                  <a:schemeClr val="tx1"/>
                </a:solidFill>
                <a:highlight>
                  <a:srgbClr val="FF00FF"/>
                </a:highlight>
              </a:rPr>
              <a:t>work site observation </a:t>
            </a:r>
            <a:r>
              <a:rPr lang="en-US" b="1" dirty="0"/>
              <a:t>reports and </a:t>
            </a:r>
            <a:r>
              <a:rPr lang="en-US" b="1" dirty="0">
                <a:solidFill>
                  <a:schemeClr val="accent1">
                    <a:lumMod val="60000"/>
                    <a:lumOff val="40000"/>
                  </a:schemeClr>
                </a:solidFill>
              </a:rPr>
              <a:t>student appraisals</a:t>
            </a:r>
            <a:r>
              <a:rPr lang="en-US" b="1" dirty="0"/>
              <a:t> are found </a:t>
            </a:r>
            <a:r>
              <a:rPr lang="en-US" b="1" dirty="0">
                <a:hlinkClick r:id="rId2"/>
              </a:rPr>
              <a:t>here</a:t>
            </a:r>
            <a:r>
              <a:rPr lang="en-US" b="1" dirty="0">
                <a:hlinkClick r:id="rId3"/>
              </a:rPr>
              <a:t>.</a:t>
            </a:r>
            <a:endParaRPr lang="en-US" b="1" dirty="0"/>
          </a:p>
          <a:p>
            <a:pPr lvl="1"/>
            <a:r>
              <a:rPr lang="en-US" b="1" dirty="0"/>
              <a:t>Distance Education looks at one </a:t>
            </a:r>
            <a:r>
              <a:rPr lang="en-US" b="1" dirty="0">
                <a:hlinkClick r:id="rId4"/>
              </a:rPr>
              <a:t>learning unit. </a:t>
            </a:r>
            <a:endParaRPr lang="en-US" b="1" dirty="0"/>
          </a:p>
          <a:p>
            <a:r>
              <a:rPr lang="en-US" b="1"/>
              <a:t>Required </a:t>
            </a:r>
            <a:r>
              <a:rPr lang="en-US" b="1" dirty="0"/>
              <a:t>Reports:</a:t>
            </a:r>
          </a:p>
          <a:p>
            <a:pPr lvl="1"/>
            <a:r>
              <a:rPr lang="en-US" b="1" dirty="0">
                <a:solidFill>
                  <a:schemeClr val="tx1"/>
                </a:solidFill>
              </a:rPr>
              <a:t>Faculty Professional Growth Report</a:t>
            </a:r>
          </a:p>
          <a:p>
            <a:pPr lvl="1"/>
            <a:r>
              <a:rPr lang="en-US" b="1" dirty="0">
                <a:solidFill>
                  <a:schemeClr val="tx1"/>
                </a:solidFill>
              </a:rPr>
              <a:t>College Related Activities Report</a:t>
            </a:r>
          </a:p>
          <a:p>
            <a:pPr lvl="1"/>
            <a:r>
              <a:rPr lang="en-US" b="1" dirty="0">
                <a:solidFill>
                  <a:schemeClr val="tx1"/>
                </a:solidFill>
              </a:rPr>
              <a:t>Self Appraisal </a:t>
            </a:r>
          </a:p>
          <a:p>
            <a:pPr marL="514350" lvl="1" indent="0">
              <a:buNone/>
            </a:pPr>
            <a:endParaRPr lang="en-US" dirty="0">
              <a:solidFill>
                <a:schemeClr val="tx2"/>
              </a:solidFill>
            </a:endParaRPr>
          </a:p>
          <a:p>
            <a:pPr lvl="1"/>
            <a:endParaRPr lang="en-US" dirty="0"/>
          </a:p>
          <a:p>
            <a:endParaRPr lang="en-US" dirty="0"/>
          </a:p>
        </p:txBody>
      </p:sp>
      <p:pic>
        <p:nvPicPr>
          <p:cNvPr id="4" name="Picture 2" descr="Image result for hartnell college panther">
            <a:extLst>
              <a:ext uri="{FF2B5EF4-FFF2-40B4-BE49-F238E27FC236}">
                <a16:creationId xmlns:a16="http://schemas.microsoft.com/office/drawing/2014/main" id="{34864215-950E-4F28-96F5-118E936DDC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343400"/>
            <a:ext cx="2533650" cy="19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054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Criteria</a:t>
            </a:r>
          </a:p>
        </p:txBody>
      </p:sp>
      <p:sp>
        <p:nvSpPr>
          <p:cNvPr id="3" name="Content Placeholder 2"/>
          <p:cNvSpPr>
            <a:spLocks noGrp="1"/>
          </p:cNvSpPr>
          <p:nvPr>
            <p:ph idx="1"/>
          </p:nvPr>
        </p:nvSpPr>
        <p:spPr/>
        <p:txBody>
          <a:bodyPr>
            <a:normAutofit/>
          </a:bodyPr>
          <a:lstStyle/>
          <a:p>
            <a:r>
              <a:rPr lang="en-US" sz="2000" b="1" dirty="0">
                <a:solidFill>
                  <a:schemeClr val="tx1"/>
                </a:solidFill>
                <a:highlight>
                  <a:srgbClr val="FF00FF"/>
                </a:highlight>
              </a:rPr>
              <a:t>Core duties</a:t>
            </a:r>
            <a:r>
              <a:rPr lang="en-US" sz="2000" b="1" dirty="0">
                <a:solidFill>
                  <a:schemeClr val="tx1"/>
                </a:solidFill>
              </a:rPr>
              <a:t>:</a:t>
            </a:r>
          </a:p>
          <a:p>
            <a:pPr lvl="1"/>
            <a:r>
              <a:rPr lang="en-US" sz="1800" b="1" dirty="0"/>
              <a:t>teaching;</a:t>
            </a:r>
          </a:p>
          <a:p>
            <a:pPr lvl="1"/>
            <a:r>
              <a:rPr lang="en-US" sz="1800" b="1" dirty="0"/>
              <a:t>student advising and assistance;</a:t>
            </a:r>
          </a:p>
          <a:p>
            <a:pPr lvl="1"/>
            <a:r>
              <a:rPr lang="en-US" sz="1800" b="1" dirty="0"/>
              <a:t>accurate and timely record-keeping and submission of reports;</a:t>
            </a:r>
          </a:p>
          <a:p>
            <a:pPr lvl="1"/>
            <a:r>
              <a:rPr lang="en-US" sz="1800" b="1" dirty="0"/>
              <a:t>collegial collaboration in meetings and activities;</a:t>
            </a:r>
          </a:p>
          <a:p>
            <a:pPr lvl="1"/>
            <a:r>
              <a:rPr lang="en-US" sz="1800" b="1" dirty="0"/>
              <a:t>collegial collaboration in college-wide activities;</a:t>
            </a:r>
          </a:p>
          <a:p>
            <a:pPr lvl="1"/>
            <a:r>
              <a:rPr lang="en-US" sz="1800" b="1" dirty="0"/>
              <a:t>development and assessment of student learning and program level outcomes. </a:t>
            </a:r>
          </a:p>
        </p:txBody>
      </p:sp>
      <p:pic>
        <p:nvPicPr>
          <p:cNvPr id="4" name="Picture 2" descr="Image result for hartnell college panther">
            <a:extLst>
              <a:ext uri="{FF2B5EF4-FFF2-40B4-BE49-F238E27FC236}">
                <a16:creationId xmlns:a16="http://schemas.microsoft.com/office/drawing/2014/main" id="{15E1A3A5-5311-42E0-A4F1-6D661F5B8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029200"/>
            <a:ext cx="2035972" cy="155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1684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 II</a:t>
            </a:r>
          </a:p>
        </p:txBody>
      </p:sp>
      <p:sp>
        <p:nvSpPr>
          <p:cNvPr id="3" name="Content Placeholder 2"/>
          <p:cNvSpPr>
            <a:spLocks noGrp="1"/>
          </p:cNvSpPr>
          <p:nvPr>
            <p:ph idx="1"/>
          </p:nvPr>
        </p:nvSpPr>
        <p:spPr>
          <a:xfrm>
            <a:off x="685800" y="2438400"/>
            <a:ext cx="6447642" cy="3886200"/>
          </a:xfrm>
        </p:spPr>
        <p:txBody>
          <a:bodyPr>
            <a:normAutofit/>
          </a:bodyPr>
          <a:lstStyle/>
          <a:p>
            <a:r>
              <a:rPr lang="en-US" sz="2000" b="1" dirty="0">
                <a:solidFill>
                  <a:schemeClr val="tx1"/>
                </a:solidFill>
                <a:highlight>
                  <a:srgbClr val="FF00FF"/>
                </a:highlight>
              </a:rPr>
              <a:t>Professional Competence</a:t>
            </a:r>
            <a:r>
              <a:rPr lang="en-US" sz="2000" b="1" dirty="0">
                <a:solidFill>
                  <a:schemeClr val="tx1"/>
                </a:solidFill>
              </a:rPr>
              <a:t>:</a:t>
            </a:r>
          </a:p>
          <a:p>
            <a:pPr lvl="1"/>
            <a:r>
              <a:rPr lang="en-US" sz="1800" b="1" dirty="0"/>
              <a:t>worksite observations are conducted to assess the professional competence of faculty members in all instructional and non-instructional settings; </a:t>
            </a:r>
          </a:p>
          <a:p>
            <a:pPr lvl="1"/>
            <a:r>
              <a:rPr lang="en-US" sz="1800" b="1" dirty="0"/>
              <a:t>those competencies are listed in the worksite observation evaluation forms (see appendices, section C); </a:t>
            </a:r>
          </a:p>
          <a:p>
            <a:pPr lvl="1"/>
            <a:r>
              <a:rPr lang="en-US" sz="1800" b="1" dirty="0"/>
              <a:t>written for particular roles, e.g., instructor (face-to-face and online), counselor, librarian, instructional specialist, coach, and athletic trainer.</a:t>
            </a:r>
          </a:p>
        </p:txBody>
      </p:sp>
      <p:pic>
        <p:nvPicPr>
          <p:cNvPr id="4" name="Picture 2" descr="Image result for hartnell college panther">
            <a:extLst>
              <a:ext uri="{FF2B5EF4-FFF2-40B4-BE49-F238E27FC236}">
                <a16:creationId xmlns:a16="http://schemas.microsoft.com/office/drawing/2014/main" id="{6F0750DA-ADA6-4963-AECC-2385835C17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953000"/>
            <a:ext cx="2135508" cy="16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25337"/>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638</TotalTime>
  <Words>1283</Words>
  <Application>Microsoft Office PowerPoint</Application>
  <PresentationFormat>On-screen Show (4:3)</PresentationFormat>
  <Paragraphs>170</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 Boardroom</vt:lpstr>
      <vt:lpstr>The Tenure Review Process</vt:lpstr>
      <vt:lpstr>Article 14</vt:lpstr>
      <vt:lpstr>It is a 4 Year Process</vt:lpstr>
      <vt:lpstr>Four Layers to the Decision </vt:lpstr>
      <vt:lpstr>Timeline</vt:lpstr>
      <vt:lpstr>The Evaluation Team</vt:lpstr>
      <vt:lpstr>Evaluation Forms</vt:lpstr>
      <vt:lpstr>Assessment Criteria</vt:lpstr>
      <vt:lpstr>Assessment Criteria II</vt:lpstr>
      <vt:lpstr>Assessment Criteria III</vt:lpstr>
      <vt:lpstr>Assessment Criteria IV </vt:lpstr>
      <vt:lpstr>Assessment Criteria V</vt:lpstr>
      <vt:lpstr>Assessment Criteria VI</vt:lpstr>
      <vt:lpstr>INSTRUCTIONAL MATERIALS</vt:lpstr>
      <vt:lpstr>Instructional Materials</vt:lpstr>
      <vt:lpstr>Self Appraisal</vt:lpstr>
      <vt:lpstr>Out With The Old,  In With The New</vt:lpstr>
      <vt:lpstr>Three Reports</vt:lpstr>
      <vt:lpstr>Faculty Professional Growth Report</vt:lpstr>
      <vt:lpstr>College Related Activities Report</vt:lpstr>
      <vt:lpstr>Self-Appraisal Report</vt:lpstr>
      <vt:lpstr>Quick Reference Guides</vt:lpstr>
      <vt:lpstr>Requirements</vt:lpstr>
      <vt:lpstr>Moving Forward - Your New Binder</vt:lpstr>
      <vt:lpstr>Questions?</vt:lpstr>
      <vt:lpstr>We Are Here To Help!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 Review Process</dc:title>
  <dc:creator>Nancy Schur-Beymer</dc:creator>
  <cp:lastModifiedBy>Lisa Storm</cp:lastModifiedBy>
  <cp:revision>105</cp:revision>
  <dcterms:created xsi:type="dcterms:W3CDTF">2018-09-06T20:14:06Z</dcterms:created>
  <dcterms:modified xsi:type="dcterms:W3CDTF">2019-08-28T20:48:23Z</dcterms:modified>
</cp:coreProperties>
</file>