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embeddedFontLst>
    <p:embeddedFont>
      <p:font typeface="Quicksand"/>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OpenSans-regular.fntdata"/><Relationship Id="rId21" Type="http://schemas.openxmlformats.org/officeDocument/2006/relationships/font" Target="fonts/Quicksand-bold.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Today’s Presentation will include: Short Recap, Completed Projects and Project in Progress (total presentation time 15 mins)</a:t>
            </a:r>
            <a:endParaRPr/>
          </a:p>
        </p:txBody>
      </p:sp>
      <p:sp>
        <p:nvSpPr>
          <p:cNvPr id="75" name="Google Shape;7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ec87f40a4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ec87f40a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ec87f40a4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ec87f40a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982796f0e4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982796f0e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a4eeb6e02b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a4eeb6e02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a4eeb6e02b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a4eeb6e02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7fb7bf1b4_1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97fb7bf1b4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808308124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Orientation, unlike previous one, allows us to easily make edits to text or load videos at any time.  Currently working to replace the President’s Welcome video. All student talent are ACTUAL Hartnell students.</a:t>
            </a:r>
            <a:endParaRPr/>
          </a:p>
        </p:txBody>
      </p:sp>
      <p:sp>
        <p:nvSpPr>
          <p:cNvPr id="99" name="Google Shape;99;g9808308124_0_4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808308124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9808308124_0_5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808308124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9808308124_0_4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811b5ade2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811b5ade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a4eeb6e02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a4eeb6e02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811b5ade2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811b5ade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7" name="Shape 17"/>
        <p:cNvGrpSpPr/>
        <p:nvPr/>
      </p:nvGrpSpPr>
      <p:grpSpPr>
        <a:xfrm>
          <a:off x="0" y="0"/>
          <a:ext cx="0" cy="0"/>
          <a:chOff x="0" y="0"/>
          <a:chExt cx="0" cy="0"/>
        </a:xfrm>
      </p:grpSpPr>
      <p:grpSp>
        <p:nvGrpSpPr>
          <p:cNvPr id="18" name="Google Shape;18;p2"/>
          <p:cNvGrpSpPr/>
          <p:nvPr/>
        </p:nvGrpSpPr>
        <p:grpSpPr>
          <a:xfrm>
            <a:off x="0" y="0"/>
            <a:ext cx="9144000" cy="5703482"/>
            <a:chOff x="0" y="0"/>
            <a:chExt cx="9144000" cy="5703482"/>
          </a:xfrm>
        </p:grpSpPr>
        <p:sp>
          <p:nvSpPr>
            <p:cNvPr id="19" name="Google Shape;19;p2"/>
            <p:cNvSpPr/>
            <p:nvPr/>
          </p:nvSpPr>
          <p:spPr>
            <a:xfrm>
              <a:off x="0" y="0"/>
              <a:ext cx="6192207" cy="3600450"/>
            </a:xfrm>
            <a:prstGeom prst="rect">
              <a:avLst/>
            </a:prstGeom>
            <a:solidFill>
              <a:srgbClr val="4D1A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sp>
          <p:nvSpPr>
            <p:cNvPr id="20" name="Google Shape;20;p2"/>
            <p:cNvSpPr/>
            <p:nvPr/>
          </p:nvSpPr>
          <p:spPr>
            <a:xfrm>
              <a:off x="6192207" y="0"/>
              <a:ext cx="2951793" cy="3600450"/>
            </a:xfrm>
            <a:prstGeom prst="rect">
              <a:avLst/>
            </a:prstGeom>
            <a:solidFill>
              <a:srgbClr val="E391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sp>
          <p:nvSpPr>
            <p:cNvPr id="21" name="Google Shape;21;p2"/>
            <p:cNvSpPr/>
            <p:nvPr/>
          </p:nvSpPr>
          <p:spPr>
            <a:xfrm>
              <a:off x="0" y="3600451"/>
              <a:ext cx="6192207" cy="92579"/>
            </a:xfrm>
            <a:prstGeom prst="rect">
              <a:avLst/>
            </a:prstGeom>
            <a:solidFill>
              <a:srgbClr val="E391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sp>
          <p:nvSpPr>
            <p:cNvPr id="22" name="Google Shape;22;p2"/>
            <p:cNvSpPr/>
            <p:nvPr/>
          </p:nvSpPr>
          <p:spPr>
            <a:xfrm>
              <a:off x="6192207" y="3600450"/>
              <a:ext cx="2951793" cy="92580"/>
            </a:xfrm>
            <a:prstGeom prst="rect">
              <a:avLst/>
            </a:prstGeom>
            <a:solidFill>
              <a:srgbClr val="4D1A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pic>
          <p:nvPicPr>
            <p:cNvPr id="23" name="Google Shape;23;p2"/>
            <p:cNvPicPr preferRelativeResize="0"/>
            <p:nvPr/>
          </p:nvPicPr>
          <p:blipFill rotWithShape="1">
            <a:blip r:embed="rId2">
              <a:alphaModFix/>
            </a:blip>
            <a:srcRect b="0" l="0" r="0" t="0"/>
            <a:stretch/>
          </p:blipFill>
          <p:spPr>
            <a:xfrm>
              <a:off x="7325279" y="4447853"/>
              <a:ext cx="908595" cy="1255629"/>
            </a:xfrm>
            <a:prstGeom prst="rect">
              <a:avLst/>
            </a:prstGeom>
            <a:noFill/>
            <a:ln>
              <a:noFill/>
            </a:ln>
          </p:spPr>
        </p:pic>
      </p:grpSp>
      <p:sp>
        <p:nvSpPr>
          <p:cNvPr id="24" name="Google Shape;24;p2"/>
          <p:cNvSpPr txBox="1"/>
          <p:nvPr>
            <p:ph type="ctrTitle"/>
          </p:nvPr>
        </p:nvSpPr>
        <p:spPr>
          <a:xfrm>
            <a:off x="228600" y="1266825"/>
            <a:ext cx="5715000" cy="533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2F2F2"/>
              </a:buClr>
              <a:buSzPts val="2000"/>
              <a:buFont typeface="Quicksand"/>
              <a:buNone/>
              <a:defRPr b="1" sz="2000">
                <a:solidFill>
                  <a:srgbClr val="F2F2F2"/>
                </a:solidFill>
                <a:latin typeface="Quicksand"/>
                <a:ea typeface="Quicksand"/>
                <a:cs typeface="Quicksand"/>
                <a:sym typeface="Quicks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
          <p:cNvSpPr txBox="1"/>
          <p:nvPr>
            <p:ph idx="1" type="subTitle"/>
          </p:nvPr>
        </p:nvSpPr>
        <p:spPr>
          <a:xfrm>
            <a:off x="228600" y="228600"/>
            <a:ext cx="5715000" cy="561653"/>
          </a:xfrm>
          <a:prstGeom prst="rect">
            <a:avLst/>
          </a:prstGeom>
          <a:noFill/>
          <a:ln>
            <a:noFill/>
          </a:ln>
        </p:spPr>
        <p:txBody>
          <a:bodyPr anchorCtr="0" anchor="t" bIns="45700" lIns="91425" spcFirstLastPara="1" rIns="91425" wrap="square" tIns="45700">
            <a:noAutofit/>
          </a:bodyPr>
          <a:lstStyle>
            <a:lvl1pPr lvl="0" algn="l">
              <a:spcBef>
                <a:spcPts val="560"/>
              </a:spcBef>
              <a:spcAft>
                <a:spcPts val="0"/>
              </a:spcAft>
              <a:buClr>
                <a:srgbClr val="F2F2F2"/>
              </a:buClr>
              <a:buSzPts val="2800"/>
              <a:buNone/>
              <a:defRPr b="1" sz="2800">
                <a:solidFill>
                  <a:srgbClr val="F2F2F2"/>
                </a:solidFill>
                <a:latin typeface="Quicksand"/>
                <a:ea typeface="Quicksand"/>
                <a:cs typeface="Quicksand"/>
                <a:sym typeface="Quicksand"/>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6" name="Google Shape;26;p2"/>
          <p:cNvSpPr txBox="1"/>
          <p:nvPr/>
        </p:nvSpPr>
        <p:spPr>
          <a:xfrm>
            <a:off x="537284" y="6203646"/>
            <a:ext cx="5535651"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1" baseline="3000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1" baseline="3000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1" baseline="30000" i="0" lang="en" sz="1600" u="none" cap="none" strike="noStrike">
                <a:solidFill>
                  <a:srgbClr val="000000"/>
                </a:solidFill>
                <a:latin typeface="Calibri"/>
                <a:ea typeface="Calibri"/>
                <a:cs typeface="Calibri"/>
                <a:sym typeface="Calibri"/>
              </a:rPr>
              <a:t>GROWING LEADERS </a:t>
            </a:r>
            <a:r>
              <a:rPr b="0" baseline="30000" i="1" lang="en" sz="1600" u="none" cap="none" strike="noStrike">
                <a:solidFill>
                  <a:srgbClr val="000000"/>
                </a:solidFill>
                <a:latin typeface="Calibri"/>
                <a:ea typeface="Calibri"/>
                <a:cs typeface="Calibri"/>
                <a:sym typeface="Calibri"/>
              </a:rPr>
              <a:t>Opportunity. Engagement. Achievement.    www.hartnell.edu</a:t>
            </a:r>
            <a:endParaRPr b="0" baseline="30000" i="1"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 name="Google Shape;27;p2"/>
          <p:cNvSpPr txBox="1"/>
          <p:nvPr>
            <p:ph idx="2" type="body"/>
          </p:nvPr>
        </p:nvSpPr>
        <p:spPr>
          <a:xfrm>
            <a:off x="228600" y="2819400"/>
            <a:ext cx="3502025" cy="4572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Clr>
                <a:schemeClr val="lt1"/>
              </a:buClr>
              <a:buSzPts val="1800"/>
              <a:buNone/>
              <a:defRPr sz="18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
          <p:cNvSpPr txBox="1"/>
          <p:nvPr>
            <p:ph idx="3" type="body"/>
          </p:nvPr>
        </p:nvSpPr>
        <p:spPr>
          <a:xfrm>
            <a:off x="228600" y="1800225"/>
            <a:ext cx="4572000" cy="3810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Clr>
                <a:schemeClr val="lt1"/>
              </a:buClr>
              <a:buSzPts val="1800"/>
              <a:buNone/>
              <a:defRPr b="0" i="1" sz="18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0" name="Shape 30"/>
        <p:cNvGrpSpPr/>
        <p:nvPr/>
      </p:nvGrpSpPr>
      <p:grpSpPr>
        <a:xfrm>
          <a:off x="0" y="0"/>
          <a:ext cx="0" cy="0"/>
          <a:chOff x="0" y="0"/>
          <a:chExt cx="0" cy="0"/>
        </a:xfrm>
      </p:grpSpPr>
      <p:sp>
        <p:nvSpPr>
          <p:cNvPr id="31" name="Google Shape;31;p3"/>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2F2F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33" name="Shape 33"/>
        <p:cNvGrpSpPr/>
        <p:nvPr/>
      </p:nvGrpSpPr>
      <p:grpSpPr>
        <a:xfrm>
          <a:off x="0" y="0"/>
          <a:ext cx="0" cy="0"/>
          <a:chOff x="0" y="0"/>
          <a:chExt cx="0" cy="0"/>
        </a:xfrm>
      </p:grpSpPr>
      <p:grpSp>
        <p:nvGrpSpPr>
          <p:cNvPr id="34" name="Google Shape;34;p4"/>
          <p:cNvGrpSpPr/>
          <p:nvPr/>
        </p:nvGrpSpPr>
        <p:grpSpPr>
          <a:xfrm>
            <a:off x="0" y="0"/>
            <a:ext cx="9144000" cy="3693030"/>
            <a:chOff x="0" y="0"/>
            <a:chExt cx="9144000" cy="3693030"/>
          </a:xfrm>
        </p:grpSpPr>
        <p:sp>
          <p:nvSpPr>
            <p:cNvPr id="35" name="Google Shape;35;p4"/>
            <p:cNvSpPr/>
            <p:nvPr/>
          </p:nvSpPr>
          <p:spPr>
            <a:xfrm>
              <a:off x="0" y="0"/>
              <a:ext cx="6192207" cy="3600450"/>
            </a:xfrm>
            <a:prstGeom prst="rect">
              <a:avLst/>
            </a:prstGeom>
            <a:solidFill>
              <a:srgbClr val="4D1A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sp>
          <p:nvSpPr>
            <p:cNvPr id="36" name="Google Shape;36;p4"/>
            <p:cNvSpPr/>
            <p:nvPr/>
          </p:nvSpPr>
          <p:spPr>
            <a:xfrm>
              <a:off x="0" y="3600451"/>
              <a:ext cx="6192207" cy="92579"/>
            </a:xfrm>
            <a:prstGeom prst="rect">
              <a:avLst/>
            </a:prstGeom>
            <a:solidFill>
              <a:srgbClr val="E391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sp>
          <p:nvSpPr>
            <p:cNvPr id="37" name="Google Shape;37;p4"/>
            <p:cNvSpPr/>
            <p:nvPr/>
          </p:nvSpPr>
          <p:spPr>
            <a:xfrm>
              <a:off x="6192207" y="3600450"/>
              <a:ext cx="2951793" cy="92580"/>
            </a:xfrm>
            <a:prstGeom prst="rect">
              <a:avLst/>
            </a:prstGeom>
            <a:solidFill>
              <a:srgbClr val="4D1A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grpSp>
      <p:pic>
        <p:nvPicPr>
          <p:cNvPr id="38" name="Google Shape;38;p4"/>
          <p:cNvPicPr preferRelativeResize="0"/>
          <p:nvPr/>
        </p:nvPicPr>
        <p:blipFill rotWithShape="1">
          <a:blip r:embed="rId2">
            <a:alphaModFix/>
          </a:blip>
          <a:srcRect b="0" l="0" r="0" t="0"/>
          <a:stretch/>
        </p:blipFill>
        <p:spPr>
          <a:xfrm>
            <a:off x="7325279" y="4447853"/>
            <a:ext cx="908595" cy="1255629"/>
          </a:xfrm>
          <a:prstGeom prst="rect">
            <a:avLst/>
          </a:prstGeom>
          <a:noFill/>
          <a:ln>
            <a:noFill/>
          </a:ln>
        </p:spPr>
      </p:pic>
      <p:sp>
        <p:nvSpPr>
          <p:cNvPr id="39" name="Google Shape;39;p4"/>
          <p:cNvSpPr txBox="1"/>
          <p:nvPr>
            <p:ph type="ctrTitle"/>
          </p:nvPr>
        </p:nvSpPr>
        <p:spPr>
          <a:xfrm>
            <a:off x="228600" y="1266825"/>
            <a:ext cx="5715000" cy="533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2F2F2"/>
              </a:buClr>
              <a:buSzPts val="2000"/>
              <a:buFont typeface="Quicksand"/>
              <a:buNone/>
              <a:defRPr b="1" sz="2000">
                <a:solidFill>
                  <a:srgbClr val="F2F2F2"/>
                </a:solidFill>
                <a:latin typeface="Quicksand"/>
                <a:ea typeface="Quicksand"/>
                <a:cs typeface="Quicksand"/>
                <a:sym typeface="Quicksa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
          <p:cNvSpPr txBox="1"/>
          <p:nvPr>
            <p:ph idx="1" type="subTitle"/>
          </p:nvPr>
        </p:nvSpPr>
        <p:spPr>
          <a:xfrm>
            <a:off x="228600" y="228600"/>
            <a:ext cx="5715000" cy="561653"/>
          </a:xfrm>
          <a:prstGeom prst="rect">
            <a:avLst/>
          </a:prstGeom>
          <a:noFill/>
          <a:ln>
            <a:noFill/>
          </a:ln>
        </p:spPr>
        <p:txBody>
          <a:bodyPr anchorCtr="0" anchor="t" bIns="45700" lIns="91425" spcFirstLastPara="1" rIns="91425" wrap="square" tIns="45700">
            <a:noAutofit/>
          </a:bodyPr>
          <a:lstStyle>
            <a:lvl1pPr lvl="0" algn="l">
              <a:spcBef>
                <a:spcPts val="560"/>
              </a:spcBef>
              <a:spcAft>
                <a:spcPts val="0"/>
              </a:spcAft>
              <a:buClr>
                <a:srgbClr val="F2F2F2"/>
              </a:buClr>
              <a:buSzPts val="2800"/>
              <a:buNone/>
              <a:defRPr b="1" sz="2800">
                <a:solidFill>
                  <a:srgbClr val="F2F2F2"/>
                </a:solidFill>
                <a:latin typeface="Quicksand"/>
                <a:ea typeface="Quicksand"/>
                <a:cs typeface="Quicksand"/>
                <a:sym typeface="Quicksand"/>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1" name="Google Shape;41;p4"/>
          <p:cNvSpPr txBox="1"/>
          <p:nvPr/>
        </p:nvSpPr>
        <p:spPr>
          <a:xfrm>
            <a:off x="537284" y="6203646"/>
            <a:ext cx="5535651"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1" baseline="3000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1" baseline="3000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1" baseline="30000" i="0" lang="en" sz="1600" u="none" cap="none" strike="noStrike">
                <a:solidFill>
                  <a:srgbClr val="000000"/>
                </a:solidFill>
                <a:latin typeface="Calibri"/>
                <a:ea typeface="Calibri"/>
                <a:cs typeface="Calibri"/>
                <a:sym typeface="Calibri"/>
              </a:rPr>
              <a:t>GROWING LEADERS </a:t>
            </a:r>
            <a:r>
              <a:rPr b="0" baseline="30000" i="1" lang="en" sz="1600" u="none" cap="none" strike="noStrike">
                <a:solidFill>
                  <a:srgbClr val="000000"/>
                </a:solidFill>
                <a:latin typeface="Calibri"/>
                <a:ea typeface="Calibri"/>
                <a:cs typeface="Calibri"/>
                <a:sym typeface="Calibri"/>
              </a:rPr>
              <a:t>Opportunity. Engagement. Achievement.    www.hartnell.edu</a:t>
            </a:r>
            <a:endParaRPr b="0" baseline="30000" i="1"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 name="Google Shape;42;p4"/>
          <p:cNvSpPr txBox="1"/>
          <p:nvPr>
            <p:ph idx="2" type="body"/>
          </p:nvPr>
        </p:nvSpPr>
        <p:spPr>
          <a:xfrm>
            <a:off x="228600" y="2819400"/>
            <a:ext cx="3502025" cy="4572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Clr>
                <a:schemeClr val="lt1"/>
              </a:buClr>
              <a:buSzPts val="1800"/>
              <a:buNone/>
              <a:defRPr sz="18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4"/>
          <p:cNvSpPr txBox="1"/>
          <p:nvPr>
            <p:ph idx="3" type="body"/>
          </p:nvPr>
        </p:nvSpPr>
        <p:spPr>
          <a:xfrm>
            <a:off x="228600" y="1800225"/>
            <a:ext cx="4572000" cy="3810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Clr>
                <a:schemeClr val="lt1"/>
              </a:buClr>
              <a:buSzPts val="1800"/>
              <a:buNone/>
              <a:defRPr b="0" i="1" sz="18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 name="Google Shape;44;p4"/>
          <p:cNvSpPr/>
          <p:nvPr>
            <p:ph idx="4" type="pic"/>
          </p:nvPr>
        </p:nvSpPr>
        <p:spPr>
          <a:xfrm>
            <a:off x="6192838" y="0"/>
            <a:ext cx="2951162" cy="360045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1" i="0" sz="3200" u="none" cap="none" strike="noStrike">
                <a:solidFill>
                  <a:schemeClr val="dk1"/>
                </a:solidFill>
                <a:latin typeface="Quicksand"/>
                <a:ea typeface="Quicksand"/>
                <a:cs typeface="Quicksand"/>
                <a:sym typeface="Quicksand"/>
              </a:defRPr>
            </a:lvl1pPr>
            <a:lvl2pPr lvl="1" marR="0" rtl="0" algn="l">
              <a:spcBef>
                <a:spcPts val="560"/>
              </a:spcBef>
              <a:spcAft>
                <a:spcPts val="0"/>
              </a:spcAft>
              <a:buClr>
                <a:schemeClr val="dk1"/>
              </a:buClr>
              <a:buSzPts val="2800"/>
              <a:buFont typeface="Arial"/>
              <a:buChar char="–"/>
              <a:defRPr b="1" i="0" sz="2800" u="none" cap="none" strike="noStrike">
                <a:solidFill>
                  <a:schemeClr val="dk1"/>
                </a:solidFill>
                <a:latin typeface="Quicksand"/>
                <a:ea typeface="Quicksand"/>
                <a:cs typeface="Quicksand"/>
                <a:sym typeface="Quicksand"/>
              </a:defRPr>
            </a:lvl2pPr>
            <a:lvl3pPr lvl="2" marR="0" rtl="0" algn="l">
              <a:spcBef>
                <a:spcPts val="480"/>
              </a:spcBef>
              <a:spcAft>
                <a:spcPts val="0"/>
              </a:spcAft>
              <a:buClr>
                <a:schemeClr val="dk1"/>
              </a:buClr>
              <a:buSzPts val="2400"/>
              <a:buFont typeface="Arial"/>
              <a:buChar char="•"/>
              <a:defRPr b="1" i="0" sz="2400" u="none" cap="none" strike="noStrike">
                <a:solidFill>
                  <a:schemeClr val="dk1"/>
                </a:solidFill>
                <a:latin typeface="Quicksand"/>
                <a:ea typeface="Quicksand"/>
                <a:cs typeface="Quicksand"/>
                <a:sym typeface="Quicksand"/>
              </a:defRPr>
            </a:lvl3pPr>
            <a:lvl4pPr lvl="3" marR="0" rtl="0" algn="l">
              <a:spcBef>
                <a:spcPts val="400"/>
              </a:spcBef>
              <a:spcAft>
                <a:spcPts val="0"/>
              </a:spcAft>
              <a:buClr>
                <a:schemeClr val="dk1"/>
              </a:buClr>
              <a:buSzPts val="2000"/>
              <a:buFont typeface="Arial"/>
              <a:buChar char="–"/>
              <a:defRPr b="1" i="0" sz="2000" u="none" cap="none" strike="noStrike">
                <a:solidFill>
                  <a:schemeClr val="dk1"/>
                </a:solidFill>
                <a:latin typeface="Quicksand"/>
                <a:ea typeface="Quicksand"/>
                <a:cs typeface="Quicksand"/>
                <a:sym typeface="Quicksand"/>
              </a:defRPr>
            </a:lvl4pPr>
            <a:lvl5pPr lvl="4" marR="0" rtl="0" algn="l">
              <a:spcBef>
                <a:spcPts val="400"/>
              </a:spcBef>
              <a:spcAft>
                <a:spcPts val="0"/>
              </a:spcAft>
              <a:buClr>
                <a:schemeClr val="dk1"/>
              </a:buClr>
              <a:buSzPts val="2000"/>
              <a:buFont typeface="Arial"/>
              <a:buChar char="»"/>
              <a:defRPr b="1" i="0" sz="2000" u="none" cap="none" strike="noStrike">
                <a:solidFill>
                  <a:schemeClr val="dk1"/>
                </a:solidFill>
                <a:latin typeface="Quicksand"/>
                <a:ea typeface="Quicksand"/>
                <a:cs typeface="Quicksand"/>
                <a:sym typeface="Quicksand"/>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 name="Google Shape;45;p4"/>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 name="Shape 46"/>
        <p:cNvGrpSpPr/>
        <p:nvPr/>
      </p:nvGrpSpPr>
      <p:grpSpPr>
        <a:xfrm>
          <a:off x="0" y="0"/>
          <a:ext cx="0" cy="0"/>
          <a:chOff x="0" y="0"/>
          <a:chExt cx="0" cy="0"/>
        </a:xfrm>
      </p:grpSpPr>
      <p:sp>
        <p:nvSpPr>
          <p:cNvPr id="47" name="Google Shape;47;p5"/>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2F2F2"/>
              </a:buClr>
              <a:buSzPts val="2400"/>
              <a:buFont typeface="Quicksan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Clr>
                <a:schemeClr val="dk1"/>
              </a:buClr>
              <a:buSzPts val="1800"/>
              <a:buNone/>
              <a:defRPr/>
            </a:lvl1pPr>
            <a:lvl2pPr indent="-406400" lvl="1" marL="914400" algn="l">
              <a:spcBef>
                <a:spcPts val="560"/>
              </a:spcBef>
              <a:spcAft>
                <a:spcPts val="0"/>
              </a:spcAft>
              <a:buClr>
                <a:srgbClr val="7D183F"/>
              </a:buClr>
              <a:buSzPts val="2800"/>
              <a:buFont typeface="Arial"/>
              <a:buChar char="•"/>
              <a:defRPr/>
            </a:lvl2pPr>
            <a:lvl3pPr indent="-381000" lvl="2" marL="1371600" algn="l">
              <a:spcBef>
                <a:spcPts val="480"/>
              </a:spcBef>
              <a:spcAft>
                <a:spcPts val="0"/>
              </a:spcAft>
              <a:buClr>
                <a:srgbClr val="FCB816"/>
              </a:buClr>
              <a:buSzPts val="24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 name="Google Shape;49;p5"/>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6"/>
          <p:cNvSpPr txBox="1"/>
          <p:nvPr>
            <p:ph type="title"/>
          </p:nvPr>
        </p:nvSpPr>
        <p:spPr>
          <a:xfrm>
            <a:off x="2059" y="0"/>
            <a:ext cx="6170141" cy="685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2F2F2"/>
              </a:buClr>
              <a:buSzPts val="2400"/>
              <a:buFont typeface="Quicksand"/>
              <a:buNone/>
              <a:defRPr b="1" sz="2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6"/>
          <p:cNvSpPr txBox="1"/>
          <p:nvPr>
            <p:ph idx="1" type="body"/>
          </p:nvPr>
        </p:nvSpPr>
        <p:spPr>
          <a:xfrm>
            <a:off x="685800" y="1066800"/>
            <a:ext cx="7772400" cy="5181600"/>
          </a:xfrm>
          <a:prstGeom prst="rect">
            <a:avLst/>
          </a:prstGeom>
          <a:noFill/>
          <a:ln>
            <a:noFill/>
          </a:ln>
        </p:spPr>
        <p:txBody>
          <a:bodyPr anchorCtr="0" anchor="ctr" bIns="45700" lIns="91425" spcFirstLastPara="1" rIns="91425" wrap="square" tIns="45700">
            <a:noAutofit/>
          </a:bodyPr>
          <a:lstStyle>
            <a:lvl1pPr indent="-228600" lvl="0" marL="457200" algn="l">
              <a:spcBef>
                <a:spcPts val="400"/>
              </a:spcBef>
              <a:spcAft>
                <a:spcPts val="0"/>
              </a:spcAft>
              <a:buClr>
                <a:schemeClr val="dk1"/>
              </a:buClr>
              <a:buSzPts val="2000"/>
              <a:buNone/>
              <a:defRPr sz="2000">
                <a:solidFill>
                  <a:schemeClr val="dk1"/>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3" name="Google Shape;53;p6"/>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p7"/>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2F2F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228600" lvl="0" marL="457200" algn="l">
              <a:spcBef>
                <a:spcPts val="560"/>
              </a:spcBef>
              <a:spcAft>
                <a:spcPts val="0"/>
              </a:spcAft>
              <a:buClr>
                <a:schemeClr val="dk1"/>
              </a:buClr>
              <a:buSzPts val="2800"/>
              <a:buNone/>
              <a:defRPr sz="2800"/>
            </a:lvl1pPr>
            <a:lvl2pPr indent="-381000" lvl="1" marL="914400" algn="l">
              <a:spcBef>
                <a:spcPts val="480"/>
              </a:spcBef>
              <a:spcAft>
                <a:spcPts val="0"/>
              </a:spcAft>
              <a:buClr>
                <a:srgbClr val="7D183F"/>
              </a:buClr>
              <a:buSzPts val="2400"/>
              <a:buFont typeface="Arial"/>
              <a:buChar char="•"/>
              <a:defRPr sz="2400"/>
            </a:lvl2pPr>
            <a:lvl3pPr indent="-355600" lvl="2" marL="1371600" algn="l">
              <a:spcBef>
                <a:spcPts val="400"/>
              </a:spcBef>
              <a:spcAft>
                <a:spcPts val="0"/>
              </a:spcAft>
              <a:buClr>
                <a:srgbClr val="FCB816"/>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7" name="Google Shape;57;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228600" lvl="0" marL="457200" algn="l">
              <a:spcBef>
                <a:spcPts val="560"/>
              </a:spcBef>
              <a:spcAft>
                <a:spcPts val="0"/>
              </a:spcAft>
              <a:buClr>
                <a:schemeClr val="dk1"/>
              </a:buClr>
              <a:buSzPts val="2800"/>
              <a:buNone/>
              <a:defRPr sz="2800"/>
            </a:lvl1pPr>
            <a:lvl2pPr indent="-381000" lvl="1" marL="914400" algn="l">
              <a:spcBef>
                <a:spcPts val="480"/>
              </a:spcBef>
              <a:spcAft>
                <a:spcPts val="0"/>
              </a:spcAft>
              <a:buClr>
                <a:srgbClr val="7D183F"/>
              </a:buClr>
              <a:buSzPts val="2400"/>
              <a:buFont typeface="Arial"/>
              <a:buChar char="•"/>
              <a:defRPr sz="2400"/>
            </a:lvl2pPr>
            <a:lvl3pPr indent="-355600" lvl="2" marL="1371600" algn="l">
              <a:spcBef>
                <a:spcPts val="400"/>
              </a:spcBef>
              <a:spcAft>
                <a:spcPts val="0"/>
              </a:spcAft>
              <a:buClr>
                <a:srgbClr val="FCB816"/>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8" name="Google Shape;58;p7"/>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8"/>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2F2F2"/>
              </a:buClr>
              <a:buSzPts val="2400"/>
              <a:buFont typeface="Quicksan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2" name="Google Shape;62;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None/>
              <a:defRPr sz="2400"/>
            </a:lvl1pPr>
            <a:lvl2pPr indent="-355600" lvl="1" marL="914400" algn="l">
              <a:spcBef>
                <a:spcPts val="400"/>
              </a:spcBef>
              <a:spcAft>
                <a:spcPts val="0"/>
              </a:spcAft>
              <a:buClr>
                <a:srgbClr val="7D183F"/>
              </a:buClr>
              <a:buSzPts val="2000"/>
              <a:buFont typeface="Arial"/>
              <a:buChar char="•"/>
              <a:defRPr sz="2000"/>
            </a:lvl2pPr>
            <a:lvl3pPr indent="-342900" lvl="2" marL="1371600" algn="l">
              <a:spcBef>
                <a:spcPts val="360"/>
              </a:spcBef>
              <a:spcAft>
                <a:spcPts val="0"/>
              </a:spcAft>
              <a:buClr>
                <a:srgbClr val="FCB816"/>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3" name="Google Shape;63;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4" name="Google Shape;64;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None/>
              <a:defRPr sz="2400"/>
            </a:lvl1pPr>
            <a:lvl2pPr indent="-355600" lvl="1" marL="914400" algn="l">
              <a:spcBef>
                <a:spcPts val="400"/>
              </a:spcBef>
              <a:spcAft>
                <a:spcPts val="0"/>
              </a:spcAft>
              <a:buClr>
                <a:srgbClr val="7D183F"/>
              </a:buClr>
              <a:buSzPts val="2000"/>
              <a:buFont typeface="Arial"/>
              <a:buChar char="•"/>
              <a:defRPr sz="2000"/>
            </a:lvl2pPr>
            <a:lvl3pPr indent="-342900" lvl="2" marL="1371600" algn="l">
              <a:spcBef>
                <a:spcPts val="360"/>
              </a:spcBef>
              <a:spcAft>
                <a:spcPts val="0"/>
              </a:spcAft>
              <a:buClr>
                <a:srgbClr val="FCB816"/>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5" name="Google Shape;65;p8"/>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9"/>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2F2F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9"/>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9" name="Shape 69"/>
        <p:cNvGrpSpPr/>
        <p:nvPr/>
      </p:nvGrpSpPr>
      <p:grpSpPr>
        <a:xfrm>
          <a:off x="0" y="0"/>
          <a:ext cx="0" cy="0"/>
          <a:chOff x="0" y="0"/>
          <a:chExt cx="0" cy="0"/>
        </a:xfrm>
      </p:grpSpPr>
      <p:sp>
        <p:nvSpPr>
          <p:cNvPr id="70" name="Google Shape;70;p10"/>
          <p:cNvSpPr/>
          <p:nvPr>
            <p:ph idx="2" type="pic"/>
          </p:nvPr>
        </p:nvSpPr>
        <p:spPr>
          <a:xfrm>
            <a:off x="1828800" y="990600"/>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1" i="0" sz="3200" u="none" cap="none" strike="noStrike">
                <a:solidFill>
                  <a:schemeClr val="dk1"/>
                </a:solidFill>
                <a:latin typeface="Quicksand"/>
                <a:ea typeface="Quicksand"/>
                <a:cs typeface="Quicksand"/>
                <a:sym typeface="Quicksand"/>
              </a:defRPr>
            </a:lvl1pPr>
            <a:lvl2pPr lvl="1" marR="0" rtl="0" algn="l">
              <a:spcBef>
                <a:spcPts val="560"/>
              </a:spcBef>
              <a:spcAft>
                <a:spcPts val="0"/>
              </a:spcAft>
              <a:buClr>
                <a:schemeClr val="dk1"/>
              </a:buClr>
              <a:buSzPts val="2800"/>
              <a:buFont typeface="Arial"/>
              <a:buNone/>
              <a:defRPr b="1" i="0" sz="2800" u="none" cap="none" strike="noStrike">
                <a:solidFill>
                  <a:schemeClr val="dk1"/>
                </a:solidFill>
                <a:latin typeface="Quicksand"/>
                <a:ea typeface="Quicksand"/>
                <a:cs typeface="Quicksand"/>
                <a:sym typeface="Quicksand"/>
              </a:defRPr>
            </a:lvl2pPr>
            <a:lvl3pPr lvl="2" marR="0" rtl="0" algn="l">
              <a:spcBef>
                <a:spcPts val="480"/>
              </a:spcBef>
              <a:spcAft>
                <a:spcPts val="0"/>
              </a:spcAft>
              <a:buClr>
                <a:schemeClr val="dk1"/>
              </a:buClr>
              <a:buSzPts val="2400"/>
              <a:buFont typeface="Arial"/>
              <a:buNone/>
              <a:defRPr b="1" i="0" sz="2400" u="none" cap="none" strike="noStrike">
                <a:solidFill>
                  <a:schemeClr val="dk1"/>
                </a:solidFill>
                <a:latin typeface="Quicksand"/>
                <a:ea typeface="Quicksand"/>
                <a:cs typeface="Quicksand"/>
                <a:sym typeface="Quicksand"/>
              </a:defRPr>
            </a:lvl3pPr>
            <a:lvl4pPr lvl="3" marR="0" rtl="0" algn="l">
              <a:spcBef>
                <a:spcPts val="400"/>
              </a:spcBef>
              <a:spcAft>
                <a:spcPts val="0"/>
              </a:spcAft>
              <a:buClr>
                <a:schemeClr val="dk1"/>
              </a:buClr>
              <a:buSzPts val="2000"/>
              <a:buFont typeface="Arial"/>
              <a:buNone/>
              <a:defRPr b="1" i="0" sz="2000" u="none" cap="none" strike="noStrike">
                <a:solidFill>
                  <a:schemeClr val="dk1"/>
                </a:solidFill>
                <a:latin typeface="Quicksand"/>
                <a:ea typeface="Quicksand"/>
                <a:cs typeface="Quicksand"/>
                <a:sym typeface="Quicksand"/>
              </a:defRPr>
            </a:lvl4pPr>
            <a:lvl5pPr lvl="4" marR="0" rtl="0" algn="l">
              <a:spcBef>
                <a:spcPts val="400"/>
              </a:spcBef>
              <a:spcAft>
                <a:spcPts val="0"/>
              </a:spcAft>
              <a:buClr>
                <a:schemeClr val="dk1"/>
              </a:buClr>
              <a:buSzPts val="2000"/>
              <a:buFont typeface="Arial"/>
              <a:buNone/>
              <a:defRPr b="1" i="0" sz="2000" u="none" cap="none" strike="noStrike">
                <a:solidFill>
                  <a:schemeClr val="dk1"/>
                </a:solidFill>
                <a:latin typeface="Quicksand"/>
                <a:ea typeface="Quicksand"/>
                <a:cs typeface="Quicksand"/>
                <a:sym typeface="Quicksand"/>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1" name="Google Shape;71;p10"/>
          <p:cNvSpPr txBox="1"/>
          <p:nvPr>
            <p:ph idx="1" type="body"/>
          </p:nvPr>
        </p:nvSpPr>
        <p:spPr>
          <a:xfrm>
            <a:off x="1828800" y="5257800"/>
            <a:ext cx="5486400" cy="1143000"/>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None/>
              <a:defRPr sz="16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2" name="Google Shape;72;p1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4.jp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640"/>
              </a:spcBef>
              <a:spcAft>
                <a:spcPts val="0"/>
              </a:spcAft>
              <a:buClr>
                <a:schemeClr val="dk1"/>
              </a:buClr>
              <a:buSzPts val="3200"/>
              <a:buFont typeface="Arial"/>
              <a:buNone/>
              <a:defRPr b="1" i="0" sz="3200" u="none" cap="none" strike="noStrike">
                <a:solidFill>
                  <a:schemeClr val="dk1"/>
                </a:solidFill>
                <a:latin typeface="Quicksand"/>
                <a:ea typeface="Quicksand"/>
                <a:cs typeface="Quicksand"/>
                <a:sym typeface="Quicksand"/>
              </a:defRPr>
            </a:lvl1pPr>
            <a:lvl2pPr indent="-406400" lvl="1" marL="914400" marR="0" rtl="0" algn="l">
              <a:spcBef>
                <a:spcPts val="560"/>
              </a:spcBef>
              <a:spcAft>
                <a:spcPts val="0"/>
              </a:spcAft>
              <a:buClr>
                <a:schemeClr val="dk1"/>
              </a:buClr>
              <a:buSzPts val="2800"/>
              <a:buFont typeface="Arial"/>
              <a:buChar char="–"/>
              <a:defRPr b="1" i="0" sz="2800" u="none" cap="none" strike="noStrike">
                <a:solidFill>
                  <a:schemeClr val="dk1"/>
                </a:solidFill>
                <a:latin typeface="Quicksand"/>
                <a:ea typeface="Quicksand"/>
                <a:cs typeface="Quicksand"/>
                <a:sym typeface="Quicksand"/>
              </a:defRPr>
            </a:lvl2pPr>
            <a:lvl3pPr indent="-381000" lvl="2" marL="1371600" marR="0" rtl="0" algn="l">
              <a:spcBef>
                <a:spcPts val="480"/>
              </a:spcBef>
              <a:spcAft>
                <a:spcPts val="0"/>
              </a:spcAft>
              <a:buClr>
                <a:schemeClr val="dk1"/>
              </a:buClr>
              <a:buSzPts val="2400"/>
              <a:buFont typeface="Arial"/>
              <a:buChar char="•"/>
              <a:defRPr b="1" i="0" sz="2400" u="none" cap="none" strike="noStrike">
                <a:solidFill>
                  <a:schemeClr val="dk1"/>
                </a:solidFill>
                <a:latin typeface="Quicksand"/>
                <a:ea typeface="Quicksand"/>
                <a:cs typeface="Quicksand"/>
                <a:sym typeface="Quicksand"/>
              </a:defRPr>
            </a:lvl3pPr>
            <a:lvl4pPr indent="-355600" lvl="3" marL="1828800" marR="0" rtl="0" algn="l">
              <a:spcBef>
                <a:spcPts val="400"/>
              </a:spcBef>
              <a:spcAft>
                <a:spcPts val="0"/>
              </a:spcAft>
              <a:buClr>
                <a:schemeClr val="dk1"/>
              </a:buClr>
              <a:buSzPts val="2000"/>
              <a:buFont typeface="Arial"/>
              <a:buChar char="–"/>
              <a:defRPr b="1" i="0" sz="2000" u="none" cap="none" strike="noStrike">
                <a:solidFill>
                  <a:schemeClr val="dk1"/>
                </a:solidFill>
                <a:latin typeface="Quicksand"/>
                <a:ea typeface="Quicksand"/>
                <a:cs typeface="Quicksand"/>
                <a:sym typeface="Quicksand"/>
              </a:defRPr>
            </a:lvl4pPr>
            <a:lvl5pPr indent="-355600" lvl="4" marL="2286000" marR="0" rtl="0" algn="l">
              <a:spcBef>
                <a:spcPts val="400"/>
              </a:spcBef>
              <a:spcAft>
                <a:spcPts val="0"/>
              </a:spcAft>
              <a:buClr>
                <a:schemeClr val="dk1"/>
              </a:buClr>
              <a:buSzPts val="2000"/>
              <a:buFont typeface="Arial"/>
              <a:buChar char="»"/>
              <a:defRPr b="1" i="0" sz="2000" u="none" cap="none" strike="noStrike">
                <a:solidFill>
                  <a:schemeClr val="dk1"/>
                </a:solidFill>
                <a:latin typeface="Quicksand"/>
                <a:ea typeface="Quicksand"/>
                <a:cs typeface="Quicksand"/>
                <a:sym typeface="Quicksand"/>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7" name="Google Shape;7;p1"/>
          <p:cNvGrpSpPr/>
          <p:nvPr/>
        </p:nvGrpSpPr>
        <p:grpSpPr>
          <a:xfrm>
            <a:off x="0" y="0"/>
            <a:ext cx="9144000" cy="776445"/>
            <a:chOff x="0" y="0"/>
            <a:chExt cx="9144000" cy="776445"/>
          </a:xfrm>
        </p:grpSpPr>
        <p:grpSp>
          <p:nvGrpSpPr>
            <p:cNvPr id="8" name="Google Shape;8;p1"/>
            <p:cNvGrpSpPr/>
            <p:nvPr/>
          </p:nvGrpSpPr>
          <p:grpSpPr>
            <a:xfrm>
              <a:off x="0" y="0"/>
              <a:ext cx="9144000" cy="776445"/>
              <a:chOff x="0" y="0"/>
              <a:chExt cx="9144000" cy="776445"/>
            </a:xfrm>
          </p:grpSpPr>
          <p:sp>
            <p:nvSpPr>
              <p:cNvPr id="9" name="Google Shape;9;p1"/>
              <p:cNvSpPr/>
              <p:nvPr/>
            </p:nvSpPr>
            <p:spPr>
              <a:xfrm>
                <a:off x="0" y="0"/>
                <a:ext cx="6192207" cy="683866"/>
              </a:xfrm>
              <a:prstGeom prst="rect">
                <a:avLst/>
              </a:prstGeom>
              <a:solidFill>
                <a:srgbClr val="4D1A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sp>
            <p:nvSpPr>
              <p:cNvPr id="10" name="Google Shape;10;p1"/>
              <p:cNvSpPr/>
              <p:nvPr/>
            </p:nvSpPr>
            <p:spPr>
              <a:xfrm>
                <a:off x="0" y="683866"/>
                <a:ext cx="6192207" cy="92579"/>
              </a:xfrm>
              <a:prstGeom prst="rect">
                <a:avLst/>
              </a:prstGeom>
              <a:solidFill>
                <a:srgbClr val="E391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sp>
            <p:nvSpPr>
              <p:cNvPr id="11" name="Google Shape;11;p1"/>
              <p:cNvSpPr/>
              <p:nvPr/>
            </p:nvSpPr>
            <p:spPr>
              <a:xfrm>
                <a:off x="6192207" y="683865"/>
                <a:ext cx="2951793" cy="92580"/>
              </a:xfrm>
              <a:prstGeom prst="rect">
                <a:avLst/>
              </a:prstGeom>
              <a:solidFill>
                <a:srgbClr val="4D1A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grpSp>
        <p:pic>
          <p:nvPicPr>
            <p:cNvPr descr="Hartnell Logo CMYK 121813.eps" id="12" name="Google Shape;12;p1"/>
            <p:cNvPicPr preferRelativeResize="0"/>
            <p:nvPr/>
          </p:nvPicPr>
          <p:blipFill rotWithShape="1">
            <a:blip r:embed="rId1">
              <a:alphaModFix/>
            </a:blip>
            <a:srcRect b="0" l="0" r="0" t="0"/>
            <a:stretch/>
          </p:blipFill>
          <p:spPr>
            <a:xfrm>
              <a:off x="6341574" y="148552"/>
              <a:ext cx="463111" cy="439685"/>
            </a:xfrm>
            <a:prstGeom prst="rect">
              <a:avLst/>
            </a:prstGeom>
            <a:noFill/>
            <a:ln>
              <a:noFill/>
            </a:ln>
          </p:spPr>
        </p:pic>
        <p:pic>
          <p:nvPicPr>
            <p:cNvPr descr="Hartnell Logo RGB-Horz 101314.jpg" id="13" name="Google Shape;13;p1"/>
            <p:cNvPicPr preferRelativeResize="0"/>
            <p:nvPr/>
          </p:nvPicPr>
          <p:blipFill rotWithShape="1">
            <a:blip r:embed="rId2">
              <a:alphaModFix/>
            </a:blip>
            <a:srcRect b="6844" l="0" r="0" t="80177"/>
            <a:stretch/>
          </p:blipFill>
          <p:spPr>
            <a:xfrm>
              <a:off x="6838151" y="237585"/>
              <a:ext cx="2159311" cy="229444"/>
            </a:xfrm>
            <a:prstGeom prst="rect">
              <a:avLst/>
            </a:prstGeom>
            <a:noFill/>
            <a:ln>
              <a:noFill/>
            </a:ln>
          </p:spPr>
        </p:pic>
      </p:grpSp>
      <p:sp>
        <p:nvSpPr>
          <p:cNvPr id="14" name="Google Shape;14;p1"/>
          <p:cNvSpPr txBox="1"/>
          <p:nvPr/>
        </p:nvSpPr>
        <p:spPr>
          <a:xfrm>
            <a:off x="537284" y="6203646"/>
            <a:ext cx="5535651"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1" baseline="3000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1" baseline="3000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1" baseline="30000" i="0" lang="en" sz="1400" u="none" cap="none" strike="noStrike">
                <a:solidFill>
                  <a:srgbClr val="000000"/>
                </a:solidFill>
                <a:latin typeface="Calibri"/>
                <a:ea typeface="Calibri"/>
                <a:cs typeface="Calibri"/>
                <a:sym typeface="Calibri"/>
              </a:rPr>
              <a:t>GROWING LEADERS </a:t>
            </a:r>
            <a:r>
              <a:rPr b="0" baseline="30000" i="1" lang="en" sz="1400" u="none" cap="none" strike="noStrike">
                <a:solidFill>
                  <a:srgbClr val="000000"/>
                </a:solidFill>
                <a:latin typeface="Calibri"/>
                <a:ea typeface="Calibri"/>
                <a:cs typeface="Calibri"/>
                <a:sym typeface="Calibri"/>
              </a:rPr>
              <a:t>Opportunity. Engagement. Achievement.    www.hartnell.edu</a:t>
            </a:r>
            <a:endParaRPr b="0" baseline="30000" i="1"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 name="Google Shape;15;p1"/>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F2F2F2"/>
              </a:buClr>
              <a:buSzPts val="2400"/>
              <a:buFont typeface="Quicksand"/>
              <a:buNone/>
              <a:defRPr b="1" i="0" sz="2400" u="none" cap="none" strike="noStrike">
                <a:solidFill>
                  <a:srgbClr val="F2F2F2"/>
                </a:solidFill>
                <a:latin typeface="Quicksand"/>
                <a:ea typeface="Quicksand"/>
                <a:cs typeface="Quicksand"/>
                <a:sym typeface="Quicksa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1"/>
          <p:cNvSpPr txBox="1"/>
          <p:nvPr>
            <p:ph idx="12" type="sldNum"/>
          </p:nvPr>
        </p:nvSpPr>
        <p:spPr>
          <a:xfrm>
            <a:off x="8556784" y="6333134"/>
            <a:ext cx="5487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Quicksand"/>
                <a:ea typeface="Quicksand"/>
                <a:cs typeface="Quicksand"/>
                <a:sym typeface="Quicksand"/>
              </a:defRPr>
            </a:lvl1pPr>
            <a:lvl2pPr lvl="1" algn="r">
              <a:buNone/>
              <a:defRPr sz="1300">
                <a:solidFill>
                  <a:schemeClr val="dk1"/>
                </a:solidFill>
                <a:latin typeface="Quicksand"/>
                <a:ea typeface="Quicksand"/>
                <a:cs typeface="Quicksand"/>
                <a:sym typeface="Quicksand"/>
              </a:defRPr>
            </a:lvl2pPr>
            <a:lvl3pPr lvl="2" algn="r">
              <a:buNone/>
              <a:defRPr sz="1300">
                <a:solidFill>
                  <a:schemeClr val="dk1"/>
                </a:solidFill>
                <a:latin typeface="Quicksand"/>
                <a:ea typeface="Quicksand"/>
                <a:cs typeface="Quicksand"/>
                <a:sym typeface="Quicksand"/>
              </a:defRPr>
            </a:lvl3pPr>
            <a:lvl4pPr lvl="3" algn="r">
              <a:buNone/>
              <a:defRPr sz="1300">
                <a:solidFill>
                  <a:schemeClr val="dk1"/>
                </a:solidFill>
                <a:latin typeface="Quicksand"/>
                <a:ea typeface="Quicksand"/>
                <a:cs typeface="Quicksand"/>
                <a:sym typeface="Quicksand"/>
              </a:defRPr>
            </a:lvl4pPr>
            <a:lvl5pPr lvl="4" algn="r">
              <a:buNone/>
              <a:defRPr sz="1300">
                <a:solidFill>
                  <a:schemeClr val="dk1"/>
                </a:solidFill>
                <a:latin typeface="Quicksand"/>
                <a:ea typeface="Quicksand"/>
                <a:cs typeface="Quicksand"/>
                <a:sym typeface="Quicksand"/>
              </a:defRPr>
            </a:lvl5pPr>
            <a:lvl6pPr lvl="5" algn="r">
              <a:buNone/>
              <a:defRPr sz="1300">
                <a:solidFill>
                  <a:schemeClr val="dk1"/>
                </a:solidFill>
                <a:latin typeface="Quicksand"/>
                <a:ea typeface="Quicksand"/>
                <a:cs typeface="Quicksand"/>
                <a:sym typeface="Quicksand"/>
              </a:defRPr>
            </a:lvl6pPr>
            <a:lvl7pPr lvl="6" algn="r">
              <a:buNone/>
              <a:defRPr sz="1300">
                <a:solidFill>
                  <a:schemeClr val="dk1"/>
                </a:solidFill>
                <a:latin typeface="Quicksand"/>
                <a:ea typeface="Quicksand"/>
                <a:cs typeface="Quicksand"/>
                <a:sym typeface="Quicksand"/>
              </a:defRPr>
            </a:lvl7pPr>
            <a:lvl8pPr lvl="7" algn="r">
              <a:buNone/>
              <a:defRPr sz="1300">
                <a:solidFill>
                  <a:schemeClr val="dk1"/>
                </a:solidFill>
                <a:latin typeface="Quicksand"/>
                <a:ea typeface="Quicksand"/>
                <a:cs typeface="Quicksand"/>
                <a:sym typeface="Quicksand"/>
              </a:defRPr>
            </a:lvl8pPr>
            <a:lvl9pPr lvl="8" algn="r">
              <a:buNone/>
              <a:defRPr sz="1300">
                <a:solidFill>
                  <a:schemeClr val="dk1"/>
                </a:solidFill>
                <a:latin typeface="Quicksand"/>
                <a:ea typeface="Quicksand"/>
                <a:cs typeface="Quicksand"/>
                <a:sym typeface="Quicksan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hartnell.edu/pantherprep/" TargetMode="External"/><Relationship Id="rId4" Type="http://schemas.openxmlformats.org/officeDocument/2006/relationships/hyperlink" Target="https://www.hartnell.edu/pantherprep/" TargetMode="External"/><Relationship Id="rId5" Type="http://schemas.openxmlformats.org/officeDocument/2006/relationships/hyperlink" Target="https://www.instagram.com/hc_pathways_team/" TargetMode="External"/><Relationship Id="rId6" Type="http://schemas.openxmlformats.org/officeDocument/2006/relationships/hyperlink" Target="https://twitter.com/HC_PathwaysTeam" TargetMode="External"/><Relationship Id="rId7" Type="http://schemas.openxmlformats.org/officeDocument/2006/relationships/hyperlink" Target="https://www.youtube.com/channel/UC_1A9IFXdRPKHulso0cxivw/featured" TargetMode="External"/><Relationship Id="rId8"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hartnell.edu/students/programs/counseling/degrees_and_certificates.html" TargetMode="External"/><Relationship Id="rId4" Type="http://schemas.openxmlformats.org/officeDocument/2006/relationships/hyperlink" Target="mailto:lwalker@hartnell.edu" TargetMode="External"/><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1"/>
          <p:cNvSpPr txBox="1"/>
          <p:nvPr>
            <p:ph type="ctrTitle"/>
          </p:nvPr>
        </p:nvSpPr>
        <p:spPr>
          <a:xfrm>
            <a:off x="228600" y="1914200"/>
            <a:ext cx="5715000" cy="946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2F2F2"/>
              </a:buClr>
              <a:buSzPts val="2000"/>
              <a:buFont typeface="Quicksand"/>
              <a:buNone/>
            </a:pPr>
            <a:r>
              <a:rPr i="1" lang="en" sz="1800"/>
              <a:t>Onboarding/Outreach Committee Co-Leads: Laura Zavala, HEP Director</a:t>
            </a:r>
            <a:endParaRPr i="1" sz="1800"/>
          </a:p>
          <a:p>
            <a:pPr indent="0" lvl="0" marL="0" rtl="0" algn="l">
              <a:spcBef>
                <a:spcPts val="0"/>
              </a:spcBef>
              <a:spcAft>
                <a:spcPts val="0"/>
              </a:spcAft>
              <a:buClr>
                <a:srgbClr val="F2F2F2"/>
              </a:buClr>
              <a:buSzPts val="2000"/>
              <a:buFont typeface="Quicksand"/>
              <a:buNone/>
            </a:pPr>
            <a:r>
              <a:rPr i="1" lang="en" sz="1800"/>
              <a:t>Cesar Velazquez, Upward Bound Director</a:t>
            </a:r>
            <a:endParaRPr i="1" sz="1800"/>
          </a:p>
          <a:p>
            <a:pPr indent="0" lvl="0" marL="0" rtl="0" algn="l">
              <a:spcBef>
                <a:spcPts val="0"/>
              </a:spcBef>
              <a:spcAft>
                <a:spcPts val="0"/>
              </a:spcAft>
              <a:buClr>
                <a:srgbClr val="F2F2F2"/>
              </a:buClr>
              <a:buSzPts val="2000"/>
              <a:buFont typeface="Quicksand"/>
              <a:buNone/>
            </a:pPr>
            <a:r>
              <a:t/>
            </a:r>
            <a:endParaRPr i="1" sz="1800"/>
          </a:p>
        </p:txBody>
      </p:sp>
      <p:sp>
        <p:nvSpPr>
          <p:cNvPr id="78" name="Google Shape;78;p11"/>
          <p:cNvSpPr txBox="1"/>
          <p:nvPr>
            <p:ph idx="1" type="subTitle"/>
          </p:nvPr>
        </p:nvSpPr>
        <p:spPr>
          <a:xfrm>
            <a:off x="228600" y="228600"/>
            <a:ext cx="5715000" cy="561653"/>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F2F2F2"/>
              </a:buClr>
              <a:buSzPts val="1750"/>
              <a:buNone/>
            </a:pPr>
            <a:r>
              <a:rPr lang="en" sz="2150"/>
              <a:t>Guided Pathways: Onboarding Updates &amp; Program Mapper </a:t>
            </a:r>
            <a:endParaRPr sz="2150"/>
          </a:p>
        </p:txBody>
      </p:sp>
      <p:sp>
        <p:nvSpPr>
          <p:cNvPr id="79" name="Google Shape;79;p11"/>
          <p:cNvSpPr txBox="1"/>
          <p:nvPr>
            <p:ph idx="2" type="body"/>
          </p:nvPr>
        </p:nvSpPr>
        <p:spPr>
          <a:xfrm>
            <a:off x="168750" y="3058775"/>
            <a:ext cx="35019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1800"/>
              <a:buNone/>
            </a:pPr>
            <a:r>
              <a:rPr lang="en"/>
              <a:t>October 27, 2020</a:t>
            </a:r>
            <a:endParaRPr/>
          </a:p>
        </p:txBody>
      </p:sp>
      <p:sp>
        <p:nvSpPr>
          <p:cNvPr id="80" name="Google Shape;80;p11"/>
          <p:cNvSpPr txBox="1"/>
          <p:nvPr>
            <p:ph idx="3" type="body"/>
          </p:nvPr>
        </p:nvSpPr>
        <p:spPr>
          <a:xfrm>
            <a:off x="228600" y="3757400"/>
            <a:ext cx="4572000" cy="892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1800"/>
              <a:buNone/>
            </a:pPr>
            <a:r>
              <a:rPr lang="en">
                <a:solidFill>
                  <a:srgbClr val="000000"/>
                </a:solidFill>
              </a:rPr>
              <a:t>Onboarding </a:t>
            </a:r>
            <a:r>
              <a:rPr lang="en">
                <a:solidFill>
                  <a:srgbClr val="000000"/>
                </a:solidFill>
              </a:rPr>
              <a:t>Admin Oversight: </a:t>
            </a:r>
            <a:endParaRPr>
              <a:solidFill>
                <a:srgbClr val="000000"/>
              </a:solidFill>
            </a:endParaRPr>
          </a:p>
          <a:p>
            <a:pPr indent="0" lvl="0" marL="0" rtl="0" algn="l">
              <a:spcBef>
                <a:spcPts val="0"/>
              </a:spcBef>
              <a:spcAft>
                <a:spcPts val="0"/>
              </a:spcAft>
              <a:buClr>
                <a:schemeClr val="lt1"/>
              </a:buClr>
              <a:buSzPts val="1800"/>
              <a:buNone/>
            </a:pPr>
            <a:r>
              <a:rPr lang="en">
                <a:solidFill>
                  <a:srgbClr val="000000"/>
                </a:solidFill>
              </a:rPr>
              <a:t>Carla Johnson, Dean of Student Affairs</a:t>
            </a:r>
            <a:endParaRPr>
              <a:solidFill>
                <a:srgbClr val="000000"/>
              </a:solidFill>
            </a:endParaRPr>
          </a:p>
        </p:txBody>
      </p:sp>
      <p:sp>
        <p:nvSpPr>
          <p:cNvPr id="81" name="Google Shape;81;p11"/>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0"/>
          <p:cNvSpPr txBox="1"/>
          <p:nvPr>
            <p:ph type="title"/>
          </p:nvPr>
        </p:nvSpPr>
        <p:spPr>
          <a:xfrm>
            <a:off x="26773" y="16737"/>
            <a:ext cx="6165300" cy="66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Welcome center</a:t>
            </a:r>
            <a:endParaRPr/>
          </a:p>
        </p:txBody>
      </p:sp>
      <p:sp>
        <p:nvSpPr>
          <p:cNvPr id="162" name="Google Shape;162;p20"/>
          <p:cNvSpPr txBox="1"/>
          <p:nvPr>
            <p:ph idx="4294967295" type="body"/>
          </p:nvPr>
        </p:nvSpPr>
        <p:spPr>
          <a:xfrm>
            <a:off x="523175" y="1115850"/>
            <a:ext cx="8321100" cy="5453400"/>
          </a:xfrm>
          <a:prstGeom prst="rect">
            <a:avLst/>
          </a:prstGeom>
        </p:spPr>
        <p:txBody>
          <a:bodyPr anchorCtr="0" anchor="t" bIns="45700" lIns="91425" spcFirstLastPara="1" rIns="91425" wrap="square" tIns="45700">
            <a:noAutofit/>
          </a:bodyPr>
          <a:lstStyle/>
          <a:p>
            <a:pPr indent="-381000" lvl="0" marL="596900" rtl="0" algn="l">
              <a:lnSpc>
                <a:spcPct val="115000"/>
              </a:lnSpc>
              <a:spcBef>
                <a:spcPts val="1000"/>
              </a:spcBef>
              <a:spcAft>
                <a:spcPts val="0"/>
              </a:spcAft>
              <a:buClr>
                <a:srgbClr val="222222"/>
              </a:buClr>
              <a:buSzPts val="2400"/>
              <a:buChar char="➔"/>
            </a:pPr>
            <a:r>
              <a:rPr b="0" lang="en" sz="2400">
                <a:solidFill>
                  <a:srgbClr val="222222"/>
                </a:solidFill>
                <a:highlight>
                  <a:srgbClr val="FFFFFF"/>
                </a:highlight>
                <a:latin typeface="Arial"/>
                <a:ea typeface="Arial"/>
                <a:cs typeface="Arial"/>
                <a:sym typeface="Arial"/>
              </a:rPr>
              <a:t>Pre-enrolled team identified as a main project to provide prospective students with a one stop, welcoming location</a:t>
            </a:r>
            <a:endParaRPr b="0" sz="2400">
              <a:solidFill>
                <a:srgbClr val="222222"/>
              </a:solidFill>
              <a:highlight>
                <a:srgbClr val="FFFFFF"/>
              </a:highlight>
              <a:latin typeface="Arial"/>
              <a:ea typeface="Arial"/>
              <a:cs typeface="Arial"/>
              <a:sym typeface="Arial"/>
            </a:endParaRPr>
          </a:p>
          <a:p>
            <a:pPr indent="-381000" lvl="0" marL="596900" rtl="0" algn="l">
              <a:lnSpc>
                <a:spcPct val="115000"/>
              </a:lnSpc>
              <a:spcBef>
                <a:spcPts val="0"/>
              </a:spcBef>
              <a:spcAft>
                <a:spcPts val="0"/>
              </a:spcAft>
              <a:buClr>
                <a:srgbClr val="222222"/>
              </a:buClr>
              <a:buSzPts val="2400"/>
              <a:buFont typeface="Arial"/>
              <a:buChar char="➔"/>
            </a:pPr>
            <a:r>
              <a:rPr b="0" lang="en" sz="2400">
                <a:solidFill>
                  <a:srgbClr val="222222"/>
                </a:solidFill>
                <a:highlight>
                  <a:srgbClr val="FFFFFF"/>
                </a:highlight>
                <a:latin typeface="Arial"/>
                <a:ea typeface="Arial"/>
                <a:cs typeface="Arial"/>
                <a:sym typeface="Arial"/>
              </a:rPr>
              <a:t>Team identified possible locations at each campus</a:t>
            </a:r>
            <a:endParaRPr b="0" sz="2400">
              <a:solidFill>
                <a:srgbClr val="222222"/>
              </a:solidFill>
              <a:highlight>
                <a:srgbClr val="FFFFFF"/>
              </a:highlight>
              <a:latin typeface="Arial"/>
              <a:ea typeface="Arial"/>
              <a:cs typeface="Arial"/>
              <a:sym typeface="Arial"/>
            </a:endParaRPr>
          </a:p>
          <a:p>
            <a:pPr indent="-381000" lvl="0" marL="596900" rtl="0" algn="l">
              <a:lnSpc>
                <a:spcPct val="115000"/>
              </a:lnSpc>
              <a:spcBef>
                <a:spcPts val="0"/>
              </a:spcBef>
              <a:spcAft>
                <a:spcPts val="0"/>
              </a:spcAft>
              <a:buClr>
                <a:srgbClr val="222222"/>
              </a:buClr>
              <a:buSzPts val="2400"/>
              <a:buFont typeface="Arial"/>
              <a:buChar char="➔"/>
            </a:pPr>
            <a:r>
              <a:rPr b="0" lang="en" sz="2400">
                <a:solidFill>
                  <a:srgbClr val="222222"/>
                </a:solidFill>
                <a:highlight>
                  <a:srgbClr val="FFFFFF"/>
                </a:highlight>
                <a:latin typeface="Arial"/>
                <a:ea typeface="Arial"/>
                <a:cs typeface="Arial"/>
                <a:sym typeface="Arial"/>
              </a:rPr>
              <a:t>Request made to Campus Safety for a shared location</a:t>
            </a:r>
            <a:endParaRPr b="0" sz="2400">
              <a:solidFill>
                <a:srgbClr val="222222"/>
              </a:solidFill>
              <a:highlight>
                <a:srgbClr val="FFFFFF"/>
              </a:highlight>
              <a:latin typeface="Arial"/>
              <a:ea typeface="Arial"/>
              <a:cs typeface="Arial"/>
              <a:sym typeface="Arial"/>
            </a:endParaRPr>
          </a:p>
          <a:p>
            <a:pPr indent="-381000" lvl="0" marL="596900" rtl="0" algn="l">
              <a:lnSpc>
                <a:spcPct val="115000"/>
              </a:lnSpc>
              <a:spcBef>
                <a:spcPts val="0"/>
              </a:spcBef>
              <a:spcAft>
                <a:spcPts val="0"/>
              </a:spcAft>
              <a:buClr>
                <a:srgbClr val="222222"/>
              </a:buClr>
              <a:buSzPts val="2400"/>
              <a:buFont typeface="Arial"/>
              <a:buChar char="➔"/>
            </a:pPr>
            <a:r>
              <a:rPr b="0" lang="en" sz="2400">
                <a:solidFill>
                  <a:srgbClr val="222222"/>
                </a:solidFill>
                <a:highlight>
                  <a:srgbClr val="FFFFFF"/>
                </a:highlight>
                <a:latin typeface="Arial"/>
                <a:ea typeface="Arial"/>
                <a:cs typeface="Arial"/>
                <a:sym typeface="Arial"/>
              </a:rPr>
              <a:t>Team identified: staffing, technology, and other resources needed</a:t>
            </a:r>
            <a:endParaRPr b="0" sz="2400">
              <a:solidFill>
                <a:srgbClr val="222222"/>
              </a:solidFill>
              <a:highlight>
                <a:srgbClr val="FFFFFF"/>
              </a:highlight>
              <a:latin typeface="Arial"/>
              <a:ea typeface="Arial"/>
              <a:cs typeface="Arial"/>
              <a:sym typeface="Arial"/>
            </a:endParaRPr>
          </a:p>
          <a:p>
            <a:pPr indent="-381000" lvl="0" marL="596900" rtl="0" algn="l">
              <a:lnSpc>
                <a:spcPct val="115000"/>
              </a:lnSpc>
              <a:spcBef>
                <a:spcPts val="0"/>
              </a:spcBef>
              <a:spcAft>
                <a:spcPts val="0"/>
              </a:spcAft>
              <a:buClr>
                <a:srgbClr val="222222"/>
              </a:buClr>
              <a:buSzPts val="2400"/>
              <a:buFont typeface="Arial"/>
              <a:buChar char="➔"/>
            </a:pPr>
            <a:r>
              <a:rPr b="0" lang="en" sz="2400">
                <a:solidFill>
                  <a:srgbClr val="222222"/>
                </a:solidFill>
                <a:highlight>
                  <a:srgbClr val="FFFFFF"/>
                </a:highlight>
                <a:latin typeface="Arial"/>
                <a:ea typeface="Arial"/>
                <a:cs typeface="Arial"/>
                <a:sym typeface="Arial"/>
              </a:rPr>
              <a:t>Team focused on virtual and physical Welcome Centers additional elements</a:t>
            </a:r>
            <a:endParaRPr b="0" sz="2400">
              <a:solidFill>
                <a:srgbClr val="222222"/>
              </a:solidFill>
              <a:highlight>
                <a:srgbClr val="FFFFFF"/>
              </a:highlight>
              <a:latin typeface="Arial"/>
              <a:ea typeface="Arial"/>
              <a:cs typeface="Arial"/>
              <a:sym typeface="Arial"/>
            </a:endParaRPr>
          </a:p>
          <a:p>
            <a:pPr indent="-381000" lvl="1" marL="914400" rtl="0" algn="l">
              <a:lnSpc>
                <a:spcPct val="115000"/>
              </a:lnSpc>
              <a:spcBef>
                <a:spcPts val="0"/>
              </a:spcBef>
              <a:spcAft>
                <a:spcPts val="0"/>
              </a:spcAft>
              <a:buClr>
                <a:srgbClr val="222222"/>
              </a:buClr>
              <a:buSzPts val="2400"/>
              <a:buFont typeface="Arial"/>
              <a:buChar char="◆"/>
            </a:pPr>
            <a:r>
              <a:rPr b="0" lang="en" sz="2400">
                <a:solidFill>
                  <a:srgbClr val="222222"/>
                </a:solidFill>
                <a:highlight>
                  <a:srgbClr val="FFFFFF"/>
                </a:highlight>
                <a:latin typeface="Arial"/>
                <a:ea typeface="Arial"/>
                <a:cs typeface="Arial"/>
                <a:sym typeface="Arial"/>
              </a:rPr>
              <a:t>Landing pages of website</a:t>
            </a:r>
            <a:endParaRPr b="0" sz="2400">
              <a:solidFill>
                <a:srgbClr val="222222"/>
              </a:solidFill>
              <a:highlight>
                <a:srgbClr val="FFFFFF"/>
              </a:highlight>
              <a:latin typeface="Arial"/>
              <a:ea typeface="Arial"/>
              <a:cs typeface="Arial"/>
              <a:sym typeface="Arial"/>
            </a:endParaRPr>
          </a:p>
          <a:p>
            <a:pPr indent="-381000" lvl="1" marL="914400" rtl="0" algn="l">
              <a:lnSpc>
                <a:spcPct val="115000"/>
              </a:lnSpc>
              <a:spcBef>
                <a:spcPts val="0"/>
              </a:spcBef>
              <a:spcAft>
                <a:spcPts val="0"/>
              </a:spcAft>
              <a:buClr>
                <a:srgbClr val="222222"/>
              </a:buClr>
              <a:buSzPts val="2400"/>
              <a:buFont typeface="Arial"/>
              <a:buChar char="◆"/>
            </a:pPr>
            <a:r>
              <a:rPr b="0" lang="en" sz="2400">
                <a:solidFill>
                  <a:srgbClr val="222222"/>
                </a:solidFill>
                <a:highlight>
                  <a:srgbClr val="FFFFFF"/>
                </a:highlight>
                <a:latin typeface="Arial"/>
                <a:ea typeface="Arial"/>
                <a:cs typeface="Arial"/>
                <a:sym typeface="Arial"/>
              </a:rPr>
              <a:t>Viewbook to promote instructional and non-instructional programs</a:t>
            </a:r>
            <a:endParaRPr b="0" sz="2400">
              <a:solidFill>
                <a:srgbClr val="222222"/>
              </a:solidFill>
              <a:highlight>
                <a:srgbClr val="FFFFFF"/>
              </a:highlight>
              <a:latin typeface="Arial"/>
              <a:ea typeface="Arial"/>
              <a:cs typeface="Arial"/>
              <a:sym typeface="Arial"/>
            </a:endParaRPr>
          </a:p>
          <a:p>
            <a:pPr indent="-381000" lvl="1" marL="914400" rtl="0" algn="l">
              <a:lnSpc>
                <a:spcPct val="115000"/>
              </a:lnSpc>
              <a:spcBef>
                <a:spcPts val="0"/>
              </a:spcBef>
              <a:spcAft>
                <a:spcPts val="0"/>
              </a:spcAft>
              <a:buClr>
                <a:srgbClr val="222222"/>
              </a:buClr>
              <a:buSzPts val="2400"/>
              <a:buFont typeface="Arial"/>
              <a:buChar char="◆"/>
            </a:pPr>
            <a:r>
              <a:rPr b="0" lang="en" sz="2400">
                <a:solidFill>
                  <a:srgbClr val="222222"/>
                </a:solidFill>
                <a:highlight>
                  <a:srgbClr val="FFFFFF"/>
                </a:highlight>
                <a:latin typeface="Arial"/>
                <a:ea typeface="Arial"/>
                <a:cs typeface="Arial"/>
                <a:sym typeface="Arial"/>
              </a:rPr>
              <a:t>Student Ambassadors to assist students</a:t>
            </a:r>
            <a:endParaRPr b="0" sz="2400">
              <a:solidFill>
                <a:srgbClr val="222222"/>
              </a:solidFill>
              <a:highlight>
                <a:srgbClr val="FFFFFF"/>
              </a:highlight>
              <a:latin typeface="Arial"/>
              <a:ea typeface="Arial"/>
              <a:cs typeface="Arial"/>
              <a:sym typeface="Arial"/>
            </a:endParaRPr>
          </a:p>
        </p:txBody>
      </p:sp>
      <p:sp>
        <p:nvSpPr>
          <p:cNvPr id="163" name="Google Shape;163;p20"/>
          <p:cNvSpPr txBox="1"/>
          <p:nvPr/>
        </p:nvSpPr>
        <p:spPr>
          <a:xfrm>
            <a:off x="1349875" y="977300"/>
            <a:ext cx="5991000" cy="3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100">
              <a:latin typeface="Quicksand"/>
              <a:ea typeface="Quicksand"/>
              <a:cs typeface="Quicksand"/>
              <a:sym typeface="Quicksand"/>
            </a:endParaRPr>
          </a:p>
        </p:txBody>
      </p:sp>
      <p:sp>
        <p:nvSpPr>
          <p:cNvPr id="164" name="Google Shape;164;p20"/>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1"/>
          <p:cNvSpPr txBox="1"/>
          <p:nvPr>
            <p:ph type="title"/>
          </p:nvPr>
        </p:nvSpPr>
        <p:spPr>
          <a:xfrm>
            <a:off x="26773" y="16737"/>
            <a:ext cx="6165300" cy="66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Implementation Projects in Progress</a:t>
            </a:r>
            <a:endParaRPr/>
          </a:p>
        </p:txBody>
      </p:sp>
      <p:sp>
        <p:nvSpPr>
          <p:cNvPr id="170" name="Google Shape;170;p21"/>
          <p:cNvSpPr txBox="1"/>
          <p:nvPr>
            <p:ph idx="4294967295" type="body"/>
          </p:nvPr>
        </p:nvSpPr>
        <p:spPr>
          <a:xfrm>
            <a:off x="523175" y="1115850"/>
            <a:ext cx="8321100" cy="5453400"/>
          </a:xfrm>
          <a:prstGeom prst="rect">
            <a:avLst/>
          </a:prstGeom>
        </p:spPr>
        <p:txBody>
          <a:bodyPr anchorCtr="0" anchor="t" bIns="45700" lIns="91425" spcFirstLastPara="1" rIns="91425" wrap="square" tIns="45700">
            <a:noAutofit/>
          </a:bodyPr>
          <a:lstStyle/>
          <a:p>
            <a:pPr indent="-381000" lvl="0" marL="457200" rtl="0" algn="l">
              <a:lnSpc>
                <a:spcPct val="115000"/>
              </a:lnSpc>
              <a:spcBef>
                <a:spcPts val="1000"/>
              </a:spcBef>
              <a:spcAft>
                <a:spcPts val="0"/>
              </a:spcAft>
              <a:buClr>
                <a:srgbClr val="222222"/>
              </a:buClr>
              <a:buSzPts val="2400"/>
              <a:buFont typeface="Arial"/>
              <a:buChar char="➔"/>
            </a:pPr>
            <a:r>
              <a:rPr b="0" lang="en" sz="2400">
                <a:solidFill>
                  <a:srgbClr val="222222"/>
                </a:solidFill>
                <a:highlight>
                  <a:srgbClr val="FFFFFF"/>
                </a:highlight>
                <a:latin typeface="Arial"/>
                <a:ea typeface="Arial"/>
                <a:cs typeface="Arial"/>
                <a:sym typeface="Arial"/>
              </a:rPr>
              <a:t>Redesigning Steps to Success </a:t>
            </a:r>
            <a:endParaRPr b="0" sz="2400">
              <a:solidFill>
                <a:srgbClr val="222222"/>
              </a:solidFill>
              <a:highlight>
                <a:srgbClr val="FFFFFF"/>
              </a:highlight>
              <a:latin typeface="Arial"/>
              <a:ea typeface="Arial"/>
              <a:cs typeface="Arial"/>
              <a:sym typeface="Arial"/>
            </a:endParaRPr>
          </a:p>
          <a:p>
            <a:pPr indent="-381000" lvl="1" marL="914400" rtl="0" algn="l">
              <a:lnSpc>
                <a:spcPct val="115000"/>
              </a:lnSpc>
              <a:spcBef>
                <a:spcPts val="0"/>
              </a:spcBef>
              <a:spcAft>
                <a:spcPts val="0"/>
              </a:spcAft>
              <a:buClr>
                <a:srgbClr val="222222"/>
              </a:buClr>
              <a:buSzPts val="2400"/>
              <a:buFont typeface="Arial"/>
              <a:buChar char="◆"/>
            </a:pPr>
            <a:r>
              <a:rPr b="0" lang="en" sz="2400">
                <a:solidFill>
                  <a:srgbClr val="222222"/>
                </a:solidFill>
                <a:highlight>
                  <a:srgbClr val="FFFFFF"/>
                </a:highlight>
                <a:latin typeface="Arial"/>
                <a:ea typeface="Arial"/>
                <a:cs typeface="Arial"/>
                <a:sym typeface="Arial"/>
              </a:rPr>
              <a:t>Focus on the process and </a:t>
            </a:r>
            <a:r>
              <a:rPr b="0" lang="en" sz="2400">
                <a:solidFill>
                  <a:srgbClr val="222222"/>
                </a:solidFill>
                <a:highlight>
                  <a:srgbClr val="FFFFFF"/>
                </a:highlight>
                <a:latin typeface="Arial"/>
                <a:ea typeface="Arial"/>
                <a:cs typeface="Arial"/>
                <a:sym typeface="Arial"/>
              </a:rPr>
              <a:t>barriers</a:t>
            </a:r>
            <a:endParaRPr b="0" sz="2400">
              <a:solidFill>
                <a:srgbClr val="222222"/>
              </a:solidFill>
              <a:highlight>
                <a:srgbClr val="FFFFFF"/>
              </a:highlight>
              <a:latin typeface="Arial"/>
              <a:ea typeface="Arial"/>
              <a:cs typeface="Arial"/>
              <a:sym typeface="Arial"/>
            </a:endParaRPr>
          </a:p>
          <a:p>
            <a:pPr indent="-381000" lvl="1" marL="914400" rtl="0" algn="l">
              <a:lnSpc>
                <a:spcPct val="115000"/>
              </a:lnSpc>
              <a:spcBef>
                <a:spcPts val="0"/>
              </a:spcBef>
              <a:spcAft>
                <a:spcPts val="0"/>
              </a:spcAft>
              <a:buClr>
                <a:srgbClr val="222222"/>
              </a:buClr>
              <a:buSzPts val="2400"/>
              <a:buFont typeface="Arial"/>
              <a:buChar char="◆"/>
            </a:pPr>
            <a:r>
              <a:rPr b="0" lang="en" sz="2400">
                <a:solidFill>
                  <a:srgbClr val="222222"/>
                </a:solidFill>
                <a:highlight>
                  <a:srgbClr val="FFFFFF"/>
                </a:highlight>
                <a:latin typeface="Arial"/>
                <a:ea typeface="Arial"/>
                <a:cs typeface="Arial"/>
                <a:sym typeface="Arial"/>
              </a:rPr>
              <a:t>Process: evaluate roadblocks to onboarding, analyze potential resources to those </a:t>
            </a:r>
            <a:r>
              <a:rPr b="0" lang="en" sz="2400">
                <a:solidFill>
                  <a:srgbClr val="222222"/>
                </a:solidFill>
                <a:highlight>
                  <a:srgbClr val="FFFFFF"/>
                </a:highlight>
                <a:latin typeface="Arial"/>
                <a:ea typeface="Arial"/>
                <a:cs typeface="Arial"/>
                <a:sym typeface="Arial"/>
              </a:rPr>
              <a:t>roadblocks</a:t>
            </a:r>
            <a:endParaRPr b="0" sz="2400">
              <a:solidFill>
                <a:srgbClr val="222222"/>
              </a:solidFill>
              <a:highlight>
                <a:srgbClr val="FFFFFF"/>
              </a:highlight>
              <a:latin typeface="Arial"/>
              <a:ea typeface="Arial"/>
              <a:cs typeface="Arial"/>
              <a:sym typeface="Arial"/>
            </a:endParaRPr>
          </a:p>
          <a:p>
            <a:pPr indent="-381000" lvl="1" marL="914400" rtl="0" algn="l">
              <a:lnSpc>
                <a:spcPct val="115000"/>
              </a:lnSpc>
              <a:spcBef>
                <a:spcPts val="0"/>
              </a:spcBef>
              <a:spcAft>
                <a:spcPts val="0"/>
              </a:spcAft>
              <a:buClr>
                <a:srgbClr val="222222"/>
              </a:buClr>
              <a:buSzPts val="2400"/>
              <a:buChar char="◆"/>
            </a:pPr>
            <a:r>
              <a:rPr b="0" lang="en" sz="2400">
                <a:solidFill>
                  <a:srgbClr val="222222"/>
                </a:solidFill>
                <a:highlight>
                  <a:schemeClr val="lt1"/>
                </a:highlight>
                <a:latin typeface="Arial"/>
                <a:ea typeface="Arial"/>
                <a:cs typeface="Arial"/>
                <a:sym typeface="Arial"/>
              </a:rPr>
              <a:t>Current focus: Adult Ed/ESL/Non-traditional students</a:t>
            </a:r>
            <a:endParaRPr b="0" sz="2400">
              <a:solidFill>
                <a:srgbClr val="222222"/>
              </a:solidFill>
              <a:highlight>
                <a:srgbClr val="FFFFFF"/>
              </a:highlight>
              <a:latin typeface="Arial"/>
              <a:ea typeface="Arial"/>
              <a:cs typeface="Arial"/>
              <a:sym typeface="Arial"/>
            </a:endParaRPr>
          </a:p>
          <a:p>
            <a:pPr indent="-381000" lvl="1" marL="914400" rtl="0" algn="l">
              <a:lnSpc>
                <a:spcPct val="115000"/>
              </a:lnSpc>
              <a:spcBef>
                <a:spcPts val="0"/>
              </a:spcBef>
              <a:spcAft>
                <a:spcPts val="0"/>
              </a:spcAft>
              <a:buClr>
                <a:srgbClr val="222222"/>
              </a:buClr>
              <a:buSzPts val="2400"/>
              <a:buFont typeface="Arial"/>
              <a:buChar char="◆"/>
            </a:pPr>
            <a:r>
              <a:rPr b="0" lang="en" sz="2400">
                <a:solidFill>
                  <a:srgbClr val="222222"/>
                </a:solidFill>
                <a:highlight>
                  <a:srgbClr val="FFFFFF"/>
                </a:highlight>
                <a:latin typeface="Arial"/>
                <a:ea typeface="Arial"/>
                <a:cs typeface="Arial"/>
                <a:sym typeface="Arial"/>
              </a:rPr>
              <a:t>Future projects: focus on other student populations: high school students, dual enrollment/concurrent enrollment etc.</a:t>
            </a:r>
            <a:endParaRPr b="0" sz="2400">
              <a:solidFill>
                <a:srgbClr val="222222"/>
              </a:solidFill>
              <a:highlight>
                <a:srgbClr val="FFFFFF"/>
              </a:highlight>
              <a:latin typeface="Arial"/>
              <a:ea typeface="Arial"/>
              <a:cs typeface="Arial"/>
              <a:sym typeface="Arial"/>
            </a:endParaRPr>
          </a:p>
        </p:txBody>
      </p:sp>
      <p:sp>
        <p:nvSpPr>
          <p:cNvPr id="171" name="Google Shape;171;p21"/>
          <p:cNvSpPr txBox="1"/>
          <p:nvPr/>
        </p:nvSpPr>
        <p:spPr>
          <a:xfrm>
            <a:off x="1349875" y="977300"/>
            <a:ext cx="5991000" cy="3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100">
              <a:latin typeface="Quicksand"/>
              <a:ea typeface="Quicksand"/>
              <a:cs typeface="Quicksand"/>
              <a:sym typeface="Quicksand"/>
            </a:endParaRPr>
          </a:p>
        </p:txBody>
      </p:sp>
      <p:sp>
        <p:nvSpPr>
          <p:cNvPr id="172" name="Google Shape;172;p21"/>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2"/>
          <p:cNvSpPr txBox="1"/>
          <p:nvPr>
            <p:ph type="title"/>
          </p:nvPr>
        </p:nvSpPr>
        <p:spPr>
          <a:xfrm>
            <a:off x="26773" y="16737"/>
            <a:ext cx="6165300" cy="66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2300"/>
              <a:t>Steps to Success: roadblocks for nontraditional students</a:t>
            </a:r>
            <a:endParaRPr sz="2300"/>
          </a:p>
        </p:txBody>
      </p:sp>
      <p:sp>
        <p:nvSpPr>
          <p:cNvPr id="178" name="Google Shape;178;p22"/>
          <p:cNvSpPr txBox="1"/>
          <p:nvPr>
            <p:ph idx="1" type="body"/>
          </p:nvPr>
        </p:nvSpPr>
        <p:spPr>
          <a:xfrm>
            <a:off x="457200" y="1807025"/>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9" name="Google Shape;179;p2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0" name="Google Shape;180;p22"/>
          <p:cNvPicPr preferRelativeResize="0"/>
          <p:nvPr/>
        </p:nvPicPr>
        <p:blipFill>
          <a:blip r:embed="rId3">
            <a:alphaModFix/>
          </a:blip>
          <a:stretch>
            <a:fillRect/>
          </a:stretch>
        </p:blipFill>
        <p:spPr>
          <a:xfrm>
            <a:off x="254550" y="880950"/>
            <a:ext cx="8510473" cy="5867824"/>
          </a:xfrm>
          <a:prstGeom prst="rect">
            <a:avLst/>
          </a:prstGeom>
          <a:noFill/>
          <a:ln>
            <a:noFill/>
          </a:ln>
        </p:spPr>
      </p:pic>
      <p:sp>
        <p:nvSpPr>
          <p:cNvPr id="181" name="Google Shape;181;p22"/>
          <p:cNvSpPr txBox="1"/>
          <p:nvPr/>
        </p:nvSpPr>
        <p:spPr>
          <a:xfrm>
            <a:off x="5928925" y="5696675"/>
            <a:ext cx="3117300" cy="1161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Quicksand"/>
                <a:ea typeface="Quicksand"/>
                <a:cs typeface="Quicksand"/>
                <a:sym typeface="Quicksand"/>
              </a:rPr>
              <a:t>Non-traditional Students (those not coming directly from H.S.</a:t>
            </a:r>
            <a:endParaRPr>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3"/>
          <p:cNvSpPr txBox="1"/>
          <p:nvPr>
            <p:ph type="title"/>
          </p:nvPr>
        </p:nvSpPr>
        <p:spPr>
          <a:xfrm>
            <a:off x="26773" y="16737"/>
            <a:ext cx="6165300" cy="66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The Program Mapper Tool: Sample</a:t>
            </a:r>
            <a:endParaRPr/>
          </a:p>
        </p:txBody>
      </p:sp>
      <p:sp>
        <p:nvSpPr>
          <p:cNvPr id="187" name="Google Shape;187;p23"/>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8" name="Google Shape;188;p23"/>
          <p:cNvPicPr preferRelativeResize="0"/>
          <p:nvPr/>
        </p:nvPicPr>
        <p:blipFill>
          <a:blip r:embed="rId3">
            <a:alphaModFix/>
          </a:blip>
          <a:stretch>
            <a:fillRect/>
          </a:stretch>
        </p:blipFill>
        <p:spPr>
          <a:xfrm>
            <a:off x="354089" y="1053087"/>
            <a:ext cx="8589209" cy="4751827"/>
          </a:xfrm>
          <a:prstGeom prst="rect">
            <a:avLst/>
          </a:prstGeom>
          <a:noFill/>
          <a:ln>
            <a:noFill/>
          </a:ln>
        </p:spPr>
      </p:pic>
      <p:sp>
        <p:nvSpPr>
          <p:cNvPr id="189" name="Google Shape;189;p23"/>
          <p:cNvSpPr txBox="1"/>
          <p:nvPr/>
        </p:nvSpPr>
        <p:spPr>
          <a:xfrm>
            <a:off x="528300" y="5930975"/>
            <a:ext cx="80940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Quicksand"/>
                <a:ea typeface="Quicksand"/>
                <a:cs typeface="Quicksand"/>
                <a:sym typeface="Quicksand"/>
              </a:rPr>
              <a:t>Bakersfield College: </a:t>
            </a:r>
            <a:r>
              <a:rPr lang="en">
                <a:solidFill>
                  <a:srgbClr val="0000FF"/>
                </a:solidFill>
                <a:latin typeface="Quicksand"/>
                <a:ea typeface="Quicksand"/>
                <a:cs typeface="Quicksand"/>
                <a:sym typeface="Quicksand"/>
              </a:rPr>
              <a:t>https://programmap.bakersfieldcollege.edu/academics</a:t>
            </a:r>
            <a:endParaRPr>
              <a:solidFill>
                <a:srgbClr val="0000FF"/>
              </a:solidFill>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p:nvPr/>
        </p:nvSpPr>
        <p:spPr>
          <a:xfrm>
            <a:off x="4964175" y="1829775"/>
            <a:ext cx="1686900" cy="23841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4"/>
          <p:cNvSpPr txBox="1"/>
          <p:nvPr>
            <p:ph type="title"/>
          </p:nvPr>
        </p:nvSpPr>
        <p:spPr>
          <a:xfrm>
            <a:off x="26773" y="16737"/>
            <a:ext cx="6165300" cy="66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Program Mapper Leads &amp; Timeline</a:t>
            </a:r>
            <a:endParaRPr/>
          </a:p>
        </p:txBody>
      </p:sp>
      <p:sp>
        <p:nvSpPr>
          <p:cNvPr id="196" name="Google Shape;196;p24"/>
          <p:cNvSpPr txBox="1"/>
          <p:nvPr>
            <p:ph idx="1" type="body"/>
          </p:nvPr>
        </p:nvSpPr>
        <p:spPr>
          <a:xfrm>
            <a:off x="417325" y="936888"/>
            <a:ext cx="4040100" cy="639900"/>
          </a:xfrm>
          <a:prstGeom prst="rect">
            <a:avLst/>
          </a:prstGeom>
        </p:spPr>
        <p:txBody>
          <a:bodyPr anchorCtr="0" anchor="b" bIns="45700" lIns="91425" spcFirstLastPara="1" rIns="91425" wrap="square" tIns="45700">
            <a:noAutofit/>
          </a:bodyPr>
          <a:lstStyle/>
          <a:p>
            <a:pPr indent="0" lvl="0" marL="0" rtl="0" algn="l">
              <a:spcBef>
                <a:spcPts val="480"/>
              </a:spcBef>
              <a:spcAft>
                <a:spcPts val="0"/>
              </a:spcAft>
              <a:buNone/>
            </a:pPr>
            <a:r>
              <a:rPr lang="en"/>
              <a:t>Faculty Co-Leads:</a:t>
            </a:r>
            <a:endParaRPr/>
          </a:p>
        </p:txBody>
      </p:sp>
      <p:sp>
        <p:nvSpPr>
          <p:cNvPr id="197" name="Google Shape;197;p24"/>
          <p:cNvSpPr txBox="1"/>
          <p:nvPr>
            <p:ph idx="2" type="body"/>
          </p:nvPr>
        </p:nvSpPr>
        <p:spPr>
          <a:xfrm>
            <a:off x="467175" y="2183000"/>
            <a:ext cx="4040100" cy="3943200"/>
          </a:xfrm>
          <a:prstGeom prst="rect">
            <a:avLst/>
          </a:prstGeom>
        </p:spPr>
        <p:txBody>
          <a:bodyPr anchorCtr="0" anchor="t" bIns="45700" lIns="91425" spcFirstLastPara="1" rIns="91425" wrap="square" tIns="45700">
            <a:noAutofit/>
          </a:bodyPr>
          <a:lstStyle/>
          <a:p>
            <a:pPr indent="-342900" lvl="0" marL="457200" rtl="0" algn="l">
              <a:spcBef>
                <a:spcPts val="480"/>
              </a:spcBef>
              <a:spcAft>
                <a:spcPts val="0"/>
              </a:spcAft>
              <a:buSzPts val="1800"/>
              <a:buFont typeface="Quicksand"/>
              <a:buChar char="★"/>
            </a:pPr>
            <a:r>
              <a:rPr lang="en" sz="1800">
                <a:latin typeface="Quicksand"/>
                <a:ea typeface="Quicksand"/>
                <a:cs typeface="Quicksand"/>
                <a:sym typeface="Quicksand"/>
              </a:rPr>
              <a:t>STEM </a:t>
            </a:r>
            <a:r>
              <a:rPr b="0" lang="en" sz="1800">
                <a:latin typeface="Quicksand"/>
                <a:ea typeface="Quicksand"/>
                <a:cs typeface="Quicksand"/>
                <a:sym typeface="Quicksand"/>
              </a:rPr>
              <a:t>: Chris Moss and Brooksley Foley</a:t>
            </a:r>
            <a:endParaRPr b="0" sz="1800">
              <a:latin typeface="Quicksand"/>
              <a:ea typeface="Quicksand"/>
              <a:cs typeface="Quicksand"/>
              <a:sym typeface="Quicksand"/>
            </a:endParaRPr>
          </a:p>
          <a:p>
            <a:pPr indent="-342900" lvl="0" marL="457200" rtl="0" algn="l">
              <a:spcBef>
                <a:spcPts val="1000"/>
              </a:spcBef>
              <a:spcAft>
                <a:spcPts val="0"/>
              </a:spcAft>
              <a:buSzPts val="1800"/>
              <a:buFont typeface="Quicksand"/>
              <a:buChar char="★"/>
            </a:pPr>
            <a:r>
              <a:rPr lang="en" sz="1800">
                <a:latin typeface="Quicksand"/>
                <a:ea typeface="Quicksand"/>
                <a:cs typeface="Quicksand"/>
                <a:sym typeface="Quicksand"/>
              </a:rPr>
              <a:t>Arts &amp; Languages</a:t>
            </a:r>
            <a:r>
              <a:rPr b="0" lang="en" sz="1800">
                <a:latin typeface="Quicksand"/>
                <a:ea typeface="Quicksand"/>
                <a:cs typeface="Quicksand"/>
                <a:sym typeface="Quicksand"/>
              </a:rPr>
              <a:t>: Dr. Hetty Yeland &amp; Nayeli Figueroa</a:t>
            </a:r>
            <a:endParaRPr b="0" sz="1800">
              <a:latin typeface="Quicksand"/>
              <a:ea typeface="Quicksand"/>
              <a:cs typeface="Quicksand"/>
              <a:sym typeface="Quicksand"/>
            </a:endParaRPr>
          </a:p>
          <a:p>
            <a:pPr indent="-342900" lvl="0" marL="457200" rtl="0" algn="l">
              <a:spcBef>
                <a:spcPts val="1000"/>
              </a:spcBef>
              <a:spcAft>
                <a:spcPts val="0"/>
              </a:spcAft>
              <a:buSzPts val="1800"/>
              <a:buFont typeface="Quicksand"/>
              <a:buChar char="★"/>
            </a:pPr>
            <a:r>
              <a:rPr lang="en" sz="1800">
                <a:latin typeface="Quicksand"/>
                <a:ea typeface="Quicksand"/>
                <a:cs typeface="Quicksand"/>
                <a:sym typeface="Quicksand"/>
              </a:rPr>
              <a:t>Business Ag and Industries</a:t>
            </a:r>
            <a:r>
              <a:rPr b="0" lang="en" sz="1800">
                <a:latin typeface="Quicksand"/>
                <a:ea typeface="Quicksand"/>
                <a:cs typeface="Quicksand"/>
                <a:sym typeface="Quicksand"/>
              </a:rPr>
              <a:t>: Mark Dehart &amp; Violeta Wenger</a:t>
            </a:r>
            <a:endParaRPr b="0" sz="1800">
              <a:latin typeface="Quicksand"/>
              <a:ea typeface="Quicksand"/>
              <a:cs typeface="Quicksand"/>
              <a:sym typeface="Quicksand"/>
            </a:endParaRPr>
          </a:p>
          <a:p>
            <a:pPr indent="-342900" lvl="0" marL="457200" rtl="0" algn="l">
              <a:spcBef>
                <a:spcPts val="1000"/>
              </a:spcBef>
              <a:spcAft>
                <a:spcPts val="0"/>
              </a:spcAft>
              <a:buSzPts val="1800"/>
              <a:buFont typeface="Quicksand"/>
              <a:buChar char="★"/>
            </a:pPr>
            <a:r>
              <a:rPr lang="en" sz="1800">
                <a:latin typeface="Quicksand"/>
                <a:ea typeface="Quicksand"/>
                <a:cs typeface="Quicksand"/>
                <a:sym typeface="Quicksand"/>
              </a:rPr>
              <a:t>Health Sciences</a:t>
            </a:r>
            <a:r>
              <a:rPr b="0" lang="en" sz="1800">
                <a:latin typeface="Quicksand"/>
                <a:ea typeface="Quicksand"/>
                <a:cs typeface="Quicksand"/>
                <a:sym typeface="Quicksand"/>
              </a:rPr>
              <a:t>: Mary Davis &amp; Dr. Liz Estrella</a:t>
            </a:r>
            <a:endParaRPr b="0" sz="1800">
              <a:latin typeface="Quicksand"/>
              <a:ea typeface="Quicksand"/>
              <a:cs typeface="Quicksand"/>
              <a:sym typeface="Quicksand"/>
            </a:endParaRPr>
          </a:p>
          <a:p>
            <a:pPr indent="-342900" lvl="0" marL="457200" rtl="0" algn="l">
              <a:spcBef>
                <a:spcPts val="1000"/>
              </a:spcBef>
              <a:spcAft>
                <a:spcPts val="0"/>
              </a:spcAft>
              <a:buSzPts val="1800"/>
              <a:buFont typeface="Quicksand"/>
              <a:buChar char="★"/>
            </a:pPr>
            <a:r>
              <a:rPr lang="en" sz="1800">
                <a:latin typeface="Quicksand"/>
                <a:ea typeface="Quicksand"/>
                <a:cs typeface="Quicksand"/>
                <a:sym typeface="Quicksand"/>
              </a:rPr>
              <a:t>Social Sciences</a:t>
            </a:r>
            <a:r>
              <a:rPr b="0" lang="en" sz="1800">
                <a:latin typeface="Quicksand"/>
                <a:ea typeface="Quicksand"/>
                <a:cs typeface="Quicksand"/>
                <a:sym typeface="Quicksand"/>
              </a:rPr>
              <a:t>: Tina Esparza- Luna &amp; Joel Torres</a:t>
            </a:r>
            <a:endParaRPr b="0" sz="1800">
              <a:latin typeface="Quicksand"/>
              <a:ea typeface="Quicksand"/>
              <a:cs typeface="Quicksand"/>
              <a:sym typeface="Quicksand"/>
            </a:endParaRPr>
          </a:p>
        </p:txBody>
      </p:sp>
      <p:sp>
        <p:nvSpPr>
          <p:cNvPr id="198" name="Google Shape;198;p24"/>
          <p:cNvSpPr txBox="1"/>
          <p:nvPr>
            <p:ph idx="3" type="body"/>
          </p:nvPr>
        </p:nvSpPr>
        <p:spPr>
          <a:xfrm>
            <a:off x="4572000" y="936888"/>
            <a:ext cx="4041900" cy="639900"/>
          </a:xfrm>
          <a:prstGeom prst="rect">
            <a:avLst/>
          </a:prstGeom>
        </p:spPr>
        <p:txBody>
          <a:bodyPr anchorCtr="0" anchor="b" bIns="45700" lIns="91425" spcFirstLastPara="1" rIns="91425" wrap="square" tIns="45700">
            <a:noAutofit/>
          </a:bodyPr>
          <a:lstStyle/>
          <a:p>
            <a:pPr indent="0" lvl="0" marL="0" rtl="0" algn="l">
              <a:spcBef>
                <a:spcPts val="480"/>
              </a:spcBef>
              <a:spcAft>
                <a:spcPts val="0"/>
              </a:spcAft>
              <a:buNone/>
            </a:pPr>
            <a:r>
              <a:rPr lang="en"/>
              <a:t>Concentric Sky Timeline:</a:t>
            </a:r>
            <a:endParaRPr/>
          </a:p>
        </p:txBody>
      </p:sp>
      <p:sp>
        <p:nvSpPr>
          <p:cNvPr id="199" name="Google Shape;199;p24"/>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0" name="Google Shape;200;p24"/>
          <p:cNvPicPr preferRelativeResize="0"/>
          <p:nvPr/>
        </p:nvPicPr>
        <p:blipFill>
          <a:blip r:embed="rId3">
            <a:alphaModFix/>
          </a:blip>
          <a:stretch>
            <a:fillRect/>
          </a:stretch>
        </p:blipFill>
        <p:spPr>
          <a:xfrm>
            <a:off x="5294900" y="1930400"/>
            <a:ext cx="1025451" cy="2114938"/>
          </a:xfrm>
          <a:prstGeom prst="rect">
            <a:avLst/>
          </a:prstGeom>
          <a:noFill/>
          <a:ln>
            <a:noFill/>
          </a:ln>
        </p:spPr>
      </p:pic>
      <p:pic>
        <p:nvPicPr>
          <p:cNvPr id="201" name="Google Shape;201;p24"/>
          <p:cNvPicPr preferRelativeResize="0"/>
          <p:nvPr/>
        </p:nvPicPr>
        <p:blipFill>
          <a:blip r:embed="rId4">
            <a:alphaModFix/>
          </a:blip>
          <a:stretch>
            <a:fillRect/>
          </a:stretch>
        </p:blipFill>
        <p:spPr>
          <a:xfrm>
            <a:off x="6611000" y="2452175"/>
            <a:ext cx="1714806" cy="1696275"/>
          </a:xfrm>
          <a:prstGeom prst="rect">
            <a:avLst/>
          </a:prstGeom>
          <a:noFill/>
          <a:ln>
            <a:noFill/>
          </a:ln>
        </p:spPr>
      </p:pic>
      <p:pic>
        <p:nvPicPr>
          <p:cNvPr id="202" name="Google Shape;202;p24"/>
          <p:cNvPicPr preferRelativeResize="0"/>
          <p:nvPr/>
        </p:nvPicPr>
        <p:blipFill>
          <a:blip r:embed="rId5">
            <a:alphaModFix/>
          </a:blip>
          <a:stretch>
            <a:fillRect/>
          </a:stretch>
        </p:blipFill>
        <p:spPr>
          <a:xfrm>
            <a:off x="4709150" y="4348950"/>
            <a:ext cx="1770010" cy="1696275"/>
          </a:xfrm>
          <a:prstGeom prst="rect">
            <a:avLst/>
          </a:prstGeom>
          <a:noFill/>
          <a:ln>
            <a:noFill/>
          </a:ln>
        </p:spPr>
      </p:pic>
      <p:pic>
        <p:nvPicPr>
          <p:cNvPr id="203" name="Google Shape;203;p24"/>
          <p:cNvPicPr preferRelativeResize="0"/>
          <p:nvPr/>
        </p:nvPicPr>
        <p:blipFill>
          <a:blip r:embed="rId6">
            <a:alphaModFix/>
          </a:blip>
          <a:stretch>
            <a:fillRect/>
          </a:stretch>
        </p:blipFill>
        <p:spPr>
          <a:xfrm>
            <a:off x="6740825" y="4401875"/>
            <a:ext cx="1714800" cy="16433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5"/>
          <p:cNvSpPr txBox="1"/>
          <p:nvPr/>
        </p:nvSpPr>
        <p:spPr>
          <a:xfrm>
            <a:off x="690825" y="1055075"/>
            <a:ext cx="7008600" cy="45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latin typeface="Quicksand"/>
              <a:ea typeface="Quicksand"/>
              <a:cs typeface="Quicksand"/>
              <a:sym typeface="Quicksand"/>
            </a:endParaRPr>
          </a:p>
          <a:p>
            <a:pPr indent="0" lvl="0" marL="0" rtl="0" algn="l">
              <a:spcBef>
                <a:spcPts val="0"/>
              </a:spcBef>
              <a:spcAft>
                <a:spcPts val="0"/>
              </a:spcAft>
              <a:buNone/>
            </a:pPr>
            <a:r>
              <a:t/>
            </a:r>
            <a:endParaRPr sz="2100">
              <a:latin typeface="Quicksand"/>
              <a:ea typeface="Quicksand"/>
              <a:cs typeface="Quicksand"/>
              <a:sym typeface="Quicksand"/>
            </a:endParaRPr>
          </a:p>
          <a:p>
            <a:pPr indent="0" lvl="0" marL="0" rtl="0" algn="l">
              <a:spcBef>
                <a:spcPts val="0"/>
              </a:spcBef>
              <a:spcAft>
                <a:spcPts val="0"/>
              </a:spcAft>
              <a:buNone/>
            </a:pPr>
            <a:r>
              <a:t/>
            </a:r>
            <a:endParaRPr sz="2100">
              <a:latin typeface="Quicksand"/>
              <a:ea typeface="Quicksand"/>
              <a:cs typeface="Quicksand"/>
              <a:sym typeface="Quicksand"/>
            </a:endParaRPr>
          </a:p>
          <a:p>
            <a:pPr indent="0" lvl="0" marL="0" rtl="0" algn="l">
              <a:spcBef>
                <a:spcPts val="0"/>
              </a:spcBef>
              <a:spcAft>
                <a:spcPts val="0"/>
              </a:spcAft>
              <a:buNone/>
            </a:pPr>
            <a:r>
              <a:t/>
            </a:r>
            <a:endParaRPr sz="2100">
              <a:latin typeface="Quicksand"/>
              <a:ea typeface="Quicksand"/>
              <a:cs typeface="Quicksand"/>
              <a:sym typeface="Quicksand"/>
            </a:endParaRPr>
          </a:p>
          <a:p>
            <a:pPr indent="0" lvl="0" marL="0" rtl="0" algn="l">
              <a:spcBef>
                <a:spcPts val="0"/>
              </a:spcBef>
              <a:spcAft>
                <a:spcPts val="0"/>
              </a:spcAft>
              <a:buNone/>
            </a:pPr>
            <a:r>
              <a:t/>
            </a:r>
            <a:endParaRPr sz="2100">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p:txBody>
      </p:sp>
      <p:sp>
        <p:nvSpPr>
          <p:cNvPr id="209" name="Google Shape;209;p25"/>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0" name="Google Shape;210;p25"/>
          <p:cNvSpPr/>
          <p:nvPr>
            <p:ph idx="2" type="pic"/>
          </p:nvPr>
        </p:nvSpPr>
        <p:spPr>
          <a:xfrm>
            <a:off x="1828800" y="3007250"/>
            <a:ext cx="5486400" cy="1344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lang="en"/>
              <a:t>Faculty Leads / Q &amp; 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2"/>
          <p:cNvPicPr preferRelativeResize="0"/>
          <p:nvPr/>
        </p:nvPicPr>
        <p:blipFill>
          <a:blip r:embed="rId3">
            <a:alphaModFix/>
          </a:blip>
          <a:stretch>
            <a:fillRect/>
          </a:stretch>
        </p:blipFill>
        <p:spPr>
          <a:xfrm>
            <a:off x="5967525" y="1127375"/>
            <a:ext cx="2973800" cy="3148473"/>
          </a:xfrm>
          <a:prstGeom prst="rect">
            <a:avLst/>
          </a:prstGeom>
          <a:noFill/>
          <a:ln>
            <a:noFill/>
          </a:ln>
        </p:spPr>
      </p:pic>
      <p:sp>
        <p:nvSpPr>
          <p:cNvPr id="87" name="Google Shape;87;p12"/>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2F2F2"/>
              </a:buClr>
              <a:buSzPts val="2400"/>
              <a:buFont typeface="Quicksand"/>
              <a:buNone/>
            </a:pPr>
            <a:r>
              <a:rPr lang="en"/>
              <a:t>A Recap</a:t>
            </a:r>
            <a:endParaRPr/>
          </a:p>
        </p:txBody>
      </p:sp>
      <p:sp>
        <p:nvSpPr>
          <p:cNvPr id="88" name="Google Shape;88;p12"/>
          <p:cNvSpPr/>
          <p:nvPr/>
        </p:nvSpPr>
        <p:spPr>
          <a:xfrm>
            <a:off x="250975" y="918050"/>
            <a:ext cx="8305800" cy="58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Quicksand"/>
              <a:ea typeface="Quicksand"/>
              <a:cs typeface="Quicksand"/>
              <a:sym typeface="Quicksand"/>
            </a:endParaRPr>
          </a:p>
          <a:p>
            <a:pPr indent="0" lvl="0" marL="0" marR="0" rtl="0" algn="l">
              <a:spcBef>
                <a:spcPts val="0"/>
              </a:spcBef>
              <a:spcAft>
                <a:spcPts val="0"/>
              </a:spcAft>
              <a:buNone/>
            </a:pPr>
            <a:r>
              <a:rPr b="1" lang="en" sz="2000">
                <a:solidFill>
                  <a:schemeClr val="dk1"/>
                </a:solidFill>
                <a:latin typeface="Quicksand"/>
                <a:ea typeface="Quicksand"/>
                <a:cs typeface="Quicksand"/>
                <a:sym typeface="Quicksand"/>
              </a:rPr>
              <a:t>2019	Pre-Enrolled, Meta Majors and</a:t>
            </a:r>
            <a:endParaRPr b="1" sz="2000">
              <a:solidFill>
                <a:schemeClr val="dk1"/>
              </a:solidFill>
              <a:latin typeface="Quicksand"/>
              <a:ea typeface="Quicksand"/>
              <a:cs typeface="Quicksand"/>
              <a:sym typeface="Quicksand"/>
            </a:endParaRPr>
          </a:p>
          <a:p>
            <a:pPr indent="457200" lvl="0" marL="457200" marR="0" rtl="0" algn="l">
              <a:spcBef>
                <a:spcPts val="0"/>
              </a:spcBef>
              <a:spcAft>
                <a:spcPts val="0"/>
              </a:spcAft>
              <a:buNone/>
            </a:pPr>
            <a:r>
              <a:rPr b="1" lang="en" sz="2000">
                <a:solidFill>
                  <a:schemeClr val="dk1"/>
                </a:solidFill>
                <a:latin typeface="Quicksand"/>
                <a:ea typeface="Quicksand"/>
                <a:cs typeface="Quicksand"/>
                <a:sym typeface="Quicksand"/>
              </a:rPr>
              <a:t>Pathways teams form as part of the </a:t>
            </a:r>
            <a:endParaRPr b="1" sz="2000">
              <a:solidFill>
                <a:schemeClr val="dk1"/>
              </a:solidFill>
              <a:latin typeface="Quicksand"/>
              <a:ea typeface="Quicksand"/>
              <a:cs typeface="Quicksand"/>
              <a:sym typeface="Quicksand"/>
            </a:endParaRPr>
          </a:p>
          <a:p>
            <a:pPr indent="457200" lvl="0" marL="457200" marR="0" rtl="0" algn="l">
              <a:spcBef>
                <a:spcPts val="0"/>
              </a:spcBef>
              <a:spcAft>
                <a:spcPts val="0"/>
              </a:spcAft>
              <a:buNone/>
            </a:pPr>
            <a:r>
              <a:rPr b="1" lang="en" sz="2000">
                <a:solidFill>
                  <a:schemeClr val="dk1"/>
                </a:solidFill>
                <a:latin typeface="Quicksand"/>
                <a:ea typeface="Quicksand"/>
                <a:cs typeface="Quicksand"/>
                <a:sym typeface="Quicksand"/>
              </a:rPr>
              <a:t>Guided Pathways I</a:t>
            </a:r>
            <a:r>
              <a:rPr b="1" lang="en" sz="2000">
                <a:solidFill>
                  <a:schemeClr val="dk1"/>
                </a:solidFill>
                <a:latin typeface="Quicksand"/>
                <a:ea typeface="Quicksand"/>
                <a:cs typeface="Quicksand"/>
                <a:sym typeface="Quicksand"/>
              </a:rPr>
              <a:t>nquiry stage</a:t>
            </a:r>
            <a:r>
              <a:rPr b="1" lang="en" sz="2000">
                <a:solidFill>
                  <a:schemeClr val="dk1"/>
                </a:solidFill>
                <a:latin typeface="Quicksand"/>
                <a:ea typeface="Quicksand"/>
                <a:cs typeface="Quicksand"/>
                <a:sym typeface="Quicksand"/>
              </a:rPr>
              <a:t>.</a:t>
            </a:r>
            <a:endParaRPr b="1" sz="2000">
              <a:solidFill>
                <a:schemeClr val="dk1"/>
              </a:solidFill>
              <a:latin typeface="Quicksand"/>
              <a:ea typeface="Quicksand"/>
              <a:cs typeface="Quicksand"/>
              <a:sym typeface="Quicksand"/>
            </a:endParaRPr>
          </a:p>
          <a:p>
            <a:pPr indent="0" lvl="0" marL="457200" marR="0" rtl="0" algn="l">
              <a:spcBef>
                <a:spcPts val="0"/>
              </a:spcBef>
              <a:spcAft>
                <a:spcPts val="0"/>
              </a:spcAft>
              <a:buNone/>
            </a:pPr>
            <a:r>
              <a:t/>
            </a:r>
            <a:endParaRPr b="1" sz="2000">
              <a:solidFill>
                <a:schemeClr val="dk1"/>
              </a:solidFill>
              <a:latin typeface="Quicksand"/>
              <a:ea typeface="Quicksand"/>
              <a:cs typeface="Quicksand"/>
              <a:sym typeface="Quicksand"/>
            </a:endParaRPr>
          </a:p>
          <a:p>
            <a:pPr indent="0" lvl="0" marL="0" marR="0" rtl="0" algn="l">
              <a:spcBef>
                <a:spcPts val="0"/>
              </a:spcBef>
              <a:spcAft>
                <a:spcPts val="0"/>
              </a:spcAft>
              <a:buNone/>
            </a:pPr>
            <a:r>
              <a:rPr b="1" lang="en" sz="2000">
                <a:solidFill>
                  <a:schemeClr val="dk1"/>
                </a:solidFill>
                <a:latin typeface="Quicksand"/>
                <a:ea typeface="Quicksand"/>
                <a:cs typeface="Quicksand"/>
                <a:sym typeface="Quicksand"/>
              </a:rPr>
              <a:t>2020	Pre-Enrolled Team merges </a:t>
            </a:r>
            <a:endParaRPr b="1" sz="2000">
              <a:solidFill>
                <a:schemeClr val="dk1"/>
              </a:solidFill>
              <a:latin typeface="Quicksand"/>
              <a:ea typeface="Quicksand"/>
              <a:cs typeface="Quicksand"/>
              <a:sym typeface="Quicksand"/>
            </a:endParaRPr>
          </a:p>
          <a:p>
            <a:pPr indent="457200" lvl="0" marL="457200" marR="0" rtl="0" algn="l">
              <a:spcBef>
                <a:spcPts val="0"/>
              </a:spcBef>
              <a:spcAft>
                <a:spcPts val="0"/>
              </a:spcAft>
              <a:buNone/>
            </a:pPr>
            <a:r>
              <a:rPr b="1" lang="en" sz="2000">
                <a:solidFill>
                  <a:schemeClr val="dk1"/>
                </a:solidFill>
                <a:latin typeface="Quicksand"/>
                <a:ea typeface="Quicksand"/>
                <a:cs typeface="Quicksand"/>
                <a:sym typeface="Quicksand"/>
              </a:rPr>
              <a:t>with Onboarding/Outreach </a:t>
            </a:r>
            <a:endParaRPr b="1" sz="2000">
              <a:solidFill>
                <a:schemeClr val="dk1"/>
              </a:solidFill>
              <a:latin typeface="Quicksand"/>
              <a:ea typeface="Quicksand"/>
              <a:cs typeface="Quicksand"/>
              <a:sym typeface="Quicksand"/>
            </a:endParaRPr>
          </a:p>
          <a:p>
            <a:pPr indent="457200" lvl="0" marL="457200" marR="0" rtl="0" algn="l">
              <a:spcBef>
                <a:spcPts val="0"/>
              </a:spcBef>
              <a:spcAft>
                <a:spcPts val="0"/>
              </a:spcAft>
              <a:buNone/>
            </a:pPr>
            <a:r>
              <a:rPr b="1" lang="en" sz="2000">
                <a:solidFill>
                  <a:schemeClr val="dk1"/>
                </a:solidFill>
                <a:latin typeface="Quicksand"/>
                <a:ea typeface="Quicksand"/>
                <a:cs typeface="Quicksand"/>
                <a:sym typeface="Quicksand"/>
              </a:rPr>
              <a:t>Committee as part of </a:t>
            </a:r>
            <a:endParaRPr b="1" sz="2000">
              <a:solidFill>
                <a:schemeClr val="dk1"/>
              </a:solidFill>
              <a:latin typeface="Quicksand"/>
              <a:ea typeface="Quicksand"/>
              <a:cs typeface="Quicksand"/>
              <a:sym typeface="Quicksand"/>
            </a:endParaRPr>
          </a:p>
          <a:p>
            <a:pPr indent="457200" lvl="0" marL="457200" marR="0" rtl="0" algn="l">
              <a:spcBef>
                <a:spcPts val="0"/>
              </a:spcBef>
              <a:spcAft>
                <a:spcPts val="0"/>
              </a:spcAft>
              <a:buNone/>
            </a:pPr>
            <a:r>
              <a:rPr b="1" lang="en" sz="2000">
                <a:solidFill>
                  <a:schemeClr val="dk1"/>
                </a:solidFill>
                <a:latin typeface="Quicksand"/>
                <a:ea typeface="Quicksand"/>
                <a:cs typeface="Quicksand"/>
                <a:sym typeface="Quicksand"/>
              </a:rPr>
              <a:t>Implementation effort.</a:t>
            </a:r>
            <a:endParaRPr b="1" sz="2000">
              <a:solidFill>
                <a:schemeClr val="dk1"/>
              </a:solidFill>
              <a:latin typeface="Quicksand"/>
              <a:ea typeface="Quicksand"/>
              <a:cs typeface="Quicksand"/>
              <a:sym typeface="Quicksand"/>
            </a:endParaRPr>
          </a:p>
          <a:p>
            <a:pPr indent="457200" lvl="0" marL="457200" marR="0" rtl="0" algn="l">
              <a:spcBef>
                <a:spcPts val="0"/>
              </a:spcBef>
              <a:spcAft>
                <a:spcPts val="0"/>
              </a:spcAft>
              <a:buNone/>
            </a:pPr>
            <a:r>
              <a:t/>
            </a:r>
            <a:endParaRPr b="1" sz="2000">
              <a:solidFill>
                <a:schemeClr val="dk1"/>
              </a:solidFill>
              <a:latin typeface="Quicksand"/>
              <a:ea typeface="Quicksand"/>
              <a:cs typeface="Quicksand"/>
              <a:sym typeface="Quicksand"/>
            </a:endParaRPr>
          </a:p>
          <a:p>
            <a:pPr indent="0" lvl="0" marL="914400" marR="0" rtl="0" algn="l">
              <a:spcBef>
                <a:spcPts val="0"/>
              </a:spcBef>
              <a:spcAft>
                <a:spcPts val="0"/>
              </a:spcAft>
              <a:buNone/>
            </a:pPr>
            <a:r>
              <a:rPr b="1" lang="en" sz="2000">
                <a:solidFill>
                  <a:schemeClr val="dk1"/>
                </a:solidFill>
                <a:latin typeface="Quicksand"/>
                <a:ea typeface="Quicksand"/>
                <a:cs typeface="Quicksand"/>
                <a:sym typeface="Quicksand"/>
              </a:rPr>
              <a:t>Meta-Majors and Program Mapper forms </a:t>
            </a:r>
            <a:endParaRPr b="1" sz="2000">
              <a:solidFill>
                <a:schemeClr val="dk1"/>
              </a:solidFill>
              <a:latin typeface="Quicksand"/>
              <a:ea typeface="Quicksand"/>
              <a:cs typeface="Quicksand"/>
              <a:sym typeface="Quicksand"/>
            </a:endParaRPr>
          </a:p>
          <a:p>
            <a:pPr indent="0" lvl="0" marL="914400" marR="0" rtl="0" algn="l">
              <a:spcBef>
                <a:spcPts val="0"/>
              </a:spcBef>
              <a:spcAft>
                <a:spcPts val="0"/>
              </a:spcAft>
              <a:buNone/>
            </a:pPr>
            <a:r>
              <a:rPr b="1" lang="en" sz="2000">
                <a:solidFill>
                  <a:schemeClr val="dk1"/>
                </a:solidFill>
                <a:latin typeface="Quicksand"/>
                <a:ea typeface="Quicksand"/>
                <a:cs typeface="Quicksand"/>
                <a:sym typeface="Quicksand"/>
              </a:rPr>
              <a:t>10 Co-leads (two faculty per meta major), and falls </a:t>
            </a:r>
            <a:endParaRPr b="1" sz="2000">
              <a:solidFill>
                <a:schemeClr val="dk1"/>
              </a:solidFill>
              <a:latin typeface="Quicksand"/>
              <a:ea typeface="Quicksand"/>
              <a:cs typeface="Quicksand"/>
              <a:sym typeface="Quicksand"/>
            </a:endParaRPr>
          </a:p>
          <a:p>
            <a:pPr indent="0" lvl="0" marL="914400" marR="0" rtl="0" algn="l">
              <a:spcBef>
                <a:spcPts val="0"/>
              </a:spcBef>
              <a:spcAft>
                <a:spcPts val="0"/>
              </a:spcAft>
              <a:buNone/>
            </a:pPr>
            <a:r>
              <a:rPr b="1" lang="en" sz="2000">
                <a:solidFill>
                  <a:schemeClr val="dk1"/>
                </a:solidFill>
                <a:latin typeface="Quicksand"/>
                <a:ea typeface="Quicksand"/>
                <a:cs typeface="Quicksand"/>
                <a:sym typeface="Quicksand"/>
              </a:rPr>
              <a:t>under the direction of SA and AA Vice Presidents.</a:t>
            </a:r>
            <a:endParaRPr b="1" sz="2000">
              <a:solidFill>
                <a:schemeClr val="dk1"/>
              </a:solidFill>
              <a:latin typeface="Quicksand"/>
              <a:ea typeface="Quicksand"/>
              <a:cs typeface="Quicksand"/>
              <a:sym typeface="Quicksand"/>
            </a:endParaRPr>
          </a:p>
          <a:p>
            <a:pPr indent="0" lvl="0" marL="914400" marR="0" rtl="0" algn="l">
              <a:spcBef>
                <a:spcPts val="0"/>
              </a:spcBef>
              <a:spcAft>
                <a:spcPts val="0"/>
              </a:spcAft>
              <a:buNone/>
            </a:pPr>
            <a:r>
              <a:t/>
            </a:r>
            <a:endParaRPr b="1" sz="1700">
              <a:solidFill>
                <a:schemeClr val="dk1"/>
              </a:solidFill>
              <a:latin typeface="Quicksand"/>
              <a:ea typeface="Quicksand"/>
              <a:cs typeface="Quicksand"/>
              <a:sym typeface="Quicksand"/>
            </a:endParaRPr>
          </a:p>
          <a:p>
            <a:pPr indent="0" lvl="0" marL="0" marR="0" rtl="0" algn="l">
              <a:spcBef>
                <a:spcPts val="0"/>
              </a:spcBef>
              <a:spcAft>
                <a:spcPts val="0"/>
              </a:spcAft>
              <a:buNone/>
            </a:pPr>
            <a:r>
              <a:rPr i="1" lang="en" sz="2100">
                <a:solidFill>
                  <a:schemeClr val="dk1"/>
                </a:solidFill>
                <a:latin typeface="Quicksand"/>
                <a:ea typeface="Quicksand"/>
                <a:cs typeface="Quicksand"/>
                <a:sym typeface="Quicksand"/>
              </a:rPr>
              <a:t>Membership in Onboarding Committee includes those part of Pre-Enrolled team as well as current programs with outreach/onboarding components. AB705 Co-Leads are also working towards these onboarding efforts.</a:t>
            </a:r>
            <a:endParaRPr i="1" sz="2100">
              <a:solidFill>
                <a:schemeClr val="dk1"/>
              </a:solidFill>
              <a:latin typeface="Quicksand"/>
              <a:ea typeface="Quicksand"/>
              <a:cs typeface="Quicksand"/>
              <a:sym typeface="Quicksand"/>
            </a:endParaRPr>
          </a:p>
        </p:txBody>
      </p:sp>
      <p:sp>
        <p:nvSpPr>
          <p:cNvPr id="89" name="Google Shape;89;p12"/>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3"/>
          <p:cNvSpPr txBox="1"/>
          <p:nvPr>
            <p:ph type="title"/>
          </p:nvPr>
        </p:nvSpPr>
        <p:spPr>
          <a:xfrm>
            <a:off x="-2" y="52637"/>
            <a:ext cx="6165300" cy="66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2F2F2"/>
              </a:buClr>
              <a:buSzPts val="2400"/>
              <a:buFont typeface="Quicksand"/>
              <a:buNone/>
            </a:pPr>
            <a:r>
              <a:rPr lang="en"/>
              <a:t>Onboarding Implementation: </a:t>
            </a:r>
            <a:endParaRPr/>
          </a:p>
          <a:p>
            <a:pPr indent="0" lvl="0" marL="0" rtl="0" algn="l">
              <a:spcBef>
                <a:spcPts val="0"/>
              </a:spcBef>
              <a:spcAft>
                <a:spcPts val="0"/>
              </a:spcAft>
              <a:buClr>
                <a:srgbClr val="F2F2F2"/>
              </a:buClr>
              <a:buSzPts val="2400"/>
              <a:buFont typeface="Quicksand"/>
              <a:buNone/>
            </a:pPr>
            <a:r>
              <a:rPr lang="en"/>
              <a:t>Completed Projects Overview</a:t>
            </a:r>
            <a:endParaRPr/>
          </a:p>
        </p:txBody>
      </p:sp>
      <p:sp>
        <p:nvSpPr>
          <p:cNvPr id="95" name="Google Shape;95;p13"/>
          <p:cNvSpPr/>
          <p:nvPr/>
        </p:nvSpPr>
        <p:spPr>
          <a:xfrm>
            <a:off x="152400" y="1219200"/>
            <a:ext cx="8763000" cy="51960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1000"/>
              </a:spcBef>
              <a:spcAft>
                <a:spcPts val="0"/>
              </a:spcAft>
              <a:buClr>
                <a:srgbClr val="222222"/>
              </a:buClr>
              <a:buSzPts val="2400"/>
              <a:buChar char="➔"/>
            </a:pPr>
            <a:r>
              <a:rPr lang="en" sz="2400">
                <a:solidFill>
                  <a:srgbClr val="222222"/>
                </a:solidFill>
                <a:highlight>
                  <a:srgbClr val="FFFFFF"/>
                </a:highlight>
              </a:rPr>
              <a:t>New Online Orientation (English and Spanish) launched in February 2020 </a:t>
            </a:r>
            <a:endParaRPr sz="2400">
              <a:solidFill>
                <a:srgbClr val="222222"/>
              </a:solidFill>
              <a:highlight>
                <a:srgbClr val="FFFFFF"/>
              </a:highlight>
            </a:endParaRPr>
          </a:p>
          <a:p>
            <a:pPr indent="-381000" lvl="0" marL="457200" rtl="0" algn="l">
              <a:lnSpc>
                <a:spcPct val="115000"/>
              </a:lnSpc>
              <a:spcBef>
                <a:spcPts val="1000"/>
              </a:spcBef>
              <a:spcAft>
                <a:spcPts val="0"/>
              </a:spcAft>
              <a:buClr>
                <a:srgbClr val="222222"/>
              </a:buClr>
              <a:buSzPts val="2400"/>
              <a:buChar char="➔"/>
            </a:pPr>
            <a:r>
              <a:rPr lang="en" sz="2400">
                <a:solidFill>
                  <a:srgbClr val="222222"/>
                </a:solidFill>
                <a:highlight>
                  <a:srgbClr val="FFFFFF"/>
                </a:highlight>
              </a:rPr>
              <a:t>Steps to Success YouTube videos (English and Spanish) and Social Media </a:t>
            </a:r>
            <a:endParaRPr sz="2400">
              <a:solidFill>
                <a:srgbClr val="222222"/>
              </a:solidFill>
              <a:highlight>
                <a:srgbClr val="FFFFFF"/>
              </a:highlight>
            </a:endParaRPr>
          </a:p>
          <a:p>
            <a:pPr indent="-381000" lvl="0" marL="457200" rtl="0" algn="l">
              <a:lnSpc>
                <a:spcPct val="115000"/>
              </a:lnSpc>
              <a:spcBef>
                <a:spcPts val="1000"/>
              </a:spcBef>
              <a:spcAft>
                <a:spcPts val="0"/>
              </a:spcAft>
              <a:buClr>
                <a:srgbClr val="222222"/>
              </a:buClr>
              <a:buSzPts val="2400"/>
              <a:buChar char="➔"/>
            </a:pPr>
            <a:r>
              <a:rPr lang="en" sz="2400">
                <a:solidFill>
                  <a:srgbClr val="222222"/>
                </a:solidFill>
                <a:highlight>
                  <a:srgbClr val="FFFFFF"/>
                </a:highlight>
              </a:rPr>
              <a:t>Placement Tool (English, Math, Counseling, ESL) - (AB705 work that falls under Onboarding)</a:t>
            </a:r>
            <a:endParaRPr sz="2400">
              <a:solidFill>
                <a:srgbClr val="222222"/>
              </a:solidFill>
              <a:highlight>
                <a:srgbClr val="FFFFFF"/>
              </a:highlight>
            </a:endParaRPr>
          </a:p>
          <a:p>
            <a:pPr indent="-381000" lvl="0" marL="457200" rtl="0" algn="l">
              <a:lnSpc>
                <a:spcPct val="115000"/>
              </a:lnSpc>
              <a:spcBef>
                <a:spcPts val="1000"/>
              </a:spcBef>
              <a:spcAft>
                <a:spcPts val="0"/>
              </a:spcAft>
              <a:buClr>
                <a:srgbClr val="222222"/>
              </a:buClr>
              <a:buSzPts val="2400"/>
              <a:buChar char="➔"/>
            </a:pPr>
            <a:r>
              <a:rPr lang="en" sz="2400">
                <a:solidFill>
                  <a:srgbClr val="222222"/>
                </a:solidFill>
                <a:highlight>
                  <a:srgbClr val="FFFFFF"/>
                </a:highlight>
              </a:rPr>
              <a:t>Web Update: revamped Counseling web pages, HC website can be translated into other languages, Virtual Front Desk, and a Chatbot (AI)</a:t>
            </a:r>
            <a:endParaRPr sz="2400">
              <a:solidFill>
                <a:srgbClr val="222222"/>
              </a:solidFill>
              <a:highlight>
                <a:srgbClr val="FFFFFF"/>
              </a:highlight>
            </a:endParaRPr>
          </a:p>
          <a:p>
            <a:pPr indent="-381000" lvl="0" marL="457200" rtl="0" algn="l">
              <a:lnSpc>
                <a:spcPct val="115000"/>
              </a:lnSpc>
              <a:spcBef>
                <a:spcPts val="0"/>
              </a:spcBef>
              <a:spcAft>
                <a:spcPts val="0"/>
              </a:spcAft>
              <a:buClr>
                <a:srgbClr val="222222"/>
              </a:buClr>
              <a:buSzPts val="2400"/>
              <a:buChar char="➔"/>
            </a:pPr>
            <a:r>
              <a:rPr lang="en" sz="2400">
                <a:solidFill>
                  <a:srgbClr val="222222"/>
                </a:solidFill>
                <a:highlight>
                  <a:srgbClr val="FFFFFF"/>
                </a:highlight>
              </a:rPr>
              <a:t>Student Planner Self-Serve (the NEW PAWS)</a:t>
            </a:r>
            <a:endParaRPr sz="2400">
              <a:solidFill>
                <a:srgbClr val="222222"/>
              </a:solidFill>
              <a:highlight>
                <a:srgbClr val="FFFFFF"/>
              </a:highlight>
            </a:endParaRPr>
          </a:p>
          <a:p>
            <a:pPr indent="0" lvl="0" marL="0" rtl="0" algn="l">
              <a:lnSpc>
                <a:spcPct val="115000"/>
              </a:lnSpc>
              <a:spcBef>
                <a:spcPts val="1000"/>
              </a:spcBef>
              <a:spcAft>
                <a:spcPts val="0"/>
              </a:spcAft>
              <a:buNone/>
            </a:pPr>
            <a:r>
              <a:t/>
            </a:r>
            <a:endParaRPr sz="2400">
              <a:solidFill>
                <a:srgbClr val="222222"/>
              </a:solidFill>
              <a:highlight>
                <a:srgbClr val="FFFFFF"/>
              </a:highlight>
            </a:endParaRPr>
          </a:p>
          <a:p>
            <a:pPr indent="0" lvl="0" marL="0" rtl="0" algn="l">
              <a:lnSpc>
                <a:spcPct val="115000"/>
              </a:lnSpc>
              <a:spcBef>
                <a:spcPts val="1000"/>
              </a:spcBef>
              <a:spcAft>
                <a:spcPts val="1000"/>
              </a:spcAft>
              <a:buNone/>
            </a:pPr>
            <a:r>
              <a:t/>
            </a:r>
            <a:endParaRPr b="1" sz="2400">
              <a:solidFill>
                <a:schemeClr val="dk1"/>
              </a:solidFill>
              <a:latin typeface="Quicksand"/>
              <a:ea typeface="Quicksand"/>
              <a:cs typeface="Quicksand"/>
              <a:sym typeface="Quicksand"/>
            </a:endParaRPr>
          </a:p>
        </p:txBody>
      </p:sp>
      <p:sp>
        <p:nvSpPr>
          <p:cNvPr id="96" name="Google Shape;96;p13"/>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4"/>
          <p:cNvSpPr txBox="1"/>
          <p:nvPr>
            <p:ph type="title"/>
          </p:nvPr>
        </p:nvSpPr>
        <p:spPr>
          <a:xfrm>
            <a:off x="-2" y="52637"/>
            <a:ext cx="6165300" cy="66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2F2F2"/>
              </a:buClr>
              <a:buSzPts val="2400"/>
              <a:buFont typeface="Quicksand"/>
              <a:buNone/>
            </a:pPr>
            <a:r>
              <a:rPr lang="en"/>
              <a:t>Online Orientation</a:t>
            </a:r>
            <a:endParaRPr/>
          </a:p>
        </p:txBody>
      </p:sp>
      <p:sp>
        <p:nvSpPr>
          <p:cNvPr id="102" name="Google Shape;102;p14"/>
          <p:cNvSpPr/>
          <p:nvPr/>
        </p:nvSpPr>
        <p:spPr>
          <a:xfrm>
            <a:off x="110075" y="859200"/>
            <a:ext cx="8763000" cy="667200"/>
          </a:xfrm>
          <a:prstGeom prst="rect">
            <a:avLst/>
          </a:prstGeom>
          <a:noFill/>
          <a:ln>
            <a:noFill/>
          </a:ln>
        </p:spPr>
        <p:txBody>
          <a:bodyPr anchorCtr="0" anchor="t" bIns="45700" lIns="91425" spcFirstLastPara="1" rIns="91425" wrap="square" tIns="45700">
            <a:noAutofit/>
          </a:bodyPr>
          <a:lstStyle/>
          <a:p>
            <a:pPr indent="-368300" lvl="0" marL="457200" rtl="0" algn="l">
              <a:spcBef>
                <a:spcPts val="0"/>
              </a:spcBef>
              <a:spcAft>
                <a:spcPts val="0"/>
              </a:spcAft>
              <a:buClr>
                <a:schemeClr val="dk1"/>
              </a:buClr>
              <a:buSzPts val="2200"/>
              <a:buFont typeface="Quicksand"/>
              <a:buChar char="●"/>
            </a:pPr>
            <a:r>
              <a:rPr b="1" lang="en" sz="2200">
                <a:solidFill>
                  <a:schemeClr val="dk1"/>
                </a:solidFill>
                <a:highlight>
                  <a:srgbClr val="FFFFFF"/>
                </a:highlight>
                <a:latin typeface="Quicksand"/>
                <a:ea typeface="Quicksand"/>
                <a:cs typeface="Quicksand"/>
                <a:sym typeface="Quicksand"/>
              </a:rPr>
              <a:t>Mandatory Orientation for all NEW students available through PAWS.</a:t>
            </a:r>
            <a:endParaRPr b="1" sz="2200">
              <a:solidFill>
                <a:schemeClr val="dk1"/>
              </a:solidFill>
              <a:highlight>
                <a:srgbClr val="FFFFFF"/>
              </a:highlight>
              <a:latin typeface="Quicksand"/>
              <a:ea typeface="Quicksand"/>
              <a:cs typeface="Quicksand"/>
              <a:sym typeface="Quicksand"/>
            </a:endParaRPr>
          </a:p>
          <a:p>
            <a:pPr indent="0" lvl="0" marL="457200" rtl="0" algn="l">
              <a:spcBef>
                <a:spcPts val="0"/>
              </a:spcBef>
              <a:spcAft>
                <a:spcPts val="0"/>
              </a:spcAft>
              <a:buNone/>
            </a:pPr>
            <a:r>
              <a:t/>
            </a:r>
            <a:endParaRPr sz="2200">
              <a:solidFill>
                <a:schemeClr val="dk1"/>
              </a:solidFill>
              <a:highlight>
                <a:srgbClr val="FFFFFF"/>
              </a:highlight>
              <a:latin typeface="Quicksand"/>
              <a:ea typeface="Quicksand"/>
              <a:cs typeface="Quicksand"/>
              <a:sym typeface="Quicksand"/>
            </a:endParaRPr>
          </a:p>
        </p:txBody>
      </p:sp>
      <p:sp>
        <p:nvSpPr>
          <p:cNvPr id="103" name="Google Shape;103;p14"/>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4" name="Google Shape;104;p14"/>
          <p:cNvSpPr txBox="1"/>
          <p:nvPr/>
        </p:nvSpPr>
        <p:spPr>
          <a:xfrm>
            <a:off x="322725" y="1665775"/>
            <a:ext cx="3069600" cy="48480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Quicksand"/>
              <a:buChar char="●"/>
            </a:pPr>
            <a:r>
              <a:rPr lang="en" sz="1600">
                <a:latin typeface="Quicksand"/>
                <a:ea typeface="Quicksand"/>
                <a:cs typeface="Quicksand"/>
                <a:sym typeface="Quicksand"/>
              </a:rPr>
              <a:t>Accessible through any mobile device</a:t>
            </a:r>
            <a:endParaRPr sz="1600">
              <a:latin typeface="Quicksand"/>
              <a:ea typeface="Quicksand"/>
              <a:cs typeface="Quicksand"/>
              <a:sym typeface="Quicksand"/>
            </a:endParaRPr>
          </a:p>
          <a:p>
            <a:pPr indent="-330200" lvl="0" marL="457200" rtl="0" algn="l">
              <a:spcBef>
                <a:spcPts val="1000"/>
              </a:spcBef>
              <a:spcAft>
                <a:spcPts val="0"/>
              </a:spcAft>
              <a:buSzPts val="1600"/>
              <a:buFont typeface="Quicksand"/>
              <a:buChar char="●"/>
            </a:pPr>
            <a:r>
              <a:rPr lang="en" sz="1600">
                <a:latin typeface="Quicksand"/>
                <a:ea typeface="Quicksand"/>
                <a:cs typeface="Quicksand"/>
                <a:sym typeface="Quicksand"/>
              </a:rPr>
              <a:t>ADA Compliant</a:t>
            </a:r>
            <a:endParaRPr sz="1600">
              <a:latin typeface="Quicksand"/>
              <a:ea typeface="Quicksand"/>
              <a:cs typeface="Quicksand"/>
              <a:sym typeface="Quicksand"/>
            </a:endParaRPr>
          </a:p>
          <a:p>
            <a:pPr indent="-330200" lvl="0" marL="457200" rtl="0" algn="l">
              <a:spcBef>
                <a:spcPts val="1000"/>
              </a:spcBef>
              <a:spcAft>
                <a:spcPts val="0"/>
              </a:spcAft>
              <a:buSzPts val="1600"/>
              <a:buFont typeface="Quicksand"/>
              <a:buChar char="●"/>
            </a:pPr>
            <a:r>
              <a:rPr lang="en" sz="1600">
                <a:latin typeface="Quicksand"/>
                <a:ea typeface="Quicksand"/>
                <a:cs typeface="Quicksand"/>
                <a:sym typeface="Quicksand"/>
              </a:rPr>
              <a:t>All areas locked and accessed upon completion.</a:t>
            </a:r>
            <a:endParaRPr sz="1600">
              <a:latin typeface="Quicksand"/>
              <a:ea typeface="Quicksand"/>
              <a:cs typeface="Quicksand"/>
              <a:sym typeface="Quicksand"/>
            </a:endParaRPr>
          </a:p>
          <a:p>
            <a:pPr indent="-330200" lvl="0" marL="457200" rtl="0" algn="l">
              <a:spcBef>
                <a:spcPts val="1000"/>
              </a:spcBef>
              <a:spcAft>
                <a:spcPts val="0"/>
              </a:spcAft>
              <a:buSzPts val="1600"/>
              <a:buFont typeface="Quicksand"/>
              <a:buChar char="●"/>
            </a:pPr>
            <a:r>
              <a:rPr lang="en" sz="1600">
                <a:latin typeface="Quicksand"/>
                <a:ea typeface="Quicksand"/>
                <a:cs typeface="Quicksand"/>
                <a:sym typeface="Quicksand"/>
              </a:rPr>
              <a:t>Quizzes to assess for understanding</a:t>
            </a:r>
            <a:endParaRPr sz="1600">
              <a:latin typeface="Quicksand"/>
              <a:ea typeface="Quicksand"/>
              <a:cs typeface="Quicksand"/>
              <a:sym typeface="Quicksand"/>
            </a:endParaRPr>
          </a:p>
          <a:p>
            <a:pPr indent="-330200" lvl="0" marL="457200" rtl="0" algn="l">
              <a:spcBef>
                <a:spcPts val="1000"/>
              </a:spcBef>
              <a:spcAft>
                <a:spcPts val="0"/>
              </a:spcAft>
              <a:buSzPts val="1600"/>
              <a:buFont typeface="Quicksand"/>
              <a:buChar char="●"/>
            </a:pPr>
            <a:r>
              <a:rPr lang="en" sz="1600">
                <a:latin typeface="Quicksand"/>
                <a:ea typeface="Quicksand"/>
                <a:cs typeface="Quicksand"/>
                <a:sym typeface="Quicksand"/>
              </a:rPr>
              <a:t>Videos, accordion files, bookmarks are interactive to engage different learning styles.</a:t>
            </a:r>
            <a:endParaRPr sz="1600">
              <a:latin typeface="Quicksand"/>
              <a:ea typeface="Quicksand"/>
              <a:cs typeface="Quicksand"/>
              <a:sym typeface="Quicksand"/>
            </a:endParaRPr>
          </a:p>
          <a:p>
            <a:pPr indent="-330200" lvl="0" marL="457200" rtl="0" algn="l">
              <a:spcBef>
                <a:spcPts val="1000"/>
              </a:spcBef>
              <a:spcAft>
                <a:spcPts val="0"/>
              </a:spcAft>
              <a:buSzPts val="1600"/>
              <a:buFont typeface="Quicksand"/>
              <a:buChar char="●"/>
            </a:pPr>
            <a:r>
              <a:rPr lang="en" sz="1600">
                <a:latin typeface="Quicksand"/>
                <a:ea typeface="Quicksand"/>
                <a:cs typeface="Quicksand"/>
                <a:sym typeface="Quicksand"/>
              </a:rPr>
              <a:t>In English and Spanish</a:t>
            </a:r>
            <a:endParaRPr sz="1600">
              <a:latin typeface="Quicksand"/>
              <a:ea typeface="Quicksand"/>
              <a:cs typeface="Quicksand"/>
              <a:sym typeface="Quicksand"/>
            </a:endParaRPr>
          </a:p>
          <a:p>
            <a:pPr indent="-330200" lvl="0" marL="457200" rtl="0" algn="l">
              <a:spcBef>
                <a:spcPts val="1000"/>
              </a:spcBef>
              <a:spcAft>
                <a:spcPts val="0"/>
              </a:spcAft>
              <a:buSzPts val="1600"/>
              <a:buFont typeface="Quicksand"/>
              <a:buChar char="●"/>
            </a:pPr>
            <a:r>
              <a:rPr lang="en" sz="1600">
                <a:latin typeface="Quicksand"/>
                <a:ea typeface="Quicksand"/>
                <a:cs typeface="Quicksand"/>
                <a:sym typeface="Quicksand"/>
              </a:rPr>
              <a:t>Records completion into Colleague within minutes allowing for immediate registration		</a:t>
            </a:r>
            <a:endParaRPr sz="1600">
              <a:latin typeface="Quicksand"/>
              <a:ea typeface="Quicksand"/>
              <a:cs typeface="Quicksand"/>
              <a:sym typeface="Quicksand"/>
            </a:endParaRPr>
          </a:p>
        </p:txBody>
      </p:sp>
      <p:pic>
        <p:nvPicPr>
          <p:cNvPr id="105" name="Google Shape;105;p14"/>
          <p:cNvPicPr preferRelativeResize="0"/>
          <p:nvPr/>
        </p:nvPicPr>
        <p:blipFill>
          <a:blip r:embed="rId3">
            <a:alphaModFix/>
          </a:blip>
          <a:stretch>
            <a:fillRect/>
          </a:stretch>
        </p:blipFill>
        <p:spPr>
          <a:xfrm>
            <a:off x="3392325" y="1526400"/>
            <a:ext cx="5446874" cy="3018057"/>
          </a:xfrm>
          <a:prstGeom prst="rect">
            <a:avLst/>
          </a:prstGeom>
          <a:noFill/>
          <a:ln>
            <a:noFill/>
          </a:ln>
        </p:spPr>
      </p:pic>
      <p:sp>
        <p:nvSpPr>
          <p:cNvPr id="106" name="Google Shape;106;p14"/>
          <p:cNvSpPr/>
          <p:nvPr/>
        </p:nvSpPr>
        <p:spPr>
          <a:xfrm>
            <a:off x="3645300" y="4475575"/>
            <a:ext cx="2230800" cy="2038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Over 8000 students have completed the Orientation since Feb. 2020.</a:t>
            </a:r>
            <a:endParaRPr>
              <a:solidFill>
                <a:schemeClr val="accent2"/>
              </a:solidFill>
            </a:endParaRPr>
          </a:p>
        </p:txBody>
      </p:sp>
      <p:sp>
        <p:nvSpPr>
          <p:cNvPr id="107" name="Google Shape;107;p14"/>
          <p:cNvSpPr/>
          <p:nvPr/>
        </p:nvSpPr>
        <p:spPr>
          <a:xfrm>
            <a:off x="6610125" y="4909375"/>
            <a:ext cx="1666200" cy="1170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0 </a:t>
            </a:r>
            <a:r>
              <a:rPr lang="en">
                <a:solidFill>
                  <a:schemeClr val="accent2"/>
                </a:solidFill>
              </a:rPr>
              <a:t> student complaints since February 2020</a:t>
            </a:r>
            <a:endParaRPr>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txBox="1"/>
          <p:nvPr>
            <p:ph type="title"/>
          </p:nvPr>
        </p:nvSpPr>
        <p:spPr>
          <a:xfrm>
            <a:off x="-2" y="52637"/>
            <a:ext cx="6165300" cy="66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2F2F2"/>
              </a:buClr>
              <a:buSzPts val="2400"/>
              <a:buFont typeface="Quicksand"/>
              <a:buNone/>
            </a:pPr>
            <a:r>
              <a:rPr lang="en"/>
              <a:t>Steps to Success as Videos &amp; Social Media</a:t>
            </a:r>
            <a:endParaRPr/>
          </a:p>
        </p:txBody>
      </p:sp>
      <p:sp>
        <p:nvSpPr>
          <p:cNvPr id="113" name="Google Shape;113;p15"/>
          <p:cNvSpPr/>
          <p:nvPr/>
        </p:nvSpPr>
        <p:spPr>
          <a:xfrm>
            <a:off x="273625" y="1008100"/>
            <a:ext cx="8763000" cy="4293900"/>
          </a:xfrm>
          <a:prstGeom prst="rect">
            <a:avLst/>
          </a:prstGeom>
          <a:noFill/>
          <a:ln>
            <a:noFill/>
          </a:ln>
        </p:spPr>
        <p:txBody>
          <a:bodyPr anchorCtr="0" anchor="t" bIns="45700" lIns="91425" spcFirstLastPara="1" rIns="91425" wrap="square" tIns="45700">
            <a:noAutofit/>
          </a:bodyPr>
          <a:lstStyle/>
          <a:p>
            <a:pPr indent="-342900" lvl="0" marL="457200" marR="457200" rtl="0" algn="l">
              <a:lnSpc>
                <a:spcPct val="115000"/>
              </a:lnSpc>
              <a:spcBef>
                <a:spcPts val="0"/>
              </a:spcBef>
              <a:spcAft>
                <a:spcPts val="0"/>
              </a:spcAft>
              <a:buClr>
                <a:schemeClr val="dk1"/>
              </a:buClr>
              <a:buSzPts val="1800"/>
              <a:buFont typeface="Quicksand"/>
              <a:buChar char="●"/>
            </a:pPr>
            <a:r>
              <a:rPr b="1" lang="en" sz="1800">
                <a:solidFill>
                  <a:schemeClr val="dk1"/>
                </a:solidFill>
                <a:latin typeface="Quicksand"/>
                <a:ea typeface="Quicksand"/>
                <a:cs typeface="Quicksand"/>
                <a:sym typeface="Quicksand"/>
              </a:rPr>
              <a:t>College Pathways </a:t>
            </a:r>
            <a:r>
              <a:rPr b="1" lang="en" sz="1800">
                <a:solidFill>
                  <a:schemeClr val="dk1"/>
                </a:solidFill>
                <a:latin typeface="Quicksand"/>
                <a:ea typeface="Quicksand"/>
                <a:cs typeface="Quicksand"/>
                <a:sym typeface="Quicksand"/>
              </a:rPr>
              <a:t>team of five work with over 20 local high schools (and programs) to facilitate 5 of the 7 S</a:t>
            </a:r>
            <a:r>
              <a:rPr b="1" lang="en" sz="1800">
                <a:solidFill>
                  <a:schemeClr val="dk1"/>
                </a:solidFill>
                <a:latin typeface="Quicksand"/>
                <a:ea typeface="Quicksand"/>
                <a:cs typeface="Quicksand"/>
                <a:sym typeface="Quicksand"/>
              </a:rPr>
              <a:t>teps to Success starting Oct.</a:t>
            </a:r>
            <a:endParaRPr b="1" sz="1800">
              <a:solidFill>
                <a:schemeClr val="dk1"/>
              </a:solidFill>
              <a:latin typeface="Quicksand"/>
              <a:ea typeface="Quicksand"/>
              <a:cs typeface="Quicksand"/>
              <a:sym typeface="Quicksand"/>
            </a:endParaRPr>
          </a:p>
          <a:p>
            <a:pPr indent="0" lvl="0" marL="0" marR="457200" rtl="0" algn="l">
              <a:lnSpc>
                <a:spcPct val="115000"/>
              </a:lnSpc>
              <a:spcBef>
                <a:spcPts val="0"/>
              </a:spcBef>
              <a:spcAft>
                <a:spcPts val="0"/>
              </a:spcAft>
              <a:buNone/>
            </a:pPr>
            <a:r>
              <a:t/>
            </a:r>
            <a:endParaRPr b="1" sz="1800">
              <a:solidFill>
                <a:schemeClr val="dk1"/>
              </a:solidFill>
              <a:latin typeface="Quicksand"/>
              <a:ea typeface="Quicksand"/>
              <a:cs typeface="Quicksand"/>
              <a:sym typeface="Quicksand"/>
            </a:endParaRPr>
          </a:p>
          <a:p>
            <a:pPr indent="-342900" lvl="0" marL="457200" marR="457200" rtl="0" algn="l">
              <a:lnSpc>
                <a:spcPct val="115000"/>
              </a:lnSpc>
              <a:spcBef>
                <a:spcPts val="0"/>
              </a:spcBef>
              <a:spcAft>
                <a:spcPts val="0"/>
              </a:spcAft>
              <a:buClr>
                <a:schemeClr val="dk1"/>
              </a:buClr>
              <a:buSzPts val="1800"/>
              <a:buFont typeface="Quicksand"/>
              <a:buChar char="●"/>
            </a:pPr>
            <a:r>
              <a:rPr b="1" lang="en" sz="1800">
                <a:solidFill>
                  <a:schemeClr val="dk1"/>
                </a:solidFill>
                <a:latin typeface="Quicksand"/>
                <a:ea typeface="Quicksand"/>
                <a:cs typeface="Quicksand"/>
                <a:sym typeface="Quicksand"/>
              </a:rPr>
              <a:t>Visit the </a:t>
            </a:r>
            <a:r>
              <a:rPr b="1" lang="en" sz="1800" u="sng">
                <a:solidFill>
                  <a:schemeClr val="hlink"/>
                </a:solidFill>
                <a:latin typeface="Quicksand"/>
                <a:ea typeface="Quicksand"/>
                <a:cs typeface="Quicksand"/>
                <a:sym typeface="Quicksand"/>
                <a:hlinkClick r:id="rId3"/>
              </a:rPr>
              <a:t>Panther Prep Pledge website</a:t>
            </a:r>
            <a:r>
              <a:rPr b="1" lang="en" sz="1800">
                <a:solidFill>
                  <a:schemeClr val="dk1"/>
                </a:solidFill>
                <a:latin typeface="Quicksand"/>
                <a:ea typeface="Quicksand"/>
                <a:cs typeface="Quicksand"/>
                <a:sym typeface="Quicksand"/>
              </a:rPr>
              <a:t> or the </a:t>
            </a:r>
            <a:r>
              <a:rPr b="1" lang="en" sz="1800" u="sng">
                <a:solidFill>
                  <a:schemeClr val="hlink"/>
                </a:solidFill>
                <a:latin typeface="Quicksand"/>
                <a:ea typeface="Quicksand"/>
                <a:cs typeface="Quicksand"/>
                <a:sym typeface="Quicksand"/>
                <a:hlinkClick r:id="rId4"/>
              </a:rPr>
              <a:t>Enroll Now link</a:t>
            </a:r>
            <a:r>
              <a:rPr b="1" lang="en" sz="1800">
                <a:solidFill>
                  <a:schemeClr val="dk1"/>
                </a:solidFill>
                <a:latin typeface="Quicksand"/>
                <a:ea typeface="Quicksand"/>
                <a:cs typeface="Quicksand"/>
                <a:sym typeface="Quicksand"/>
              </a:rPr>
              <a:t> to view the Steps to Success Videos.</a:t>
            </a:r>
            <a:endParaRPr b="1" sz="1800">
              <a:solidFill>
                <a:schemeClr val="dk1"/>
              </a:solidFill>
              <a:latin typeface="Quicksand"/>
              <a:ea typeface="Quicksand"/>
              <a:cs typeface="Quicksand"/>
              <a:sym typeface="Quicksand"/>
            </a:endParaRPr>
          </a:p>
          <a:p>
            <a:pPr indent="-342900" lvl="0" marL="457200" marR="457200" rtl="0" algn="l">
              <a:lnSpc>
                <a:spcPct val="115000"/>
              </a:lnSpc>
              <a:spcBef>
                <a:spcPts val="1000"/>
              </a:spcBef>
              <a:spcAft>
                <a:spcPts val="0"/>
              </a:spcAft>
              <a:buClr>
                <a:schemeClr val="dk1"/>
              </a:buClr>
              <a:buSzPts val="1800"/>
              <a:buFont typeface="Quicksand"/>
              <a:buChar char="●"/>
            </a:pPr>
            <a:r>
              <a:rPr b="1" lang="en" sz="1800">
                <a:solidFill>
                  <a:schemeClr val="dk1"/>
                </a:solidFill>
                <a:latin typeface="Quicksand"/>
                <a:ea typeface="Quicksand"/>
                <a:cs typeface="Quicksand"/>
                <a:sym typeface="Quicksand"/>
              </a:rPr>
              <a:t>College Pathways Team on Social Media:</a:t>
            </a:r>
            <a:endParaRPr b="1" sz="1800">
              <a:solidFill>
                <a:schemeClr val="dk1"/>
              </a:solidFill>
              <a:latin typeface="Quicksand"/>
              <a:ea typeface="Quicksand"/>
              <a:cs typeface="Quicksand"/>
              <a:sym typeface="Quicksand"/>
            </a:endParaRPr>
          </a:p>
          <a:p>
            <a:pPr indent="-368300" lvl="1" marL="914400" marR="457200" rtl="0" algn="l">
              <a:lnSpc>
                <a:spcPct val="100000"/>
              </a:lnSpc>
              <a:spcBef>
                <a:spcPts val="0"/>
              </a:spcBef>
              <a:spcAft>
                <a:spcPts val="0"/>
              </a:spcAft>
              <a:buClr>
                <a:schemeClr val="dk1"/>
              </a:buClr>
              <a:buSzPts val="2200"/>
              <a:buFont typeface="Quicksand"/>
              <a:buChar char="○"/>
            </a:pPr>
            <a:r>
              <a:rPr b="1" lang="en" sz="1450">
                <a:solidFill>
                  <a:schemeClr val="dk1"/>
                </a:solidFill>
                <a:highlight>
                  <a:srgbClr val="FFFFFF"/>
                </a:highlight>
                <a:latin typeface="Open Sans"/>
                <a:ea typeface="Open Sans"/>
                <a:cs typeface="Open Sans"/>
                <a:sym typeface="Open Sans"/>
              </a:rPr>
              <a:t>Instagram:</a:t>
            </a:r>
            <a:r>
              <a:rPr b="1" lang="en" sz="1450">
                <a:solidFill>
                  <a:srgbClr val="0000FF"/>
                </a:solidFill>
                <a:highlight>
                  <a:srgbClr val="FFFFFF"/>
                </a:highlight>
                <a:latin typeface="Open Sans"/>
                <a:ea typeface="Open Sans"/>
                <a:cs typeface="Open Sans"/>
                <a:sym typeface="Open Sans"/>
              </a:rPr>
              <a:t> </a:t>
            </a:r>
            <a:r>
              <a:rPr b="1" lang="en" sz="1450" u="sng">
                <a:solidFill>
                  <a:srgbClr val="0000FF"/>
                </a:solidFill>
                <a:highlight>
                  <a:srgbClr val="FFFFFF"/>
                </a:highlight>
                <a:latin typeface="Open Sans"/>
                <a:ea typeface="Open Sans"/>
                <a:cs typeface="Open Sans"/>
                <a:sym typeface="Open Sans"/>
                <a:hlinkClick r:id="rId5">
                  <a:extLst>
                    <a:ext uri="{A12FA001-AC4F-418D-AE19-62706E023703}">
                      <ahyp:hlinkClr val="tx"/>
                    </a:ext>
                  </a:extLst>
                </a:hlinkClick>
              </a:rPr>
              <a:t>hc_pathways_team</a:t>
            </a:r>
            <a:endParaRPr b="1" sz="1450" u="sng">
              <a:solidFill>
                <a:srgbClr val="0000FF"/>
              </a:solidFill>
              <a:highlight>
                <a:srgbClr val="FFFFFF"/>
              </a:highlight>
              <a:latin typeface="Open Sans"/>
              <a:ea typeface="Open Sans"/>
              <a:cs typeface="Open Sans"/>
              <a:sym typeface="Open Sans"/>
            </a:endParaRPr>
          </a:p>
          <a:p>
            <a:pPr indent="-368300" lvl="1" marL="914400" marR="457200" rtl="0" algn="l">
              <a:lnSpc>
                <a:spcPct val="100000"/>
              </a:lnSpc>
              <a:spcBef>
                <a:spcPts val="0"/>
              </a:spcBef>
              <a:spcAft>
                <a:spcPts val="0"/>
              </a:spcAft>
              <a:buClr>
                <a:schemeClr val="dk1"/>
              </a:buClr>
              <a:buSzPts val="2200"/>
              <a:buFont typeface="Quicksand"/>
              <a:buChar char="○"/>
            </a:pPr>
            <a:r>
              <a:rPr b="1" lang="en" sz="1450">
                <a:solidFill>
                  <a:schemeClr val="dk1"/>
                </a:solidFill>
                <a:highlight>
                  <a:srgbClr val="FFFFFF"/>
                </a:highlight>
                <a:latin typeface="Open Sans"/>
                <a:ea typeface="Open Sans"/>
                <a:cs typeface="Open Sans"/>
                <a:sym typeface="Open Sans"/>
              </a:rPr>
              <a:t>Twitter:  </a:t>
            </a:r>
            <a:r>
              <a:rPr b="1" lang="en" sz="1450" u="sng">
                <a:solidFill>
                  <a:srgbClr val="0000FF"/>
                </a:solidFill>
                <a:highlight>
                  <a:srgbClr val="FFFFFF"/>
                </a:highlight>
                <a:latin typeface="Open Sans"/>
                <a:ea typeface="Open Sans"/>
                <a:cs typeface="Open Sans"/>
                <a:sym typeface="Open Sans"/>
                <a:hlinkClick r:id="rId6">
                  <a:extLst>
                    <a:ext uri="{A12FA001-AC4F-418D-AE19-62706E023703}">
                      <ahyp:hlinkClr val="tx"/>
                    </a:ext>
                  </a:extLst>
                </a:hlinkClick>
              </a:rPr>
              <a:t>@HC_PathwaysTeam</a:t>
            </a:r>
            <a:r>
              <a:rPr b="1" lang="en" sz="1450">
                <a:solidFill>
                  <a:srgbClr val="0000FF"/>
                </a:solidFill>
                <a:highlight>
                  <a:srgbClr val="FFFFFF"/>
                </a:highlight>
                <a:latin typeface="Open Sans"/>
                <a:ea typeface="Open Sans"/>
                <a:cs typeface="Open Sans"/>
                <a:sym typeface="Open Sans"/>
              </a:rPr>
              <a:t>  </a:t>
            </a:r>
            <a:endParaRPr b="1" sz="1450">
              <a:solidFill>
                <a:srgbClr val="0000FF"/>
              </a:solidFill>
              <a:highlight>
                <a:srgbClr val="FFFFFF"/>
              </a:highlight>
              <a:latin typeface="Open Sans"/>
              <a:ea typeface="Open Sans"/>
              <a:cs typeface="Open Sans"/>
              <a:sym typeface="Open Sans"/>
            </a:endParaRPr>
          </a:p>
          <a:p>
            <a:pPr indent="-368300" lvl="1" marL="914400" marR="457200" rtl="0" algn="l">
              <a:lnSpc>
                <a:spcPct val="100000"/>
              </a:lnSpc>
              <a:spcBef>
                <a:spcPts val="0"/>
              </a:spcBef>
              <a:spcAft>
                <a:spcPts val="0"/>
              </a:spcAft>
              <a:buClr>
                <a:schemeClr val="dk1"/>
              </a:buClr>
              <a:buSzPts val="2200"/>
              <a:buFont typeface="Quicksand"/>
              <a:buChar char="○"/>
            </a:pPr>
            <a:r>
              <a:rPr b="1" lang="en" sz="1450">
                <a:solidFill>
                  <a:schemeClr val="dk1"/>
                </a:solidFill>
                <a:highlight>
                  <a:srgbClr val="FFFFFF"/>
                </a:highlight>
                <a:latin typeface="Open Sans"/>
                <a:ea typeface="Open Sans"/>
                <a:cs typeface="Open Sans"/>
                <a:sym typeface="Open Sans"/>
              </a:rPr>
              <a:t>TikTok: @hartnellcollegepathways</a:t>
            </a:r>
            <a:endParaRPr b="1" sz="1450">
              <a:solidFill>
                <a:schemeClr val="dk1"/>
              </a:solidFill>
              <a:highlight>
                <a:srgbClr val="FFFFFF"/>
              </a:highlight>
              <a:latin typeface="Open Sans"/>
              <a:ea typeface="Open Sans"/>
              <a:cs typeface="Open Sans"/>
              <a:sym typeface="Open Sans"/>
            </a:endParaRPr>
          </a:p>
          <a:p>
            <a:pPr indent="-368300" lvl="1" marL="914400" marR="457200" rtl="0" algn="l">
              <a:lnSpc>
                <a:spcPct val="100000"/>
              </a:lnSpc>
              <a:spcBef>
                <a:spcPts val="0"/>
              </a:spcBef>
              <a:spcAft>
                <a:spcPts val="0"/>
              </a:spcAft>
              <a:buClr>
                <a:schemeClr val="dk1"/>
              </a:buClr>
              <a:buSzPts val="2200"/>
              <a:buFont typeface="Quicksand"/>
              <a:buChar char="○"/>
            </a:pPr>
            <a:r>
              <a:rPr b="1" lang="en" sz="1450">
                <a:solidFill>
                  <a:schemeClr val="dk1"/>
                </a:solidFill>
                <a:highlight>
                  <a:srgbClr val="FFFFFF"/>
                </a:highlight>
                <a:latin typeface="Open Sans"/>
                <a:ea typeface="Open Sans"/>
                <a:cs typeface="Open Sans"/>
                <a:sym typeface="Open Sans"/>
              </a:rPr>
              <a:t>Youtube: </a:t>
            </a:r>
            <a:r>
              <a:rPr b="1" lang="en" sz="1450" u="sng">
                <a:solidFill>
                  <a:schemeClr val="hlink"/>
                </a:solidFill>
                <a:highlight>
                  <a:srgbClr val="FFFFFF"/>
                </a:highlight>
                <a:latin typeface="Open Sans"/>
                <a:ea typeface="Open Sans"/>
                <a:cs typeface="Open Sans"/>
                <a:sym typeface="Open Sans"/>
                <a:hlinkClick r:id="rId7"/>
              </a:rPr>
              <a:t>Hartnell College Pathways</a:t>
            </a:r>
            <a:endParaRPr b="1" sz="1450">
              <a:solidFill>
                <a:schemeClr val="dk1"/>
              </a:solidFill>
              <a:highlight>
                <a:srgbClr val="FFFFFF"/>
              </a:highlight>
              <a:latin typeface="Open Sans"/>
              <a:ea typeface="Open Sans"/>
              <a:cs typeface="Open Sans"/>
              <a:sym typeface="Open Sans"/>
            </a:endParaRPr>
          </a:p>
          <a:p>
            <a:pPr indent="-342900" lvl="0" marL="457200" marR="457200" rtl="0" algn="l">
              <a:lnSpc>
                <a:spcPct val="115000"/>
              </a:lnSpc>
              <a:spcBef>
                <a:spcPts val="1000"/>
              </a:spcBef>
              <a:spcAft>
                <a:spcPts val="0"/>
              </a:spcAft>
              <a:buClr>
                <a:schemeClr val="dk1"/>
              </a:buClr>
              <a:buSzPts val="1800"/>
              <a:buFont typeface="Quicksand"/>
              <a:buChar char="●"/>
            </a:pPr>
            <a:r>
              <a:rPr b="1" lang="en" sz="1800">
                <a:solidFill>
                  <a:schemeClr val="dk1"/>
                </a:solidFill>
                <a:highlight>
                  <a:srgbClr val="FFFFFF"/>
                </a:highlight>
                <a:latin typeface="Quicksand"/>
                <a:ea typeface="Quicksand"/>
                <a:cs typeface="Quicksand"/>
                <a:sym typeface="Quicksand"/>
              </a:rPr>
              <a:t>Videos are available in English and Spanish</a:t>
            </a:r>
            <a:endParaRPr b="1" sz="1800">
              <a:solidFill>
                <a:schemeClr val="dk1"/>
              </a:solidFill>
              <a:highlight>
                <a:srgbClr val="FFFFFF"/>
              </a:highlight>
              <a:latin typeface="Quicksand"/>
              <a:ea typeface="Quicksand"/>
              <a:cs typeface="Quicksand"/>
              <a:sym typeface="Quicksand"/>
            </a:endParaRPr>
          </a:p>
          <a:p>
            <a:pPr indent="-342900" lvl="0" marL="457200" marR="457200" rtl="0" algn="l">
              <a:lnSpc>
                <a:spcPct val="115000"/>
              </a:lnSpc>
              <a:spcBef>
                <a:spcPts val="0"/>
              </a:spcBef>
              <a:spcAft>
                <a:spcPts val="0"/>
              </a:spcAft>
              <a:buClr>
                <a:schemeClr val="dk1"/>
              </a:buClr>
              <a:buSzPts val="1800"/>
              <a:buFont typeface="Quicksand"/>
              <a:buChar char="●"/>
            </a:pPr>
            <a:r>
              <a:rPr b="1" lang="en" sz="1800">
                <a:solidFill>
                  <a:schemeClr val="dk1"/>
                </a:solidFill>
                <a:highlight>
                  <a:srgbClr val="FFFFFF"/>
                </a:highlight>
                <a:latin typeface="Quicksand"/>
                <a:ea typeface="Quicksand"/>
                <a:cs typeface="Quicksand"/>
                <a:sym typeface="Quicksand"/>
              </a:rPr>
              <a:t>This year we had very positive responses from students and education partners about the videos.</a:t>
            </a:r>
            <a:endParaRPr b="1" sz="1800">
              <a:solidFill>
                <a:schemeClr val="dk1"/>
              </a:solidFill>
              <a:highlight>
                <a:srgbClr val="FFFFFF"/>
              </a:highlight>
              <a:latin typeface="Quicksand"/>
              <a:ea typeface="Quicksand"/>
              <a:cs typeface="Quicksand"/>
              <a:sym typeface="Quicksand"/>
            </a:endParaRPr>
          </a:p>
          <a:p>
            <a:pPr indent="0" lvl="0" marL="0" marR="457200" rtl="0" algn="l">
              <a:lnSpc>
                <a:spcPct val="115000"/>
              </a:lnSpc>
              <a:spcBef>
                <a:spcPts val="0"/>
              </a:spcBef>
              <a:spcAft>
                <a:spcPts val="0"/>
              </a:spcAft>
              <a:buNone/>
            </a:pPr>
            <a:r>
              <a:t/>
            </a:r>
            <a:endParaRPr b="1" sz="1800">
              <a:solidFill>
                <a:schemeClr val="dk1"/>
              </a:solidFill>
              <a:latin typeface="Quicksand"/>
              <a:ea typeface="Quicksand"/>
              <a:cs typeface="Quicksand"/>
              <a:sym typeface="Quicksand"/>
            </a:endParaRPr>
          </a:p>
          <a:p>
            <a:pPr indent="0" lvl="0" marL="457200" rtl="0" algn="l">
              <a:spcBef>
                <a:spcPts val="0"/>
              </a:spcBef>
              <a:spcAft>
                <a:spcPts val="0"/>
              </a:spcAft>
              <a:buNone/>
            </a:pPr>
            <a:r>
              <a:t/>
            </a:r>
            <a:endParaRPr sz="2600">
              <a:solidFill>
                <a:schemeClr val="dk1"/>
              </a:solidFill>
              <a:highlight>
                <a:srgbClr val="FFFFFF"/>
              </a:highlight>
              <a:latin typeface="Quicksand"/>
              <a:ea typeface="Quicksand"/>
              <a:cs typeface="Quicksand"/>
              <a:sym typeface="Quicksand"/>
            </a:endParaRPr>
          </a:p>
        </p:txBody>
      </p:sp>
      <p:sp>
        <p:nvSpPr>
          <p:cNvPr id="114" name="Google Shape;114;p15"/>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5" name="Google Shape;115;p15"/>
          <p:cNvSpPr/>
          <p:nvPr/>
        </p:nvSpPr>
        <p:spPr>
          <a:xfrm>
            <a:off x="784950" y="5659925"/>
            <a:ext cx="7711800" cy="867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a:solidFill>
                  <a:srgbClr val="7D183F"/>
                </a:solidFill>
                <a:latin typeface="Quicksand"/>
                <a:ea typeface="Quicksand"/>
                <a:cs typeface="Quicksand"/>
                <a:sym typeface="Quicksand"/>
              </a:rPr>
              <a:t>Due to COVID: Panther Prep became Panther Pledge. Over 1400 students completed the Steps to Success in 2020 (the biggest group ever). Over 1200 students enrolled this 2020 semester and about 70% did so full-time.</a:t>
            </a:r>
            <a:endParaRPr>
              <a:solidFill>
                <a:srgbClr val="7D183F"/>
              </a:solidFill>
            </a:endParaRPr>
          </a:p>
        </p:txBody>
      </p:sp>
      <p:pic>
        <p:nvPicPr>
          <p:cNvPr id="116" name="Google Shape;116;p15"/>
          <p:cNvPicPr preferRelativeResize="0"/>
          <p:nvPr/>
        </p:nvPicPr>
        <p:blipFill>
          <a:blip r:embed="rId8">
            <a:alphaModFix/>
          </a:blip>
          <a:stretch>
            <a:fillRect/>
          </a:stretch>
        </p:blipFill>
        <p:spPr>
          <a:xfrm>
            <a:off x="4878000" y="3194900"/>
            <a:ext cx="3839075" cy="1081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txBox="1"/>
          <p:nvPr>
            <p:ph type="title"/>
          </p:nvPr>
        </p:nvSpPr>
        <p:spPr>
          <a:xfrm>
            <a:off x="-2" y="52637"/>
            <a:ext cx="6165300" cy="667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2F2F2"/>
              </a:buClr>
              <a:buSzPts val="2400"/>
              <a:buFont typeface="Quicksand"/>
              <a:buNone/>
            </a:pPr>
            <a:r>
              <a:rPr lang="en"/>
              <a:t>Placement Tool </a:t>
            </a:r>
            <a:endParaRPr/>
          </a:p>
        </p:txBody>
      </p:sp>
      <p:sp>
        <p:nvSpPr>
          <p:cNvPr id="122" name="Google Shape;122;p16"/>
          <p:cNvSpPr/>
          <p:nvPr/>
        </p:nvSpPr>
        <p:spPr>
          <a:xfrm>
            <a:off x="110100" y="695575"/>
            <a:ext cx="8780400" cy="1161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None/>
            </a:pPr>
            <a:r>
              <a:rPr b="1" lang="en" sz="2000">
                <a:highlight>
                  <a:srgbClr val="FFFFFF"/>
                </a:highlight>
                <a:latin typeface="Quicksand"/>
                <a:ea typeface="Quicksand"/>
                <a:cs typeface="Quicksand"/>
                <a:sym typeface="Quicksand"/>
              </a:rPr>
              <a:t>Placement Tool was developed in-house in response to legislation AB705 to eliminate assessment for placement and utilize self-guided placement.</a:t>
            </a:r>
            <a:endParaRPr b="1" sz="2000">
              <a:highlight>
                <a:srgbClr val="FFFFFF"/>
              </a:highlight>
              <a:latin typeface="Quicksand"/>
              <a:ea typeface="Quicksand"/>
              <a:cs typeface="Quicksand"/>
              <a:sym typeface="Quicksand"/>
            </a:endParaRPr>
          </a:p>
        </p:txBody>
      </p:sp>
      <p:sp>
        <p:nvSpPr>
          <p:cNvPr id="123" name="Google Shape;123;p16"/>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4" name="Google Shape;124;p16"/>
          <p:cNvPicPr preferRelativeResize="0"/>
          <p:nvPr/>
        </p:nvPicPr>
        <p:blipFill>
          <a:blip r:embed="rId3">
            <a:alphaModFix/>
          </a:blip>
          <a:stretch>
            <a:fillRect/>
          </a:stretch>
        </p:blipFill>
        <p:spPr>
          <a:xfrm>
            <a:off x="4108975" y="1762128"/>
            <a:ext cx="4781525" cy="2836551"/>
          </a:xfrm>
          <a:prstGeom prst="rect">
            <a:avLst/>
          </a:prstGeom>
          <a:noFill/>
          <a:ln>
            <a:noFill/>
          </a:ln>
        </p:spPr>
      </p:pic>
      <p:sp>
        <p:nvSpPr>
          <p:cNvPr id="125" name="Google Shape;125;p16"/>
          <p:cNvSpPr txBox="1"/>
          <p:nvPr/>
        </p:nvSpPr>
        <p:spPr>
          <a:xfrm>
            <a:off x="110100" y="2295750"/>
            <a:ext cx="3808800" cy="4313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Quicksand"/>
              <a:buChar char="●"/>
            </a:pPr>
            <a:r>
              <a:rPr lang="en" sz="1800">
                <a:latin typeface="Quicksand"/>
                <a:ea typeface="Quicksand"/>
                <a:cs typeface="Quicksand"/>
                <a:sym typeface="Quicksand"/>
              </a:rPr>
              <a:t>For Math, English and ESL Placement</a:t>
            </a:r>
            <a:endParaRPr sz="1800">
              <a:latin typeface="Quicksand"/>
              <a:ea typeface="Quicksand"/>
              <a:cs typeface="Quicksand"/>
              <a:sym typeface="Quicksand"/>
            </a:endParaRPr>
          </a:p>
          <a:p>
            <a:pPr indent="-317500" lvl="0" marL="457200" rtl="0" algn="l">
              <a:spcBef>
                <a:spcPts val="1000"/>
              </a:spcBef>
              <a:spcAft>
                <a:spcPts val="0"/>
              </a:spcAft>
              <a:buSzPts val="1400"/>
              <a:buFont typeface="Quicksand"/>
              <a:buChar char="●"/>
            </a:pPr>
            <a:r>
              <a:rPr lang="en" sz="1800">
                <a:latin typeface="Quicksand"/>
                <a:ea typeface="Quicksand"/>
                <a:cs typeface="Quicksand"/>
                <a:sym typeface="Quicksand"/>
              </a:rPr>
              <a:t>Requests: highest level of course completed, grade received in course and overall GPA </a:t>
            </a:r>
            <a:endParaRPr sz="1800">
              <a:latin typeface="Quicksand"/>
              <a:ea typeface="Quicksand"/>
              <a:cs typeface="Quicksand"/>
              <a:sym typeface="Quicksand"/>
            </a:endParaRPr>
          </a:p>
          <a:p>
            <a:pPr indent="-342900" lvl="0" marL="457200" rtl="0" algn="l">
              <a:spcBef>
                <a:spcPts val="1000"/>
              </a:spcBef>
              <a:spcAft>
                <a:spcPts val="0"/>
              </a:spcAft>
              <a:buSzPts val="1800"/>
              <a:buFont typeface="Quicksand"/>
              <a:buChar char="●"/>
            </a:pPr>
            <a:r>
              <a:rPr b="1" lang="en" sz="1800">
                <a:latin typeface="Quicksand"/>
                <a:ea typeface="Quicksand"/>
                <a:cs typeface="Quicksand"/>
                <a:sym typeface="Quicksand"/>
              </a:rPr>
              <a:t>Placement Tool itself does not seem to have any significant impact on success</a:t>
            </a:r>
            <a:endParaRPr b="1" sz="1800">
              <a:latin typeface="Quicksand"/>
              <a:ea typeface="Quicksand"/>
              <a:cs typeface="Quicksand"/>
              <a:sym typeface="Quicksand"/>
            </a:endParaRPr>
          </a:p>
          <a:p>
            <a:pPr indent="0" lvl="0" marL="0" rtl="0" algn="l">
              <a:spcBef>
                <a:spcPts val="0"/>
              </a:spcBef>
              <a:spcAft>
                <a:spcPts val="0"/>
              </a:spcAft>
              <a:buNone/>
            </a:pPr>
            <a:r>
              <a:t/>
            </a:r>
            <a:endParaRPr b="1" sz="1800">
              <a:solidFill>
                <a:schemeClr val="dk1"/>
              </a:solidFill>
              <a:latin typeface="Quicksand"/>
              <a:ea typeface="Quicksand"/>
              <a:cs typeface="Quicksand"/>
              <a:sym typeface="Quicksand"/>
            </a:endParaRPr>
          </a:p>
          <a:p>
            <a:pPr indent="0" lvl="0" marL="457200" rtl="0" algn="l">
              <a:spcBef>
                <a:spcPts val="0"/>
              </a:spcBef>
              <a:spcAft>
                <a:spcPts val="0"/>
              </a:spcAft>
              <a:buNone/>
            </a:pPr>
            <a:r>
              <a:rPr i="1" lang="en">
                <a:solidFill>
                  <a:schemeClr val="dk1"/>
                </a:solidFill>
                <a:latin typeface="Quicksand"/>
                <a:ea typeface="Quicksand"/>
                <a:cs typeface="Quicksand"/>
                <a:sym typeface="Quicksand"/>
              </a:rPr>
              <a:t>Data taken from AB705 Leads presentation - will be presenting success data at College Transitions and Curriculum Institute, Nov. 20th</a:t>
            </a:r>
            <a:endParaRPr i="1">
              <a:latin typeface="Quicksand"/>
              <a:ea typeface="Quicksand"/>
              <a:cs typeface="Quicksand"/>
              <a:sym typeface="Quicksand"/>
            </a:endParaRPr>
          </a:p>
          <a:p>
            <a:pPr indent="0" lvl="0" marL="0" rtl="0" algn="l">
              <a:spcBef>
                <a:spcPts val="1000"/>
              </a:spcBef>
              <a:spcAft>
                <a:spcPts val="0"/>
              </a:spcAft>
              <a:buNone/>
            </a:pPr>
            <a:r>
              <a:t/>
            </a:r>
            <a:endParaRPr i="1">
              <a:latin typeface="Quicksand"/>
              <a:ea typeface="Quicksand"/>
              <a:cs typeface="Quicksand"/>
              <a:sym typeface="Quicksand"/>
            </a:endParaRPr>
          </a:p>
          <a:p>
            <a:pPr indent="0" lvl="0" marL="0" rtl="0" algn="l">
              <a:spcBef>
                <a:spcPts val="1000"/>
              </a:spcBef>
              <a:spcAft>
                <a:spcPts val="0"/>
              </a:spcAft>
              <a:buNone/>
            </a:pPr>
            <a:r>
              <a:t/>
            </a:r>
            <a:endParaRPr i="1">
              <a:latin typeface="Quicksand"/>
              <a:ea typeface="Quicksand"/>
              <a:cs typeface="Quicksand"/>
              <a:sym typeface="Quicksand"/>
            </a:endParaRPr>
          </a:p>
          <a:p>
            <a:pPr indent="0" lvl="0" marL="0" rtl="0" algn="l">
              <a:spcBef>
                <a:spcPts val="1000"/>
              </a:spcBef>
              <a:spcAft>
                <a:spcPts val="1000"/>
              </a:spcAft>
              <a:buNone/>
            </a:pPr>
            <a:r>
              <a:t/>
            </a:r>
            <a:endParaRPr i="1">
              <a:latin typeface="Quicksand"/>
              <a:ea typeface="Quicksand"/>
              <a:cs typeface="Quicksand"/>
              <a:sym typeface="Quicksand"/>
            </a:endParaRPr>
          </a:p>
        </p:txBody>
      </p:sp>
      <p:sp>
        <p:nvSpPr>
          <p:cNvPr id="126" name="Google Shape;126;p16"/>
          <p:cNvSpPr/>
          <p:nvPr/>
        </p:nvSpPr>
        <p:spPr>
          <a:xfrm>
            <a:off x="4272575" y="5030150"/>
            <a:ext cx="1836900" cy="1520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solidFill>
                  <a:srgbClr val="7D183F"/>
                </a:solidFill>
                <a:latin typeface="Quicksand"/>
                <a:ea typeface="Quicksand"/>
                <a:cs typeface="Quicksand"/>
                <a:sym typeface="Quicksand"/>
              </a:rPr>
              <a:t>“</a:t>
            </a:r>
            <a:r>
              <a:rPr b="1" lang="en" sz="900">
                <a:solidFill>
                  <a:srgbClr val="7D183F"/>
                </a:solidFill>
                <a:latin typeface="Quicksand"/>
                <a:ea typeface="Quicksand"/>
                <a:cs typeface="Quicksand"/>
                <a:sym typeface="Quicksand"/>
              </a:rPr>
              <a:t>Under the new AB705 placement rules, 400 more students passed transfer level English in 2019-20 than in 2017-18”</a:t>
            </a:r>
            <a:endParaRPr sz="900">
              <a:solidFill>
                <a:srgbClr val="7D183F"/>
              </a:solidFill>
            </a:endParaRPr>
          </a:p>
        </p:txBody>
      </p:sp>
      <p:sp>
        <p:nvSpPr>
          <p:cNvPr id="127" name="Google Shape;127;p16"/>
          <p:cNvSpPr/>
          <p:nvPr/>
        </p:nvSpPr>
        <p:spPr>
          <a:xfrm>
            <a:off x="6463175" y="4810850"/>
            <a:ext cx="2237400" cy="76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7D183F"/>
                </a:solidFill>
                <a:latin typeface="Quicksand"/>
                <a:ea typeface="Quicksand"/>
                <a:cs typeface="Quicksand"/>
                <a:sym typeface="Quicksand"/>
              </a:rPr>
              <a:t>]</a:t>
            </a:r>
            <a:endParaRPr b="1" sz="1000">
              <a:solidFill>
                <a:srgbClr val="7D183F"/>
              </a:solidFill>
              <a:latin typeface="Quicksand"/>
              <a:ea typeface="Quicksand"/>
              <a:cs typeface="Quicksand"/>
              <a:sym typeface="Quicksand"/>
            </a:endParaRPr>
          </a:p>
          <a:p>
            <a:pPr indent="0" lvl="0" marL="0" rtl="0" algn="ctr">
              <a:spcBef>
                <a:spcPts val="0"/>
              </a:spcBef>
              <a:spcAft>
                <a:spcPts val="0"/>
              </a:spcAft>
              <a:buNone/>
            </a:pPr>
            <a:r>
              <a:rPr b="1" lang="en" sz="1000">
                <a:solidFill>
                  <a:srgbClr val="7D183F"/>
                </a:solidFill>
                <a:latin typeface="Quicksand"/>
                <a:ea typeface="Quicksand"/>
                <a:cs typeface="Quicksand"/>
                <a:sym typeface="Quicksand"/>
              </a:rPr>
              <a:t>“</a:t>
            </a:r>
            <a:r>
              <a:rPr b="1" lang="en" sz="1000">
                <a:solidFill>
                  <a:srgbClr val="7D183F"/>
                </a:solidFill>
                <a:latin typeface="Quicksand"/>
                <a:ea typeface="Quicksand"/>
                <a:cs typeface="Quicksand"/>
                <a:sym typeface="Quicksand"/>
              </a:rPr>
              <a:t>AB705 changes allowed 823 more students to pass Math 13 in 2019-20 than in 2017-18”</a:t>
            </a:r>
            <a:endParaRPr b="1" sz="1000">
              <a:solidFill>
                <a:srgbClr val="7D183F"/>
              </a:solidFill>
              <a:latin typeface="Quicksand"/>
              <a:ea typeface="Quicksand"/>
              <a:cs typeface="Quicksand"/>
              <a:sym typeface="Quicksand"/>
            </a:endParaRPr>
          </a:p>
          <a:p>
            <a:pPr indent="0" lvl="0" marL="0" rtl="0" algn="l">
              <a:spcBef>
                <a:spcPts val="0"/>
              </a:spcBef>
              <a:spcAft>
                <a:spcPts val="0"/>
              </a:spcAft>
              <a:buNone/>
            </a:pPr>
            <a:r>
              <a:t/>
            </a:r>
            <a:endParaRPr/>
          </a:p>
        </p:txBody>
      </p:sp>
      <p:sp>
        <p:nvSpPr>
          <p:cNvPr id="128" name="Google Shape;128;p16"/>
          <p:cNvSpPr/>
          <p:nvPr/>
        </p:nvSpPr>
        <p:spPr>
          <a:xfrm>
            <a:off x="6922525" y="5746625"/>
            <a:ext cx="1199050" cy="862750"/>
          </a:xfrm>
          <a:prstGeom prst="flowChart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7D183F"/>
                </a:solidFill>
              </a:rPr>
              <a:t>ESL just starting to gather data</a:t>
            </a:r>
            <a:endParaRPr>
              <a:solidFill>
                <a:srgbClr val="7D183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7"/>
          <p:cNvSpPr txBox="1"/>
          <p:nvPr>
            <p:ph type="title"/>
          </p:nvPr>
        </p:nvSpPr>
        <p:spPr>
          <a:xfrm>
            <a:off x="26773" y="16737"/>
            <a:ext cx="6165300" cy="66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Web Updates and Chatbot</a:t>
            </a:r>
            <a:endParaRPr/>
          </a:p>
        </p:txBody>
      </p:sp>
      <p:sp>
        <p:nvSpPr>
          <p:cNvPr id="134" name="Google Shape;134;p17"/>
          <p:cNvSpPr txBox="1"/>
          <p:nvPr>
            <p:ph idx="1" type="body"/>
          </p:nvPr>
        </p:nvSpPr>
        <p:spPr>
          <a:xfrm>
            <a:off x="4882875" y="1811225"/>
            <a:ext cx="4038600" cy="5046900"/>
          </a:xfrm>
          <a:prstGeom prst="rect">
            <a:avLst/>
          </a:prstGeom>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t/>
            </a:r>
            <a:endParaRPr b="0" sz="2200">
              <a:latin typeface="Quicksand"/>
              <a:ea typeface="Quicksand"/>
              <a:cs typeface="Quicksand"/>
              <a:sym typeface="Quicksand"/>
            </a:endParaRPr>
          </a:p>
          <a:p>
            <a:pPr indent="0" lvl="0" marL="0" rtl="0" algn="l">
              <a:spcBef>
                <a:spcPts val="560"/>
              </a:spcBef>
              <a:spcAft>
                <a:spcPts val="0"/>
              </a:spcAft>
              <a:buNone/>
            </a:pPr>
            <a:r>
              <a:t/>
            </a:r>
            <a:endParaRPr>
              <a:latin typeface="Quicksand"/>
              <a:ea typeface="Quicksand"/>
              <a:cs typeface="Quicksand"/>
              <a:sym typeface="Quicksand"/>
            </a:endParaRPr>
          </a:p>
        </p:txBody>
      </p:sp>
      <p:sp>
        <p:nvSpPr>
          <p:cNvPr id="135" name="Google Shape;135;p17"/>
          <p:cNvSpPr txBox="1"/>
          <p:nvPr>
            <p:ph idx="2" type="body"/>
          </p:nvPr>
        </p:nvSpPr>
        <p:spPr>
          <a:xfrm>
            <a:off x="312550" y="1096675"/>
            <a:ext cx="4038600" cy="5173200"/>
          </a:xfrm>
          <a:prstGeom prst="rect">
            <a:avLst/>
          </a:prstGeom>
        </p:spPr>
        <p:txBody>
          <a:bodyPr anchorCtr="0" anchor="t" bIns="45700" lIns="91425" spcFirstLastPara="1" rIns="91425" wrap="square" tIns="45700">
            <a:noAutofit/>
          </a:bodyPr>
          <a:lstStyle/>
          <a:p>
            <a:pPr indent="-330200" lvl="0" marL="457200" rtl="0" algn="l">
              <a:lnSpc>
                <a:spcPct val="115000"/>
              </a:lnSpc>
              <a:spcBef>
                <a:spcPts val="500"/>
              </a:spcBef>
              <a:spcAft>
                <a:spcPts val="0"/>
              </a:spcAft>
              <a:buSzPts val="1600"/>
              <a:buFont typeface="Quicksand"/>
              <a:buChar char="●"/>
            </a:pPr>
            <a:r>
              <a:rPr b="0" lang="en" sz="1600">
                <a:latin typeface="Quicksand"/>
                <a:ea typeface="Quicksand"/>
                <a:cs typeface="Quicksand"/>
                <a:sym typeface="Quicksand"/>
              </a:rPr>
              <a:t>Counseling web page now includes list of </a:t>
            </a:r>
            <a:r>
              <a:rPr b="0" lang="en" sz="1600" u="sng">
                <a:solidFill>
                  <a:schemeClr val="hlink"/>
                </a:solidFill>
                <a:latin typeface="Quicksand"/>
                <a:ea typeface="Quicksand"/>
                <a:cs typeface="Quicksand"/>
                <a:sym typeface="Quicksand"/>
                <a:hlinkClick r:id="rId3"/>
              </a:rPr>
              <a:t>degrees and certificates search by program</a:t>
            </a:r>
            <a:endParaRPr b="0" sz="1600">
              <a:latin typeface="Quicksand"/>
              <a:ea typeface="Quicksand"/>
              <a:cs typeface="Quicksand"/>
              <a:sym typeface="Quicksand"/>
            </a:endParaRPr>
          </a:p>
          <a:p>
            <a:pPr indent="-330200" lvl="0" marL="457200" rtl="0" algn="l">
              <a:lnSpc>
                <a:spcPct val="115000"/>
              </a:lnSpc>
              <a:spcBef>
                <a:spcPts val="1000"/>
              </a:spcBef>
              <a:spcAft>
                <a:spcPts val="0"/>
              </a:spcAft>
              <a:buSzPts val="1600"/>
              <a:buFont typeface="Quicksand"/>
              <a:buChar char="●"/>
            </a:pPr>
            <a:r>
              <a:rPr b="0" lang="en" sz="1600">
                <a:latin typeface="Quicksand"/>
                <a:ea typeface="Quicksand"/>
                <a:cs typeface="Quicksand"/>
                <a:sym typeface="Quicksand"/>
              </a:rPr>
              <a:t>Online Appointments by Counselor (with Counselor Bio)</a:t>
            </a:r>
            <a:endParaRPr b="0" sz="1600">
              <a:latin typeface="Quicksand"/>
              <a:ea typeface="Quicksand"/>
              <a:cs typeface="Quicksand"/>
              <a:sym typeface="Quicksand"/>
            </a:endParaRPr>
          </a:p>
          <a:p>
            <a:pPr indent="-330200" lvl="0" marL="457200" rtl="0" algn="l">
              <a:lnSpc>
                <a:spcPct val="115000"/>
              </a:lnSpc>
              <a:spcBef>
                <a:spcPts val="1000"/>
              </a:spcBef>
              <a:spcAft>
                <a:spcPts val="0"/>
              </a:spcAft>
              <a:buSzPts val="1600"/>
              <a:buFont typeface="Quicksand"/>
              <a:buChar char="●"/>
            </a:pPr>
            <a:r>
              <a:rPr b="0" lang="en" sz="1600">
                <a:latin typeface="Quicksand"/>
                <a:ea typeface="Quicksand"/>
                <a:cs typeface="Quicksand"/>
                <a:sym typeface="Quicksand"/>
              </a:rPr>
              <a:t>Express Appointments online</a:t>
            </a:r>
            <a:endParaRPr b="0" sz="1600">
              <a:latin typeface="Quicksand"/>
              <a:ea typeface="Quicksand"/>
              <a:cs typeface="Quicksand"/>
              <a:sym typeface="Quicksand"/>
            </a:endParaRPr>
          </a:p>
          <a:p>
            <a:pPr indent="-330200" lvl="0" marL="457200" rtl="0" algn="l">
              <a:lnSpc>
                <a:spcPct val="115000"/>
              </a:lnSpc>
              <a:spcBef>
                <a:spcPts val="1000"/>
              </a:spcBef>
              <a:spcAft>
                <a:spcPts val="0"/>
              </a:spcAft>
              <a:buSzPts val="1600"/>
              <a:buFont typeface="Quicksand"/>
              <a:buChar char="●"/>
            </a:pPr>
            <a:r>
              <a:rPr b="0" lang="en" sz="1600">
                <a:latin typeface="Quicksand"/>
                <a:ea typeface="Quicksand"/>
                <a:cs typeface="Quicksand"/>
                <a:sym typeface="Quicksand"/>
              </a:rPr>
              <a:t>Chatbot is an AI interactive platform that helps answer student questions. Available on counseling, A&amp;R and Financial Aid pages</a:t>
            </a:r>
            <a:endParaRPr b="0" sz="1600">
              <a:latin typeface="Quicksand"/>
              <a:ea typeface="Quicksand"/>
              <a:cs typeface="Quicksand"/>
              <a:sym typeface="Quicksand"/>
            </a:endParaRPr>
          </a:p>
          <a:p>
            <a:pPr indent="-330200" lvl="0" marL="457200" rtl="0" algn="l">
              <a:lnSpc>
                <a:spcPct val="115000"/>
              </a:lnSpc>
              <a:spcBef>
                <a:spcPts val="1000"/>
              </a:spcBef>
              <a:spcAft>
                <a:spcPts val="0"/>
              </a:spcAft>
              <a:buSzPts val="1600"/>
              <a:buFont typeface="Quicksand"/>
              <a:buChar char="●"/>
            </a:pPr>
            <a:r>
              <a:rPr b="0" lang="en" sz="1600">
                <a:latin typeface="Quicksand"/>
                <a:ea typeface="Quicksand"/>
                <a:cs typeface="Quicksand"/>
                <a:sym typeface="Quicksand"/>
              </a:rPr>
              <a:t>Financial aid questions and looking for an Ed Plan are the two top search queries</a:t>
            </a:r>
            <a:endParaRPr b="0" sz="1600">
              <a:latin typeface="Quicksand"/>
              <a:ea typeface="Quicksand"/>
              <a:cs typeface="Quicksand"/>
              <a:sym typeface="Quicksand"/>
            </a:endParaRPr>
          </a:p>
          <a:p>
            <a:pPr indent="-330200" lvl="0" marL="457200" rtl="0" algn="l">
              <a:lnSpc>
                <a:spcPct val="115000"/>
              </a:lnSpc>
              <a:spcBef>
                <a:spcPts val="1000"/>
              </a:spcBef>
              <a:spcAft>
                <a:spcPts val="0"/>
              </a:spcAft>
              <a:buSzPts val="1600"/>
              <a:buFont typeface="Quicksand"/>
              <a:buChar char="●"/>
            </a:pPr>
            <a:r>
              <a:rPr b="0" lang="en" sz="1600">
                <a:latin typeface="Quicksand"/>
                <a:ea typeface="Quicksand"/>
                <a:cs typeface="Quicksand"/>
                <a:sym typeface="Quicksand"/>
              </a:rPr>
              <a:t>Language translation icon in all pages</a:t>
            </a:r>
            <a:endParaRPr b="0" sz="1600">
              <a:latin typeface="Quicksand"/>
              <a:ea typeface="Quicksand"/>
              <a:cs typeface="Quicksand"/>
              <a:sym typeface="Quicksand"/>
            </a:endParaRPr>
          </a:p>
          <a:p>
            <a:pPr indent="0" lvl="0" marL="457200" rtl="0" algn="l">
              <a:lnSpc>
                <a:spcPct val="115000"/>
              </a:lnSpc>
              <a:spcBef>
                <a:spcPts val="500"/>
              </a:spcBef>
              <a:spcAft>
                <a:spcPts val="0"/>
              </a:spcAft>
              <a:buNone/>
            </a:pPr>
            <a:r>
              <a:t/>
            </a:r>
            <a:endParaRPr b="0" sz="1800">
              <a:latin typeface="Quicksand"/>
              <a:ea typeface="Quicksand"/>
              <a:cs typeface="Quicksand"/>
              <a:sym typeface="Quicksand"/>
            </a:endParaRPr>
          </a:p>
          <a:p>
            <a:pPr indent="0" lvl="0" marL="0" rtl="0" algn="l">
              <a:spcBef>
                <a:spcPts val="560"/>
              </a:spcBef>
              <a:spcAft>
                <a:spcPts val="0"/>
              </a:spcAft>
              <a:buNone/>
            </a:pPr>
            <a:r>
              <a:t/>
            </a:r>
            <a:endParaRPr>
              <a:latin typeface="Quicksand"/>
              <a:ea typeface="Quicksand"/>
              <a:cs typeface="Quicksand"/>
              <a:sym typeface="Quicksand"/>
            </a:endParaRPr>
          </a:p>
        </p:txBody>
      </p:sp>
      <p:sp>
        <p:nvSpPr>
          <p:cNvPr id="136" name="Google Shape;136;p17"/>
          <p:cNvSpPr txBox="1"/>
          <p:nvPr/>
        </p:nvSpPr>
        <p:spPr>
          <a:xfrm>
            <a:off x="1273075" y="755425"/>
            <a:ext cx="6122700" cy="3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latin typeface="Calibri"/>
                <a:ea typeface="Calibri"/>
                <a:cs typeface="Calibri"/>
                <a:sym typeface="Calibri"/>
              </a:rPr>
              <a:t> </a:t>
            </a:r>
            <a:endParaRPr b="1" sz="2700">
              <a:latin typeface="Calibri"/>
              <a:ea typeface="Calibri"/>
              <a:cs typeface="Calibri"/>
              <a:sym typeface="Calibri"/>
            </a:endParaRPr>
          </a:p>
        </p:txBody>
      </p:sp>
      <p:sp>
        <p:nvSpPr>
          <p:cNvPr id="137" name="Google Shape;137;p17"/>
          <p:cNvSpPr txBox="1"/>
          <p:nvPr/>
        </p:nvSpPr>
        <p:spPr>
          <a:xfrm>
            <a:off x="746400" y="6465125"/>
            <a:ext cx="8397600" cy="66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Quicksand"/>
                <a:ea typeface="Quicksand"/>
                <a:cs typeface="Quicksand"/>
                <a:sym typeface="Quicksand"/>
              </a:rPr>
              <a:t>*survey data </a:t>
            </a:r>
            <a:r>
              <a:rPr lang="en" sz="1000">
                <a:latin typeface="Quicksand"/>
                <a:ea typeface="Quicksand"/>
                <a:cs typeface="Quicksand"/>
                <a:sym typeface="Quicksand"/>
              </a:rPr>
              <a:t>compiled</a:t>
            </a:r>
            <a:r>
              <a:rPr lang="en" sz="1000">
                <a:latin typeface="Quicksand"/>
                <a:ea typeface="Quicksand"/>
                <a:cs typeface="Quicksand"/>
                <a:sym typeface="Quicksand"/>
              </a:rPr>
              <a:t> and analyzed by Hartnell Office of College Readiness. Questions? Please contact </a:t>
            </a:r>
            <a:r>
              <a:rPr lang="en" sz="1000" u="sng">
                <a:solidFill>
                  <a:schemeClr val="hlink"/>
                </a:solidFill>
                <a:latin typeface="Quicksand"/>
                <a:ea typeface="Quicksand"/>
                <a:cs typeface="Quicksand"/>
                <a:sym typeface="Quicksand"/>
                <a:hlinkClick r:id="rId4"/>
              </a:rPr>
              <a:t>lwalker@hartnell.edu</a:t>
            </a:r>
            <a:r>
              <a:rPr lang="en" sz="1000">
                <a:latin typeface="Quicksand"/>
                <a:ea typeface="Quicksand"/>
                <a:cs typeface="Quicksand"/>
                <a:sym typeface="Quicksand"/>
              </a:rPr>
              <a:t> </a:t>
            </a:r>
            <a:endParaRPr sz="1000">
              <a:latin typeface="Quicksand"/>
              <a:ea typeface="Quicksand"/>
              <a:cs typeface="Quicksand"/>
              <a:sym typeface="Quicksand"/>
            </a:endParaRPr>
          </a:p>
        </p:txBody>
      </p:sp>
      <p:sp>
        <p:nvSpPr>
          <p:cNvPr id="138" name="Google Shape;138;p17"/>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9" name="Google Shape;139;p17"/>
          <p:cNvPicPr preferRelativeResize="0"/>
          <p:nvPr/>
        </p:nvPicPr>
        <p:blipFill>
          <a:blip r:embed="rId5">
            <a:alphaModFix/>
          </a:blip>
          <a:stretch>
            <a:fillRect/>
          </a:stretch>
        </p:blipFill>
        <p:spPr>
          <a:xfrm>
            <a:off x="4572000" y="1962050"/>
            <a:ext cx="4176603" cy="27187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p:cNvSpPr txBox="1"/>
          <p:nvPr>
            <p:ph type="title"/>
          </p:nvPr>
        </p:nvSpPr>
        <p:spPr>
          <a:xfrm>
            <a:off x="26773" y="16737"/>
            <a:ext cx="6165300" cy="66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Self-Serve Portal (Student Planner to be new PAWS)</a:t>
            </a:r>
            <a:endParaRPr/>
          </a:p>
        </p:txBody>
      </p:sp>
      <p:sp>
        <p:nvSpPr>
          <p:cNvPr id="145" name="Google Shape;145;p18"/>
          <p:cNvSpPr txBox="1"/>
          <p:nvPr>
            <p:ph idx="1" type="body"/>
          </p:nvPr>
        </p:nvSpPr>
        <p:spPr>
          <a:xfrm>
            <a:off x="457200" y="1404500"/>
            <a:ext cx="4038600" cy="4885200"/>
          </a:xfrm>
          <a:prstGeom prst="rect">
            <a:avLst/>
          </a:prstGeom>
        </p:spPr>
        <p:txBody>
          <a:bodyPr anchorCtr="0" anchor="t" bIns="45700" lIns="91425" spcFirstLastPara="1" rIns="91425" wrap="square" tIns="45700">
            <a:noAutofit/>
          </a:bodyPr>
          <a:lstStyle/>
          <a:p>
            <a:pPr indent="-323850" lvl="0" marL="457200" rtl="0" algn="l">
              <a:spcBef>
                <a:spcPts val="560"/>
              </a:spcBef>
              <a:spcAft>
                <a:spcPts val="0"/>
              </a:spcAft>
              <a:buSzPts val="1500"/>
              <a:buChar char="●"/>
            </a:pPr>
            <a:r>
              <a:rPr b="0" lang="en" sz="1500">
                <a:latin typeface="Quicksand"/>
                <a:ea typeface="Quicksand"/>
                <a:cs typeface="Quicksand"/>
                <a:sym typeface="Quicksand"/>
              </a:rPr>
              <a:t>Student Planner was released for student use in FA2019.</a:t>
            </a:r>
            <a:endParaRPr b="0" sz="1500">
              <a:latin typeface="Quicksand"/>
              <a:ea typeface="Quicksand"/>
              <a:cs typeface="Quicksand"/>
              <a:sym typeface="Quicksand"/>
            </a:endParaRPr>
          </a:p>
          <a:p>
            <a:pPr indent="-323850" lvl="0" marL="457200" rtl="0" algn="l">
              <a:spcBef>
                <a:spcPts val="1000"/>
              </a:spcBef>
              <a:spcAft>
                <a:spcPts val="0"/>
              </a:spcAft>
              <a:buSzPts val="1500"/>
              <a:buChar char="●"/>
            </a:pPr>
            <a:r>
              <a:rPr b="0" lang="en" sz="1500">
                <a:latin typeface="Quicksand"/>
                <a:ea typeface="Quicksand"/>
                <a:cs typeface="Quicksand"/>
                <a:sym typeface="Quicksand"/>
              </a:rPr>
              <a:t>Students can access their Educational Plans, even make suggested changes for counselor review.</a:t>
            </a:r>
            <a:endParaRPr b="0" sz="1500">
              <a:latin typeface="Quicksand"/>
              <a:ea typeface="Quicksand"/>
              <a:cs typeface="Quicksand"/>
              <a:sym typeface="Quicksand"/>
            </a:endParaRPr>
          </a:p>
          <a:p>
            <a:pPr indent="-323850" lvl="0" marL="457200" rtl="0" algn="l">
              <a:spcBef>
                <a:spcPts val="1000"/>
              </a:spcBef>
              <a:spcAft>
                <a:spcPts val="0"/>
              </a:spcAft>
              <a:buSzPts val="1500"/>
              <a:buChar char="●"/>
            </a:pPr>
            <a:r>
              <a:rPr b="0" lang="en" sz="1500">
                <a:latin typeface="Quicksand"/>
                <a:ea typeface="Quicksand"/>
                <a:cs typeface="Quicksand"/>
                <a:sym typeface="Quicksand"/>
              </a:rPr>
              <a:t>Students can make a payment to their account and account will clear automatically.</a:t>
            </a:r>
            <a:endParaRPr b="0" sz="1500">
              <a:latin typeface="Quicksand"/>
              <a:ea typeface="Quicksand"/>
              <a:cs typeface="Quicksand"/>
              <a:sym typeface="Quicksand"/>
            </a:endParaRPr>
          </a:p>
          <a:p>
            <a:pPr indent="-323850" lvl="0" marL="457200" rtl="0" algn="l">
              <a:spcBef>
                <a:spcPts val="1000"/>
              </a:spcBef>
              <a:spcAft>
                <a:spcPts val="0"/>
              </a:spcAft>
              <a:buSzPts val="1500"/>
              <a:buChar char="●"/>
            </a:pPr>
            <a:r>
              <a:rPr b="0" lang="en" sz="1500">
                <a:latin typeface="Quicksand"/>
                <a:ea typeface="Quicksand"/>
                <a:cs typeface="Quicksand"/>
                <a:sym typeface="Quicksand"/>
              </a:rPr>
              <a:t>Students can search the catalog and available courses using better filters.</a:t>
            </a:r>
            <a:endParaRPr b="0" sz="1500">
              <a:latin typeface="Quicksand"/>
              <a:ea typeface="Quicksand"/>
              <a:cs typeface="Quicksand"/>
              <a:sym typeface="Quicksand"/>
            </a:endParaRPr>
          </a:p>
          <a:p>
            <a:pPr indent="-323850" lvl="0" marL="457200" rtl="0" algn="l">
              <a:spcBef>
                <a:spcPts val="1000"/>
              </a:spcBef>
              <a:spcAft>
                <a:spcPts val="0"/>
              </a:spcAft>
              <a:buSzPts val="1500"/>
              <a:buChar char="●"/>
            </a:pPr>
            <a:r>
              <a:rPr b="0" lang="en" sz="1500">
                <a:latin typeface="Quicksand"/>
                <a:ea typeface="Quicksand"/>
                <a:cs typeface="Quicksand"/>
                <a:sym typeface="Quicksand"/>
              </a:rPr>
              <a:t>Since FA19 there have been 17,000 new users.</a:t>
            </a:r>
            <a:endParaRPr b="0" sz="1500">
              <a:latin typeface="Quicksand"/>
              <a:ea typeface="Quicksand"/>
              <a:cs typeface="Quicksand"/>
              <a:sym typeface="Quicksand"/>
            </a:endParaRPr>
          </a:p>
          <a:p>
            <a:pPr indent="-323850" lvl="0" marL="457200" rtl="0" algn="l">
              <a:spcBef>
                <a:spcPts val="1000"/>
              </a:spcBef>
              <a:spcAft>
                <a:spcPts val="0"/>
              </a:spcAft>
              <a:buSzPts val="1500"/>
              <a:buChar char="●"/>
            </a:pPr>
            <a:r>
              <a:rPr b="0" lang="en" sz="1500">
                <a:latin typeface="Quicksand"/>
                <a:ea typeface="Quicksand"/>
                <a:cs typeface="Quicksand"/>
                <a:sym typeface="Quicksand"/>
              </a:rPr>
              <a:t>“Student Planning and Degrees” is the #3 most viewed pages.</a:t>
            </a:r>
            <a:endParaRPr b="0" sz="1500">
              <a:latin typeface="Quicksand"/>
              <a:ea typeface="Quicksand"/>
              <a:cs typeface="Quicksand"/>
              <a:sym typeface="Quicksand"/>
            </a:endParaRPr>
          </a:p>
          <a:p>
            <a:pPr indent="-323850" lvl="0" marL="457200" rtl="0" algn="l">
              <a:spcBef>
                <a:spcPts val="1000"/>
              </a:spcBef>
              <a:spcAft>
                <a:spcPts val="0"/>
              </a:spcAft>
              <a:buSzPts val="1500"/>
              <a:buFont typeface="Quicksand"/>
              <a:buChar char="●"/>
            </a:pPr>
            <a:r>
              <a:rPr b="0" lang="en" sz="1500">
                <a:latin typeface="Quicksand"/>
                <a:ea typeface="Quicksand"/>
                <a:cs typeface="Quicksand"/>
                <a:sym typeface="Quicksand"/>
              </a:rPr>
              <a:t>During Panther Prep about 1500 new students accessed the Student Planner.</a:t>
            </a:r>
            <a:endParaRPr b="0" sz="1500">
              <a:latin typeface="Quicksand"/>
              <a:ea typeface="Quicksand"/>
              <a:cs typeface="Quicksand"/>
              <a:sym typeface="Quicksand"/>
            </a:endParaRPr>
          </a:p>
        </p:txBody>
      </p:sp>
      <p:sp>
        <p:nvSpPr>
          <p:cNvPr id="146" name="Google Shape;146;p18"/>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7" name="Google Shape;147;p18"/>
          <p:cNvPicPr preferRelativeResize="0"/>
          <p:nvPr/>
        </p:nvPicPr>
        <p:blipFill>
          <a:blip r:embed="rId3">
            <a:alphaModFix/>
          </a:blip>
          <a:stretch>
            <a:fillRect/>
          </a:stretch>
        </p:blipFill>
        <p:spPr>
          <a:xfrm>
            <a:off x="4708000" y="4097150"/>
            <a:ext cx="4038599" cy="2029357"/>
          </a:xfrm>
          <a:prstGeom prst="rect">
            <a:avLst/>
          </a:prstGeom>
          <a:noFill/>
          <a:ln>
            <a:noFill/>
          </a:ln>
        </p:spPr>
      </p:pic>
      <p:pic>
        <p:nvPicPr>
          <p:cNvPr id="148" name="Google Shape;148;p18"/>
          <p:cNvPicPr preferRelativeResize="0"/>
          <p:nvPr/>
        </p:nvPicPr>
        <p:blipFill>
          <a:blip r:embed="rId4">
            <a:alphaModFix/>
          </a:blip>
          <a:stretch>
            <a:fillRect/>
          </a:stretch>
        </p:blipFill>
        <p:spPr>
          <a:xfrm>
            <a:off x="4708000" y="1404501"/>
            <a:ext cx="4038598" cy="22487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9"/>
          <p:cNvSpPr txBox="1"/>
          <p:nvPr>
            <p:ph type="title"/>
          </p:nvPr>
        </p:nvSpPr>
        <p:spPr>
          <a:xfrm>
            <a:off x="26773" y="16737"/>
            <a:ext cx="6165300" cy="66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Implementation Projects in Progress</a:t>
            </a:r>
            <a:endParaRPr/>
          </a:p>
        </p:txBody>
      </p:sp>
      <p:sp>
        <p:nvSpPr>
          <p:cNvPr id="154" name="Google Shape;154;p19"/>
          <p:cNvSpPr txBox="1"/>
          <p:nvPr>
            <p:ph idx="4294967295" type="body"/>
          </p:nvPr>
        </p:nvSpPr>
        <p:spPr>
          <a:xfrm>
            <a:off x="523175" y="1115850"/>
            <a:ext cx="8321100" cy="5453400"/>
          </a:xfrm>
          <a:prstGeom prst="rect">
            <a:avLst/>
          </a:prstGeom>
        </p:spPr>
        <p:txBody>
          <a:bodyPr anchorCtr="0" anchor="t" bIns="45700" lIns="91425" spcFirstLastPara="1" rIns="91425" wrap="square" tIns="45700">
            <a:noAutofit/>
          </a:bodyPr>
          <a:lstStyle/>
          <a:p>
            <a:pPr indent="-381000" lvl="0" marL="596900" rtl="0" algn="l">
              <a:lnSpc>
                <a:spcPct val="115000"/>
              </a:lnSpc>
              <a:spcBef>
                <a:spcPts val="1000"/>
              </a:spcBef>
              <a:spcAft>
                <a:spcPts val="0"/>
              </a:spcAft>
              <a:buClr>
                <a:srgbClr val="222222"/>
              </a:buClr>
              <a:buSzPts val="2400"/>
              <a:buChar char="➔"/>
            </a:pPr>
            <a:r>
              <a:rPr b="0" lang="en" sz="2400">
                <a:solidFill>
                  <a:srgbClr val="222222"/>
                </a:solidFill>
                <a:highlight>
                  <a:srgbClr val="FFFFFF"/>
                </a:highlight>
                <a:latin typeface="Arial"/>
                <a:ea typeface="Arial"/>
                <a:cs typeface="Arial"/>
                <a:sym typeface="Arial"/>
              </a:rPr>
              <a:t>Welcome Center is on hold due to COVID, but we have identified a Welcome Spot (current campus safety kiosk on roundabout) </a:t>
            </a:r>
            <a:endParaRPr b="0" sz="2400">
              <a:solidFill>
                <a:srgbClr val="222222"/>
              </a:solidFill>
              <a:highlight>
                <a:srgbClr val="FFFFFF"/>
              </a:highlight>
              <a:latin typeface="Arial"/>
              <a:ea typeface="Arial"/>
              <a:cs typeface="Arial"/>
              <a:sym typeface="Arial"/>
            </a:endParaRPr>
          </a:p>
          <a:p>
            <a:pPr indent="-381000" lvl="1" marL="914400" rtl="0" algn="l">
              <a:lnSpc>
                <a:spcPct val="115000"/>
              </a:lnSpc>
              <a:spcBef>
                <a:spcPts val="1000"/>
              </a:spcBef>
              <a:spcAft>
                <a:spcPts val="0"/>
              </a:spcAft>
              <a:buSzPts val="2400"/>
              <a:buChar char="◆"/>
            </a:pPr>
            <a:r>
              <a:rPr b="0" lang="en" sz="2400">
                <a:solidFill>
                  <a:srgbClr val="222222"/>
                </a:solidFill>
                <a:highlight>
                  <a:srgbClr val="FFFFFF"/>
                </a:highlight>
                <a:latin typeface="Arial"/>
                <a:ea typeface="Arial"/>
                <a:cs typeface="Arial"/>
                <a:sym typeface="Arial"/>
              </a:rPr>
              <a:t>Working with Marketing to redesign a Prospective Student landing page on our website (with onboarding resources and links- Virtual Welcome Center)</a:t>
            </a:r>
            <a:endParaRPr b="0" sz="2400">
              <a:solidFill>
                <a:srgbClr val="222222"/>
              </a:solidFill>
              <a:highlight>
                <a:srgbClr val="FFFFFF"/>
              </a:highlight>
              <a:latin typeface="Arial"/>
              <a:ea typeface="Arial"/>
              <a:cs typeface="Arial"/>
              <a:sym typeface="Arial"/>
            </a:endParaRPr>
          </a:p>
          <a:p>
            <a:pPr indent="-381000" lvl="1" marL="914400" rtl="0" algn="l">
              <a:lnSpc>
                <a:spcPct val="115000"/>
              </a:lnSpc>
              <a:spcBef>
                <a:spcPts val="1000"/>
              </a:spcBef>
              <a:spcAft>
                <a:spcPts val="0"/>
              </a:spcAft>
              <a:buClr>
                <a:srgbClr val="222222"/>
              </a:buClr>
              <a:buSzPts val="2400"/>
              <a:buFont typeface="Arial"/>
              <a:buChar char="◆"/>
            </a:pPr>
            <a:r>
              <a:rPr b="0" lang="en" sz="2400">
                <a:solidFill>
                  <a:srgbClr val="222222"/>
                </a:solidFill>
                <a:highlight>
                  <a:srgbClr val="FFFFFF"/>
                </a:highlight>
                <a:latin typeface="Arial"/>
                <a:ea typeface="Arial"/>
                <a:cs typeface="Arial"/>
                <a:sym typeface="Arial"/>
              </a:rPr>
              <a:t>Working with Marketing to create a College Viewbook</a:t>
            </a:r>
            <a:endParaRPr b="0" sz="2400">
              <a:solidFill>
                <a:srgbClr val="222222"/>
              </a:solidFill>
              <a:highlight>
                <a:srgbClr val="FFFFFF"/>
              </a:highlight>
              <a:latin typeface="Arial"/>
              <a:ea typeface="Arial"/>
              <a:cs typeface="Arial"/>
              <a:sym typeface="Arial"/>
            </a:endParaRPr>
          </a:p>
          <a:p>
            <a:pPr indent="-381000" lvl="1" marL="914400" rtl="0" algn="l">
              <a:lnSpc>
                <a:spcPct val="115000"/>
              </a:lnSpc>
              <a:spcBef>
                <a:spcPts val="1000"/>
              </a:spcBef>
              <a:spcAft>
                <a:spcPts val="0"/>
              </a:spcAft>
              <a:buSzPts val="2400"/>
              <a:buChar char="◆"/>
            </a:pPr>
            <a:r>
              <a:rPr b="0" lang="en" sz="2400">
                <a:solidFill>
                  <a:srgbClr val="222222"/>
                </a:solidFill>
                <a:highlight>
                  <a:srgbClr val="FFFFFF"/>
                </a:highlight>
                <a:latin typeface="Arial"/>
                <a:ea typeface="Arial"/>
                <a:cs typeface="Arial"/>
                <a:sym typeface="Arial"/>
              </a:rPr>
              <a:t>Student Ambassador program</a:t>
            </a:r>
            <a:endParaRPr b="0" sz="2400">
              <a:solidFill>
                <a:srgbClr val="222222"/>
              </a:solidFill>
              <a:highlight>
                <a:srgbClr val="FFFFFF"/>
              </a:highlight>
              <a:latin typeface="Arial"/>
              <a:ea typeface="Arial"/>
              <a:cs typeface="Arial"/>
              <a:sym typeface="Arial"/>
            </a:endParaRPr>
          </a:p>
          <a:p>
            <a:pPr indent="-381000" lvl="0" marL="596900" rtl="0" algn="l">
              <a:lnSpc>
                <a:spcPct val="115000"/>
              </a:lnSpc>
              <a:spcBef>
                <a:spcPts val="1000"/>
              </a:spcBef>
              <a:spcAft>
                <a:spcPts val="0"/>
              </a:spcAft>
              <a:buClr>
                <a:srgbClr val="222222"/>
              </a:buClr>
              <a:buSzPts val="2400"/>
              <a:buChar char="➔"/>
            </a:pPr>
            <a:r>
              <a:rPr b="0" lang="en" sz="2400">
                <a:solidFill>
                  <a:srgbClr val="222222"/>
                </a:solidFill>
                <a:highlight>
                  <a:srgbClr val="FFFFFF"/>
                </a:highlight>
                <a:latin typeface="Arial"/>
                <a:ea typeface="Arial"/>
                <a:cs typeface="Arial"/>
                <a:sym typeface="Arial"/>
              </a:rPr>
              <a:t>Redesigning Steps to Success (current steps and steps for non-traditional students)</a:t>
            </a:r>
            <a:endParaRPr sz="2400">
              <a:latin typeface="Quicksand"/>
              <a:ea typeface="Quicksand"/>
              <a:cs typeface="Quicksand"/>
              <a:sym typeface="Quicksand"/>
            </a:endParaRPr>
          </a:p>
        </p:txBody>
      </p:sp>
      <p:sp>
        <p:nvSpPr>
          <p:cNvPr id="155" name="Google Shape;155;p19"/>
          <p:cNvSpPr txBox="1"/>
          <p:nvPr/>
        </p:nvSpPr>
        <p:spPr>
          <a:xfrm>
            <a:off x="1349875" y="977300"/>
            <a:ext cx="5991000" cy="3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100">
              <a:latin typeface="Quicksand"/>
              <a:ea typeface="Quicksand"/>
              <a:cs typeface="Quicksand"/>
              <a:sym typeface="Quicksand"/>
            </a:endParaRPr>
          </a:p>
        </p:txBody>
      </p:sp>
      <p:sp>
        <p:nvSpPr>
          <p:cNvPr id="156" name="Google Shape;156;p19"/>
          <p:cNvSpPr txBox="1"/>
          <p:nvPr>
            <p:ph idx="12" type="sldNum"/>
          </p:nvPr>
        </p:nvSpPr>
        <p:spPr>
          <a:xfrm>
            <a:off x="8556784" y="6333134"/>
            <a:ext cx="5487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artnell Presentation Template - with title image - fin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