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5"/>
  </p:notesMasterIdLst>
  <p:handoutMasterIdLst>
    <p:handoutMasterId r:id="rId26"/>
  </p:handoutMasterIdLst>
  <p:sldIdLst>
    <p:sldId id="256" r:id="rId5"/>
    <p:sldId id="257" r:id="rId6"/>
    <p:sldId id="259" r:id="rId7"/>
    <p:sldId id="260" r:id="rId8"/>
    <p:sldId id="266" r:id="rId9"/>
    <p:sldId id="268" r:id="rId10"/>
    <p:sldId id="269" r:id="rId11"/>
    <p:sldId id="270" r:id="rId12"/>
    <p:sldId id="271" r:id="rId13"/>
    <p:sldId id="272" r:id="rId14"/>
    <p:sldId id="273" r:id="rId15"/>
    <p:sldId id="275" r:id="rId16"/>
    <p:sldId id="274" r:id="rId17"/>
    <p:sldId id="279" r:id="rId18"/>
    <p:sldId id="276" r:id="rId19"/>
    <p:sldId id="277" r:id="rId20"/>
    <p:sldId id="278" r:id="rId21"/>
    <p:sldId id="280" r:id="rId22"/>
    <p:sldId id="311" r:id="rId23"/>
    <p:sldId id="261"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969" autoAdjust="0"/>
    <p:restoredTop sz="94660"/>
  </p:normalViewPr>
  <p:slideViewPr>
    <p:cSldViewPr snapToGrid="0" showGuides="1">
      <p:cViewPr varScale="1">
        <p:scale>
          <a:sx n="71" d="100"/>
          <a:sy n="71" d="100"/>
        </p:scale>
        <p:origin x="-564" y="-96"/>
      </p:cViewPr>
      <p:guideLst>
        <p:guide orient="horz" pos="2160"/>
        <p:guide pos="3840"/>
      </p:guideLst>
    </p:cSldViewPr>
  </p:slideViewPr>
  <p:notesTextViewPr>
    <p:cViewPr>
      <p:scale>
        <a:sx n="1" d="1"/>
        <a:sy n="1" d="1"/>
      </p:scale>
      <p:origin x="0" y="0"/>
    </p:cViewPr>
  </p:notesTextViewPr>
  <p:sorterViewPr>
    <p:cViewPr>
      <p:scale>
        <a:sx n="100" d="100"/>
        <a:sy n="100" d="100"/>
      </p:scale>
      <p:origin x="0" y="5694"/>
    </p:cViewPr>
  </p:sorterViewPr>
  <p:notesViewPr>
    <p:cSldViewPr snapToGrid="0" showGuides="1">
      <p:cViewPr varScale="1">
        <p:scale>
          <a:sx n="58" d="100"/>
          <a:sy n="58" d="100"/>
        </p:scale>
        <p:origin x="1974"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3CEAAF3-9831-450B-8D59-2C09DB96C8FC}" type="datetimeFigureOut">
              <a:rPr lang="en-US"/>
              <a:t>10/26/2020</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6834459-7356-44BF-850D-8B30C4FB3B6B}" type="slidenum">
              <a:rPr/>
              <a:t>‹#›</a:t>
            </a:fld>
            <a:endParaRPr/>
          </a:p>
        </p:txBody>
      </p:sp>
    </p:spTree>
    <p:extLst>
      <p:ext uri="{BB962C8B-B14F-4D97-AF65-F5344CB8AC3E}">
        <p14:creationId xmlns:p14="http://schemas.microsoft.com/office/powerpoint/2010/main" val="24690165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50CD79-FC16-4410-AB61-17F26E6D3BC8}" type="datetimeFigureOut">
              <a:rPr lang="en-US"/>
              <a:t>10/26/2020</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3C37BE-C303-496D-B5CD-85F2937540FC}" type="slidenum">
              <a:rPr/>
              <a:t>‹#›</a:t>
            </a:fld>
            <a:endParaRPr/>
          </a:p>
        </p:txBody>
      </p:sp>
    </p:spTree>
    <p:extLst>
      <p:ext uri="{BB962C8B-B14F-4D97-AF65-F5344CB8AC3E}">
        <p14:creationId xmlns:p14="http://schemas.microsoft.com/office/powerpoint/2010/main" val="33508422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latin typeface="Arial" pitchFamily="34" charset="0"/>
                <a:cs typeface="Arial" pitchFamily="34" charset="0"/>
              </a:rPr>
              <a:t>NOTE:</a:t>
            </a:r>
          </a:p>
          <a:p>
            <a:r>
              <a:rPr lang="en-US" i="1" dirty="0">
                <a:latin typeface="Arial" pitchFamily="34" charset="0"/>
                <a:cs typeface="Arial" pitchFamily="34" charset="0"/>
              </a:rPr>
              <a:t>To change the  image on this slide, select the picture and delete it. Then click the Pictures icon in the placeholder to insert your own image.</a:t>
            </a:r>
          </a:p>
        </p:txBody>
      </p:sp>
      <p:sp>
        <p:nvSpPr>
          <p:cNvPr id="4" name="Slide Number Placeholder 3"/>
          <p:cNvSpPr>
            <a:spLocks noGrp="1"/>
          </p:cNvSpPr>
          <p:nvPr>
            <p:ph type="sldNum" sz="quarter" idx="10"/>
          </p:nvPr>
        </p:nvSpPr>
        <p:spPr/>
        <p:txBody>
          <a:bodyPr/>
          <a:lstStyle/>
          <a:p>
            <a:fld id="{0A3C37BE-C303-496D-B5CD-85F2937540FC}" type="slidenum">
              <a:rPr lang="en-US" smtClean="0"/>
              <a:t>1</a:t>
            </a:fld>
            <a:endParaRPr lang="en-US"/>
          </a:p>
        </p:txBody>
      </p:sp>
    </p:spTree>
    <p:extLst>
      <p:ext uri="{BB962C8B-B14F-4D97-AF65-F5344CB8AC3E}">
        <p14:creationId xmlns:p14="http://schemas.microsoft.com/office/powerpoint/2010/main" val="2406150269"/>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11" name="Picture 10"/>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4445" y="0"/>
            <a:ext cx="1747524" cy="2292094"/>
          </a:xfrm>
          <a:prstGeom prst="rect">
            <a:avLst/>
          </a:prstGeom>
        </p:spPr>
      </p:pic>
      <p:sp>
        <p:nvSpPr>
          <p:cNvPr id="2" name="Title 1"/>
          <p:cNvSpPr>
            <a:spLocks noGrp="1"/>
          </p:cNvSpPr>
          <p:nvPr>
            <p:ph type="ctrTitle"/>
          </p:nvPr>
        </p:nvSpPr>
        <p:spPr>
          <a:xfrm>
            <a:off x="1104900" y="2292094"/>
            <a:ext cx="10096500" cy="2219691"/>
          </a:xfrm>
        </p:spPr>
        <p:txBody>
          <a:bodyPr anchor="ctr">
            <a:normAutofit/>
          </a:bodyPr>
          <a:lstStyle>
            <a:lvl1pPr algn="l">
              <a:defRPr sz="4400" cap="all" baseline="0"/>
            </a:lvl1pPr>
          </a:lstStyle>
          <a:p>
            <a:r>
              <a:rPr lang="en-US"/>
              <a:t>Click to edit Master title style</a:t>
            </a:r>
            <a:endParaRPr/>
          </a:p>
        </p:txBody>
      </p:sp>
      <p:sp>
        <p:nvSpPr>
          <p:cNvPr id="3" name="Subtitle 2"/>
          <p:cNvSpPr>
            <a:spLocks noGrp="1"/>
          </p:cNvSpPr>
          <p:nvPr>
            <p:ph type="subTitle" idx="1"/>
          </p:nvPr>
        </p:nvSpPr>
        <p:spPr>
          <a:xfrm>
            <a:off x="1104898" y="4511784"/>
            <a:ext cx="10096501"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a:p>
        </p:txBody>
      </p:sp>
      <p:sp>
        <p:nvSpPr>
          <p:cNvPr id="7" name="Rectangle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 name="Date Placeholder 3"/>
          <p:cNvSpPr>
            <a:spLocks noGrp="1"/>
          </p:cNvSpPr>
          <p:nvPr>
            <p:ph type="dt" sz="half" idx="10"/>
          </p:nvPr>
        </p:nvSpPr>
        <p:spPr/>
        <p:txBody>
          <a:bodyPr/>
          <a:lstStyle>
            <a:lvl1pPr>
              <a:defRPr baseline="0">
                <a:solidFill>
                  <a:schemeClr val="tx1">
                    <a:lumMod val="20000"/>
                    <a:lumOff val="80000"/>
                  </a:schemeClr>
                </a:solidFill>
              </a:defRPr>
            </a:lvl1pPr>
          </a:lstStyle>
          <a:p>
            <a:fld id="{402B9795-92DC-40DC-A1CA-9A4B349D7824}" type="datetimeFigureOut">
              <a:rPr lang="en-US" smtClean="0"/>
              <a:pPr/>
              <a:t>10/26/2020</a:t>
            </a:fld>
            <a:endParaRPr lang="en-US" dirty="0"/>
          </a:p>
        </p:txBody>
      </p:sp>
      <p:sp>
        <p:nvSpPr>
          <p:cNvPr id="5" name="Footer Placeholder 4"/>
          <p:cNvSpPr>
            <a:spLocks noGrp="1"/>
          </p:cNvSpPr>
          <p:nvPr>
            <p:ph type="ftr" sz="quarter" idx="11"/>
          </p:nvPr>
        </p:nvSpPr>
        <p:spPr/>
        <p:txBody>
          <a:bodyPr/>
          <a:lstStyle>
            <a:lvl1pPr>
              <a:defRPr baseline="0">
                <a:solidFill>
                  <a:schemeClr val="tx1">
                    <a:lumMod val="20000"/>
                    <a:lumOff val="80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baseline="0">
                <a:solidFill>
                  <a:schemeClr val="tx1">
                    <a:lumMod val="20000"/>
                    <a:lumOff val="80000"/>
                  </a:schemeClr>
                </a:solidFill>
              </a:defRPr>
            </a:lvl1pPr>
          </a:lstStyle>
          <a:p>
            <a:fld id="{0FF54DE5-C571-48E8-A5BC-B369434E2F44}" type="slidenum">
              <a:rPr lang="en-US" smtClean="0"/>
              <a:pPr/>
              <a:t>‹#›</a:t>
            </a:fld>
            <a:endParaRPr lang="en-US"/>
          </a:p>
        </p:txBody>
      </p:sp>
    </p:spTree>
    <p:extLst>
      <p:ext uri="{BB962C8B-B14F-4D97-AF65-F5344CB8AC3E}">
        <p14:creationId xmlns:p14="http://schemas.microsoft.com/office/powerpoint/2010/main" val="1659756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en-US"/>
              <a:t>Click to edit Master title style</a:t>
            </a:r>
            <a:endParaRPr/>
          </a:p>
        </p:txBody>
      </p:sp>
      <p:sp>
        <p:nvSpPr>
          <p:cNvPr id="4" name="Text Placeholder 3"/>
          <p:cNvSpPr>
            <a:spLocks noGrp="1"/>
          </p:cNvSpPr>
          <p:nvPr>
            <p:ph type="body" sz="half" idx="2"/>
          </p:nvPr>
        </p:nvSpPr>
        <p:spPr>
          <a:xfrm>
            <a:off x="1104900" y="1600200"/>
            <a:ext cx="3396996" cy="4572000"/>
          </a:xfrm>
        </p:spPr>
        <p:txBody>
          <a:bodyPr>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3" name="Picture Placeholder 2" descr="An empty placeholder to add an image. Click on the placeholder and select the image that you wish to add."/>
          <p:cNvSpPr>
            <a:spLocks noGrp="1"/>
          </p:cNvSpPr>
          <p:nvPr>
            <p:ph type="pic" idx="1"/>
          </p:nvPr>
        </p:nvSpPr>
        <p:spPr>
          <a:xfrm>
            <a:off x="4654671" y="1600199"/>
            <a:ext cx="6430912" cy="4572001"/>
          </a:xfrm>
        </p:spPr>
        <p:txBody>
          <a:bodyPr tIns="118872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5" name="Date Placeholder 4"/>
          <p:cNvSpPr>
            <a:spLocks noGrp="1"/>
          </p:cNvSpPr>
          <p:nvPr>
            <p:ph type="dt" sz="half" idx="10"/>
          </p:nvPr>
        </p:nvSpPr>
        <p:spPr/>
        <p:txBody>
          <a:bodyPr/>
          <a:lstStyle/>
          <a:p>
            <a:fld id="{402B9795-92DC-40DC-A1CA-9A4B349D7824}" type="datetimeFigureOut">
              <a:rPr lang="en-US"/>
              <a:t>10/26/2020</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769637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402B9795-92DC-40DC-A1CA-9A4B349D7824}" type="datetimeFigureOut">
              <a:rPr lang="en-US"/>
              <a:t>10/26/2020</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2012076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2600" y="365125"/>
            <a:ext cx="1714500" cy="5811838"/>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104900" y="365125"/>
            <a:ext cx="8098896"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402B9795-92DC-40DC-A1CA-9A4B349D7824}" type="datetimeFigureOut">
              <a:rPr lang="en-US"/>
              <a:t>10/26/2020</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0FF54DE5-C571-48E8-A5BC-B369434E2F44}" type="slidenum">
              <a:rPr/>
              <a:t>‹#›</a:t>
            </a:fld>
            <a:endParaRPr/>
          </a:p>
        </p:txBody>
      </p:sp>
      <p:grpSp>
        <p:nvGrpSpPr>
          <p:cNvPr id="7" name="Group 6"/>
          <p:cNvGrpSpPr/>
          <p:nvPr/>
        </p:nvGrpSpPr>
        <p:grpSpPr>
          <a:xfrm rot="5400000">
            <a:off x="6514047" y="3228843"/>
            <a:ext cx="5632704" cy="84403"/>
            <a:chOff x="1073150" y="1219201"/>
            <a:chExt cx="10058400" cy="63125"/>
          </a:xfrm>
        </p:grpSpPr>
        <p:cxnSp>
          <p:nvCxnSpPr>
            <p:cNvPr id="8" name="Straight Connector 7"/>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45927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402B9795-92DC-40DC-A1CA-9A4B349D7824}" type="datetimeFigureOut">
              <a:rPr lang="en-US"/>
              <a:t>10/26/2020</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786876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1104900" y="2292094"/>
            <a:ext cx="5734050" cy="2219691"/>
          </a:xfrm>
        </p:spPr>
        <p:txBody>
          <a:bodyPr anchor="ctr">
            <a:normAutofit/>
          </a:bodyPr>
          <a:lstStyle>
            <a:lvl1pPr algn="l">
              <a:defRPr sz="4400" cap="all" baseline="0"/>
            </a:lvl1pPr>
          </a:lstStyle>
          <a:p>
            <a:r>
              <a:rPr lang="en-US"/>
              <a:t>Click to edit Master title style</a:t>
            </a:r>
            <a:endParaRPr/>
          </a:p>
        </p:txBody>
      </p:sp>
      <p:sp>
        <p:nvSpPr>
          <p:cNvPr id="3" name="Subtitle 2"/>
          <p:cNvSpPr>
            <a:spLocks noGrp="1"/>
          </p:cNvSpPr>
          <p:nvPr>
            <p:ph type="subTitle" idx="1"/>
          </p:nvPr>
        </p:nvSpPr>
        <p:spPr>
          <a:xfrm>
            <a:off x="1104900" y="4511784"/>
            <a:ext cx="5734050" cy="955565"/>
          </a:xfrm>
        </p:spPr>
        <p:txBody>
          <a:bodyPr>
            <a:normAutofit/>
          </a:bodyPr>
          <a:lstStyle>
            <a:lvl1pPr marL="0" indent="0" algn="l">
              <a:spcBef>
                <a:spcPts val="0"/>
              </a:spcBef>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a:p>
        </p:txBody>
      </p:sp>
      <p:sp>
        <p:nvSpPr>
          <p:cNvPr id="11" name="Picture Placeholder 10" descr="An empty placeholder to add an image. Click on the placeholder and select the image that you wish to add."/>
          <p:cNvSpPr>
            <a:spLocks noGrp="1"/>
          </p:cNvSpPr>
          <p:nvPr>
            <p:ph type="pic" sz="quarter" idx="13"/>
          </p:nvPr>
        </p:nvSpPr>
        <p:spPr>
          <a:xfrm>
            <a:off x="6981063" y="1310656"/>
            <a:ext cx="5210937" cy="4208604"/>
          </a:xfrm>
          <a:solidFill>
            <a:schemeClr val="tx1">
              <a:lumMod val="20000"/>
              <a:lumOff val="80000"/>
            </a:schemeClr>
          </a:solidFill>
        </p:spPr>
        <p:txBody>
          <a:bodyPr tIns="1005840"/>
          <a:lstStyle>
            <a:lvl1pPr marL="0" indent="0" algn="ctr">
              <a:buNone/>
              <a:defRPr/>
            </a:lvl1pPr>
          </a:lstStyle>
          <a:p>
            <a:r>
              <a:rPr lang="en-US"/>
              <a:t>Click icon to add picture</a:t>
            </a:r>
            <a:endParaRPr/>
          </a:p>
        </p:txBody>
      </p:sp>
      <p:sp>
        <p:nvSpPr>
          <p:cNvPr id="8" name="Rectangle 7"/>
          <p:cNvSpPr/>
          <p:nvPr/>
        </p:nvSpPr>
        <p:spPr>
          <a:xfrm>
            <a:off x="0" y="0"/>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14" name="Group 13"/>
          <p:cNvGrpSpPr/>
          <p:nvPr/>
        </p:nvGrpSpPr>
        <p:grpSpPr>
          <a:xfrm>
            <a:off x="0" y="1143000"/>
            <a:ext cx="12192000" cy="63125"/>
            <a:chOff x="507492" y="1501519"/>
            <a:chExt cx="8129016" cy="63125"/>
          </a:xfrm>
        </p:grpSpPr>
        <p:cxnSp>
          <p:nvCxnSpPr>
            <p:cNvPr id="15" name="Straight Connector 14"/>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pic>
        <p:nvPicPr>
          <p:cNvPr id="10" name="Picture 9"/>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1325880" y="0"/>
            <a:ext cx="1747524" cy="2292094"/>
          </a:xfrm>
          <a:prstGeom prst="rect">
            <a:avLst/>
          </a:prstGeom>
        </p:spPr>
      </p:pic>
      <p:grpSp>
        <p:nvGrpSpPr>
          <p:cNvPr id="13" name="Group 12"/>
          <p:cNvGrpSpPr/>
          <p:nvPr/>
        </p:nvGrpSpPr>
        <p:grpSpPr>
          <a:xfrm rot="10800000">
            <a:off x="0" y="5645510"/>
            <a:ext cx="12192000" cy="63125"/>
            <a:chOff x="507492" y="1501519"/>
            <a:chExt cx="8129016" cy="63125"/>
          </a:xfrm>
        </p:grpSpPr>
        <p:cxnSp>
          <p:nvCxnSpPr>
            <p:cNvPr id="17" name="Straight Connector 16"/>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7" name="Rectangle 6"/>
          <p:cNvSpPr/>
          <p:nvPr/>
        </p:nvSpPr>
        <p:spPr>
          <a:xfrm>
            <a:off x="0" y="5778124"/>
            <a:ext cx="12192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extLst>
      <p:ext uri="{BB962C8B-B14F-4D97-AF65-F5344CB8AC3E}">
        <p14:creationId xmlns:p14="http://schemas.microsoft.com/office/powerpoint/2010/main" val="2673943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2514600"/>
            <a:ext cx="12192000" cy="3194035"/>
            <a:chOff x="647402" y="2514600"/>
            <a:chExt cx="10838688" cy="3194035"/>
          </a:xfrm>
        </p:grpSpPr>
        <p:grpSp>
          <p:nvGrpSpPr>
            <p:cNvPr id="9" name="Group 8"/>
            <p:cNvGrpSpPr/>
            <p:nvPr/>
          </p:nvGrpSpPr>
          <p:grpSpPr>
            <a:xfrm>
              <a:off x="647402" y="2514600"/>
              <a:ext cx="10838688" cy="63125"/>
              <a:chOff x="507492" y="1501519"/>
              <a:chExt cx="8129016" cy="63125"/>
            </a:xfrm>
          </p:grpSpPr>
          <p:cxnSp>
            <p:nvCxnSpPr>
              <p:cNvPr id="14" name="Straight Connector 13"/>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10" name="Rectangle 9"/>
            <p:cNvSpPr/>
            <p:nvPr/>
          </p:nvSpPr>
          <p:spPr>
            <a:xfrm>
              <a:off x="647402" y="2640850"/>
              <a:ext cx="10838688" cy="294153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11" name="Group 10"/>
            <p:cNvGrpSpPr/>
            <p:nvPr/>
          </p:nvGrpSpPr>
          <p:grpSpPr>
            <a:xfrm rot="10800000">
              <a:off x="647402" y="5645510"/>
              <a:ext cx="10838688" cy="63125"/>
              <a:chOff x="507492" y="1501519"/>
              <a:chExt cx="8129016" cy="63125"/>
            </a:xfrm>
          </p:grpSpPr>
          <p:cxnSp>
            <p:nvCxnSpPr>
              <p:cNvPr id="12" name="Straight Connector 11"/>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pic>
        <p:nvPicPr>
          <p:cNvPr id="7" name="Picture 6"/>
          <p:cNvPicPr>
            <a:picLocks noChangeAspect="1"/>
          </p:cNvPicPr>
          <p:nvPr/>
        </p:nvPicPr>
        <p:blipFill>
          <a:blip r:embed="rId2"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1325880" y="0"/>
            <a:ext cx="1783188" cy="2971806"/>
          </a:xfrm>
          <a:prstGeom prst="rect">
            <a:avLst/>
          </a:prstGeom>
        </p:spPr>
      </p:pic>
      <p:sp>
        <p:nvSpPr>
          <p:cNvPr id="2" name="Title 1"/>
          <p:cNvSpPr>
            <a:spLocks noGrp="1"/>
          </p:cNvSpPr>
          <p:nvPr>
            <p:ph type="title"/>
          </p:nvPr>
        </p:nvSpPr>
        <p:spPr>
          <a:xfrm>
            <a:off x="1104899" y="2971806"/>
            <a:ext cx="10071099" cy="1684150"/>
          </a:xfrm>
        </p:spPr>
        <p:txBody>
          <a:bodyPr anchor="ctr">
            <a:normAutofit/>
          </a:bodyPr>
          <a:lstStyle>
            <a:lvl1pPr>
              <a:defRPr sz="4400" cap="all" baseline="0">
                <a:solidFill>
                  <a:schemeClr val="bg1"/>
                </a:solidFill>
              </a:defRPr>
            </a:lvl1pPr>
          </a:lstStyle>
          <a:p>
            <a:r>
              <a:rPr lang="en-US"/>
              <a:t>Click to edit Master title style</a:t>
            </a:r>
            <a:endParaRPr/>
          </a:p>
        </p:txBody>
      </p:sp>
      <p:sp>
        <p:nvSpPr>
          <p:cNvPr id="3" name="Text Placeholder 2"/>
          <p:cNvSpPr>
            <a:spLocks noGrp="1"/>
          </p:cNvSpPr>
          <p:nvPr>
            <p:ph type="body" idx="1"/>
          </p:nvPr>
        </p:nvSpPr>
        <p:spPr>
          <a:xfrm>
            <a:off x="1104899" y="4655956"/>
            <a:ext cx="10071099" cy="509750"/>
          </a:xfrm>
        </p:spPr>
        <p:txBody>
          <a:bodyPr>
            <a:normAutofit/>
          </a:bodyPr>
          <a:lstStyle>
            <a:lvl1pPr marL="0" indent="0">
              <a:spcBef>
                <a:spcPts val="0"/>
              </a:spcBef>
              <a:buNone/>
              <a:defRPr sz="16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02B9795-92DC-40DC-A1CA-9A4B349D7824}" type="datetimeFigureOut">
              <a:rPr lang="en-US"/>
              <a:t>10/26/2020</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602678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104900" y="1600200"/>
            <a:ext cx="4914900" cy="4571999"/>
          </a:xfrm>
        </p:spPr>
        <p:txBody>
          <a:bodyPr/>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172200" y="1600200"/>
            <a:ext cx="4914900" cy="4571999"/>
          </a:xfrm>
        </p:spPr>
        <p:txBody>
          <a:bodyPr/>
          <a:lstStyle>
            <a:lvl5pPr>
              <a:defRPr/>
            </a:lvl5pPr>
            <a:lvl6pPr>
              <a:defRPr/>
            </a:lvl6pPr>
            <a:lvl7pPr>
              <a:defRPr/>
            </a:lvl7pPr>
            <a:lvl8pPr>
              <a:defRPr/>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402B9795-92DC-40DC-A1CA-9A4B349D7824}" type="datetimeFigureOut">
              <a:rPr lang="en-US"/>
              <a:t>10/26/2020</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527791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Text Placeholder 2"/>
          <p:cNvSpPr>
            <a:spLocks noGrp="1"/>
          </p:cNvSpPr>
          <p:nvPr>
            <p:ph type="body" idx="1"/>
          </p:nvPr>
        </p:nvSpPr>
        <p:spPr>
          <a:xfrm>
            <a:off x="1104900" y="1600200"/>
            <a:ext cx="4919472" cy="823912"/>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4900" y="2424112"/>
            <a:ext cx="4919472" cy="37480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166110" y="1600200"/>
            <a:ext cx="4919472" cy="823912"/>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66110" y="2424112"/>
            <a:ext cx="4919472" cy="37480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fld id="{402B9795-92DC-40DC-A1CA-9A4B349D7824}" type="datetimeFigureOut">
              <a:rPr lang="en-US"/>
              <a:t>10/26/2020</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9710161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402B9795-92DC-40DC-A1CA-9A4B349D7824}" type="datetimeFigureOut">
              <a:rPr lang="en-US"/>
              <a:t>10/26/2020</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17581115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2B9795-92DC-40DC-A1CA-9A4B349D7824}" type="datetimeFigureOut">
              <a:rPr lang="en-US"/>
              <a:t>10/26/2020</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02416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en-US"/>
              <a:t>Click to edit Master title style</a:t>
            </a:r>
            <a:endParaRPr/>
          </a:p>
        </p:txBody>
      </p:sp>
      <p:sp>
        <p:nvSpPr>
          <p:cNvPr id="4" name="Text Placeholder 3"/>
          <p:cNvSpPr>
            <a:spLocks noGrp="1"/>
          </p:cNvSpPr>
          <p:nvPr>
            <p:ph type="body" sz="half" idx="2"/>
          </p:nvPr>
        </p:nvSpPr>
        <p:spPr>
          <a:xfrm>
            <a:off x="1104900" y="1600200"/>
            <a:ext cx="4384548" cy="4572000"/>
          </a:xfrm>
        </p:spPr>
        <p:txBody>
          <a:bodyPr>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3" name="Content Placeholder 2"/>
          <p:cNvSpPr>
            <a:spLocks noGrp="1"/>
          </p:cNvSpPr>
          <p:nvPr>
            <p:ph idx="1"/>
          </p:nvPr>
        </p:nvSpPr>
        <p:spPr>
          <a:xfrm>
            <a:off x="5641848" y="1600199"/>
            <a:ext cx="5445252" cy="4572001"/>
          </a:xfrm>
        </p:spPr>
        <p:txBody>
          <a:bodyPr>
            <a:normAutofit/>
          </a:bodyPr>
          <a:lstStyle>
            <a:lvl1pPr>
              <a:defRPr sz="2000"/>
            </a:lvl1pPr>
            <a:lvl2pPr>
              <a:defRPr sz="16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402B9795-92DC-40DC-A1CA-9A4B349D7824}" type="datetimeFigureOut">
              <a:rPr lang="en-US"/>
              <a:t>10/26/2020</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0FF54DE5-C571-48E8-A5BC-B369434E2F44}" type="slidenum">
              <a:rPr/>
              <a:t>‹#›</a:t>
            </a:fld>
            <a:endParaRPr/>
          </a:p>
        </p:txBody>
      </p:sp>
    </p:spTree>
    <p:extLst>
      <p:ext uri="{BB962C8B-B14F-4D97-AF65-F5344CB8AC3E}">
        <p14:creationId xmlns:p14="http://schemas.microsoft.com/office/powerpoint/2010/main" val="37697646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04900" y="76200"/>
            <a:ext cx="9980682" cy="1096962"/>
          </a:xfrm>
          <a:prstGeom prst="rect">
            <a:avLst/>
          </a:prstGeom>
        </p:spPr>
        <p:txBody>
          <a:bodyPr vert="horz" lIns="0" tIns="45720" rIns="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104900" y="1600200"/>
            <a:ext cx="9982200" cy="457200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2"/>
          </p:nvPr>
        </p:nvSpPr>
        <p:spPr>
          <a:xfrm>
            <a:off x="1104899" y="6356351"/>
            <a:ext cx="1829559" cy="365125"/>
          </a:xfrm>
          <a:prstGeom prst="rect">
            <a:avLst/>
          </a:prstGeom>
        </p:spPr>
        <p:txBody>
          <a:bodyPr vert="horz" lIns="0" tIns="45720" rIns="0" bIns="45720" rtlCol="0" anchor="ctr"/>
          <a:lstStyle>
            <a:lvl1pPr algn="l">
              <a:defRPr sz="1200" baseline="0">
                <a:solidFill>
                  <a:schemeClr val="tx1">
                    <a:lumMod val="75000"/>
                  </a:schemeClr>
                </a:solidFill>
              </a:defRPr>
            </a:lvl1pPr>
          </a:lstStyle>
          <a:p>
            <a:fld id="{402B9795-92DC-40DC-A1CA-9A4B349D7824}" type="datetimeFigureOut">
              <a:rPr lang="en-US" smtClean="0"/>
              <a:pPr/>
              <a:t>10/26/2020</a:t>
            </a:fld>
            <a:endParaRPr lang="en-US"/>
          </a:p>
        </p:txBody>
      </p:sp>
      <p:sp>
        <p:nvSpPr>
          <p:cNvPr id="5" name="Footer Placeholder 4"/>
          <p:cNvSpPr>
            <a:spLocks noGrp="1"/>
          </p:cNvSpPr>
          <p:nvPr>
            <p:ph type="ftr" sz="quarter" idx="3"/>
          </p:nvPr>
        </p:nvSpPr>
        <p:spPr>
          <a:xfrm>
            <a:off x="2934459" y="6356350"/>
            <a:ext cx="6323082" cy="365126"/>
          </a:xfrm>
          <a:prstGeom prst="rect">
            <a:avLst/>
          </a:prstGeom>
        </p:spPr>
        <p:txBody>
          <a:bodyPr vert="horz" lIns="0" tIns="45720" rIns="0" bIns="45720" rtlCol="0" anchor="ctr"/>
          <a:lstStyle>
            <a:lvl1pPr algn="ctr">
              <a:defRPr sz="1200" baseline="0">
                <a:solidFill>
                  <a:schemeClr val="tx1">
                    <a:lumMod val="75000"/>
                  </a:schemeClr>
                </a:solidFill>
              </a:defRPr>
            </a:lvl1pPr>
          </a:lstStyle>
          <a:p>
            <a:endParaRPr lang="en-US"/>
          </a:p>
        </p:txBody>
      </p:sp>
      <p:sp>
        <p:nvSpPr>
          <p:cNvPr id="6" name="Slide Number Placeholder 5"/>
          <p:cNvSpPr>
            <a:spLocks noGrp="1"/>
          </p:cNvSpPr>
          <p:nvPr>
            <p:ph type="sldNum" sz="quarter" idx="4"/>
          </p:nvPr>
        </p:nvSpPr>
        <p:spPr>
          <a:xfrm>
            <a:off x="9256782" y="6356351"/>
            <a:ext cx="1828800" cy="365125"/>
          </a:xfrm>
          <a:prstGeom prst="rect">
            <a:avLst/>
          </a:prstGeom>
        </p:spPr>
        <p:txBody>
          <a:bodyPr vert="horz" lIns="0" tIns="45720" rIns="0" bIns="45720" rtlCol="0" anchor="ctr"/>
          <a:lstStyle>
            <a:lvl1pPr algn="r">
              <a:defRPr sz="1200" baseline="0">
                <a:solidFill>
                  <a:schemeClr val="tx1">
                    <a:lumMod val="75000"/>
                  </a:schemeClr>
                </a:solidFill>
              </a:defRPr>
            </a:lvl1pPr>
          </a:lstStyle>
          <a:p>
            <a:fld id="{0FF54DE5-C571-48E8-A5BC-B369434E2F44}" type="slidenum">
              <a:rPr lang="en-US" smtClean="0"/>
              <a:pPr/>
              <a:t>‹#›</a:t>
            </a:fld>
            <a:endParaRPr lang="en-US"/>
          </a:p>
        </p:txBody>
      </p:sp>
      <p:grpSp>
        <p:nvGrpSpPr>
          <p:cNvPr id="15" name="Group 14"/>
          <p:cNvGrpSpPr/>
          <p:nvPr/>
        </p:nvGrpSpPr>
        <p:grpSpPr>
          <a:xfrm>
            <a:off x="1103376" y="1219201"/>
            <a:ext cx="9985248" cy="84403"/>
            <a:chOff x="1073150" y="1219201"/>
            <a:chExt cx="10058400" cy="63125"/>
          </a:xfrm>
        </p:grpSpPr>
        <p:cxnSp>
          <p:nvCxnSpPr>
            <p:cNvPr id="13" name="Straight Connector 12"/>
            <p:cNvCxnSpPr/>
            <p:nvPr/>
          </p:nvCxnSpPr>
          <p:spPr>
            <a:xfrm rot="10800000">
              <a:off x="1073150" y="1219201"/>
              <a:ext cx="10058400"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1073150" y="1282326"/>
              <a:ext cx="10058400"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462510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800"/>
        </a:spcBef>
        <a:buFont typeface="Wingdings" panose="05000000000000000000" pitchFamily="2" charset="2"/>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600"/>
        </a:spcBef>
        <a:buFont typeface="Wingdings" panose="05000000000000000000" pitchFamily="2" charset="2"/>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600"/>
        </a:spcBef>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xmlns="">
        <p15:guide id="1" pos="696">
          <p15:clr>
            <a:srgbClr val="F26B43"/>
          </p15:clr>
        </p15:guide>
        <p15:guide id="2" pos="6984">
          <p15:clr>
            <a:srgbClr val="F26B43"/>
          </p15:clr>
        </p15:guide>
        <p15:guide id="3" orient="horz" pos="1008">
          <p15:clr>
            <a:srgbClr val="F26B43"/>
          </p15:clr>
        </p15:guide>
        <p15:guide id="4" orient="horz" pos="3888">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aacu.org/value-rubrics"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201336" y="2292094"/>
            <a:ext cx="6637614" cy="2219691"/>
          </a:xfrm>
        </p:spPr>
        <p:txBody>
          <a:bodyPr anchor="ctr">
            <a:noAutofit/>
          </a:bodyPr>
          <a:lstStyle/>
          <a:p>
            <a:r>
              <a:rPr lang="en-US" sz="3200" dirty="0"/>
              <a:t>Hartnell’s Core Competency Assessment: An enhanced </a:t>
            </a:r>
            <a:r>
              <a:rPr lang="en-US" sz="3200" dirty="0" smtClean="0"/>
              <a:t>Approach </a:t>
            </a:r>
            <a:r>
              <a:rPr lang="en-US" sz="3200" dirty="0"/>
              <a:t>(Adding VALUE!)</a:t>
            </a:r>
          </a:p>
        </p:txBody>
      </p:sp>
      <p:sp>
        <p:nvSpPr>
          <p:cNvPr id="7" name="Subtitle 6"/>
          <p:cNvSpPr>
            <a:spLocks noGrp="1"/>
          </p:cNvSpPr>
          <p:nvPr>
            <p:ph type="subTitle" idx="1"/>
          </p:nvPr>
        </p:nvSpPr>
        <p:spPr/>
        <p:txBody>
          <a:bodyPr/>
          <a:lstStyle/>
          <a:p>
            <a:r>
              <a:rPr lang="en-US" dirty="0"/>
              <a:t>October 27, 2020</a:t>
            </a:r>
          </a:p>
          <a:p>
            <a:endParaRPr lang="en-US" dirty="0"/>
          </a:p>
          <a:p>
            <a:r>
              <a:rPr lang="en-US" dirty="0"/>
              <a:t>Presentation to Academic Senate</a:t>
            </a:r>
          </a:p>
        </p:txBody>
      </p:sp>
      <p:pic>
        <p:nvPicPr>
          <p:cNvPr id="4" name="Picture Placeholder 3" descr="Open book on table, blurred shelves of books in background"/>
          <p:cNvPicPr>
            <a:picLocks noGrp="1" noChangeAspect="1"/>
          </p:cNvPicPr>
          <p:nvPr>
            <p:ph type="pic" sz="quarter" idx="13"/>
          </p:nvPr>
        </p:nvPicPr>
        <p:blipFill>
          <a:blip r:embed="rId3" cstate="print">
            <a:extLst>
              <a:ext uri="{28A0092B-C50C-407E-A947-70E740481C1C}">
                <a14:useLocalDpi xmlns:a14="http://schemas.microsoft.com/office/drawing/2010/main" val="0"/>
              </a:ext>
            </a:extLst>
          </a:blip>
          <a:srcRect l="8890" r="8890"/>
          <a:stretch>
            <a:fillRect/>
          </a:stretch>
        </p:blipFill>
        <p:spPr/>
      </p:pic>
    </p:spTree>
    <p:extLst>
      <p:ext uri="{BB962C8B-B14F-4D97-AF65-F5344CB8AC3E}">
        <p14:creationId xmlns:p14="http://schemas.microsoft.com/office/powerpoint/2010/main" val="16521339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5F61005-57EA-40AD-BF0E-F6F2750FDA2B}"/>
              </a:ext>
            </a:extLst>
          </p:cNvPr>
          <p:cNvSpPr>
            <a:spLocks noGrp="1"/>
          </p:cNvSpPr>
          <p:nvPr>
            <p:ph type="title"/>
          </p:nvPr>
        </p:nvSpPr>
        <p:spPr/>
        <p:txBody>
          <a:bodyPr/>
          <a:lstStyle/>
          <a:p>
            <a:r>
              <a:rPr lang="en-US" dirty="0"/>
              <a:t>Making VALUE </a:t>
            </a:r>
            <a:r>
              <a:rPr lang="en-US" dirty="0" smtClean="0"/>
              <a:t>Into Our Own</a:t>
            </a:r>
            <a:endParaRPr lang="en-US" dirty="0"/>
          </a:p>
        </p:txBody>
      </p:sp>
      <p:sp>
        <p:nvSpPr>
          <p:cNvPr id="3" name="Content Placeholder 2">
            <a:extLst>
              <a:ext uri="{FF2B5EF4-FFF2-40B4-BE49-F238E27FC236}">
                <a16:creationId xmlns:a16="http://schemas.microsoft.com/office/drawing/2014/main" xmlns="" id="{413EB98A-07D5-4CF5-8B0A-604B2B618B21}"/>
              </a:ext>
            </a:extLst>
          </p:cNvPr>
          <p:cNvSpPr>
            <a:spLocks noGrp="1"/>
          </p:cNvSpPr>
          <p:nvPr>
            <p:ph idx="1"/>
          </p:nvPr>
        </p:nvSpPr>
        <p:spPr/>
        <p:txBody>
          <a:bodyPr/>
          <a:lstStyle/>
          <a:p>
            <a:pPr marL="0" indent="0">
              <a:buNone/>
            </a:pPr>
            <a:r>
              <a:rPr lang="en-US" dirty="0"/>
              <a:t>Turning VALUE into our own:</a:t>
            </a:r>
          </a:p>
          <a:p>
            <a:pPr marL="0" indent="0">
              <a:buNone/>
            </a:pPr>
            <a:r>
              <a:rPr lang="en-US" dirty="0"/>
              <a:t>The O&amp;A Specialist created a detailed crosswalk for all six of our CCs and reached out to USF /Long Beach City College for the </a:t>
            </a:r>
            <a:r>
              <a:rPr lang="en-US" sz="2000" dirty="0">
                <a:effectLst/>
                <a:ea typeface="Cambria" panose="02040503050406030204" pitchFamily="18" charset="0"/>
                <a:cs typeface="Cambria" panose="02040503050406030204" pitchFamily="18" charset="0"/>
              </a:rPr>
              <a:t>Aesthetic Analysis and Application rubric.</a:t>
            </a:r>
            <a:endParaRPr lang="en-US" dirty="0"/>
          </a:p>
          <a:p>
            <a:pPr marL="0" indent="0">
              <a:buNone/>
            </a:pPr>
            <a:r>
              <a:rPr lang="en-US" dirty="0"/>
              <a:t>O&amp;A committee created teams for each of the six competencies and began to define what elements we would assess, by customizing the standard rubrics into what is needed to measure Hartnell’s values. (and the institutions we partner with, CSUMB example)</a:t>
            </a:r>
          </a:p>
          <a:p>
            <a:pPr marL="0" indent="0">
              <a:buNone/>
            </a:pPr>
            <a:r>
              <a:rPr lang="en-US" dirty="0"/>
              <a:t>This involved multiple semesters of refinement and actually using the rubric to evaluate student work. Incorporating faculty from a wide range of disciplines and gaining input from as many stakeholders to create.</a:t>
            </a:r>
          </a:p>
          <a:p>
            <a:pPr marL="0" indent="0">
              <a:buNone/>
            </a:pPr>
            <a:r>
              <a:rPr lang="en-US" dirty="0"/>
              <a:t>Let’s take a look!</a:t>
            </a:r>
          </a:p>
          <a:p>
            <a:pPr marL="0" indent="0">
              <a:buNone/>
            </a:pPr>
            <a:endParaRPr lang="en-US" dirty="0"/>
          </a:p>
        </p:txBody>
      </p:sp>
    </p:spTree>
    <p:extLst>
      <p:ext uri="{BB962C8B-B14F-4D97-AF65-F5344CB8AC3E}">
        <p14:creationId xmlns:p14="http://schemas.microsoft.com/office/powerpoint/2010/main" val="2665304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75C68CB-46E2-4532-A52D-96D4282D17F1}"/>
              </a:ext>
            </a:extLst>
          </p:cNvPr>
          <p:cNvSpPr>
            <a:spLocks noGrp="1"/>
          </p:cNvSpPr>
          <p:nvPr>
            <p:ph type="title"/>
          </p:nvPr>
        </p:nvSpPr>
        <p:spPr/>
        <p:txBody>
          <a:bodyPr/>
          <a:lstStyle/>
          <a:p>
            <a:r>
              <a:rPr lang="en-US" sz="2800" b="1" dirty="0">
                <a:effectLst/>
                <a:latin typeface="Cambria" panose="02040503050406030204" pitchFamily="18" charset="0"/>
                <a:ea typeface="Cambria" panose="02040503050406030204" pitchFamily="18" charset="0"/>
                <a:cs typeface="Cambria" panose="02040503050406030204" pitchFamily="18" charset="0"/>
              </a:rPr>
              <a:t>Aesthetic Analysis and Application</a:t>
            </a:r>
            <a:endParaRPr lang="en-US" dirty="0"/>
          </a:p>
        </p:txBody>
      </p:sp>
      <p:sp>
        <p:nvSpPr>
          <p:cNvPr id="3" name="Content Placeholder 2">
            <a:extLst>
              <a:ext uri="{FF2B5EF4-FFF2-40B4-BE49-F238E27FC236}">
                <a16:creationId xmlns:a16="http://schemas.microsoft.com/office/drawing/2014/main" xmlns="" id="{E7807BFE-416C-4F48-BC3B-A8507CCB22C2}"/>
              </a:ext>
            </a:extLst>
          </p:cNvPr>
          <p:cNvSpPr>
            <a:spLocks noGrp="1"/>
          </p:cNvSpPr>
          <p:nvPr>
            <p:ph idx="1"/>
          </p:nvPr>
        </p:nvSpPr>
        <p:spPr/>
        <p:txBody>
          <a:bodyPr>
            <a:normAutofit/>
          </a:bodyPr>
          <a:lstStyle/>
          <a:p>
            <a:pPr marL="0" marR="0" indent="0">
              <a:lnSpc>
                <a:spcPct val="107000"/>
              </a:lnSpc>
              <a:spcBef>
                <a:spcPts val="0"/>
              </a:spcBef>
              <a:spcAft>
                <a:spcPts val="800"/>
              </a:spcAft>
              <a:buNone/>
            </a:pPr>
            <a:r>
              <a:rPr lang="en-US" b="1" dirty="0">
                <a:effectLst/>
                <a:latin typeface="Cambria" panose="02040503050406030204" pitchFamily="18" charset="0"/>
                <a:ea typeface="Cambria" panose="02040503050406030204" pitchFamily="18" charset="0"/>
                <a:cs typeface="Cambria" panose="02040503050406030204" pitchFamily="18" charset="0"/>
              </a:rPr>
              <a:t>Aesthetic Analysis and Application – </a:t>
            </a:r>
            <a:r>
              <a:rPr lang="en-US" dirty="0">
                <a:effectLst/>
                <a:latin typeface="Cambria" panose="02040503050406030204" pitchFamily="18" charset="0"/>
                <a:ea typeface="Cambria" panose="02040503050406030204" pitchFamily="18" charset="0"/>
                <a:cs typeface="Cambria" panose="02040503050406030204" pitchFamily="18" charset="0"/>
              </a:rPr>
              <a:t>Students will analyze, conceptualize, evaluate, and/or synthesize creative and artistic expression as applied via contexts such as cultures and disciplines. </a:t>
            </a:r>
          </a:p>
          <a:p>
            <a:pPr marL="0" marR="0" indent="0">
              <a:lnSpc>
                <a:spcPct val="107000"/>
              </a:lnSpc>
              <a:spcBef>
                <a:spcPts val="0"/>
              </a:spcBef>
              <a:spcAft>
                <a:spcPts val="800"/>
              </a:spcAft>
              <a:buNone/>
            </a:pPr>
            <a:endParaRPr lang="en-US" b="1"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b="1" dirty="0">
                <a:effectLst/>
                <a:latin typeface="Calibri" panose="020F0502020204030204" pitchFamily="34" charset="0"/>
                <a:ea typeface="Calibri" panose="020F0502020204030204" pitchFamily="34" charset="0"/>
                <a:cs typeface="Times New Roman" panose="02020603050405020304" pitchFamily="18" charset="0"/>
              </a:rPr>
              <a:t>Criteria/Elements of Assessment: </a:t>
            </a:r>
          </a:p>
          <a:p>
            <a:pPr marL="342900" marR="0" lvl="0" indent="-342900">
              <a:lnSpc>
                <a:spcPct val="107000"/>
              </a:lnSpc>
              <a:spcBef>
                <a:spcPts val="0"/>
              </a:spcBef>
              <a:spcAft>
                <a:spcPts val="0"/>
              </a:spcAft>
              <a:buFont typeface="Symbol" panose="05050102010706020507" pitchFamily="18" charset="2"/>
              <a:buChar char=""/>
            </a:pPr>
            <a:r>
              <a:rPr lang="en-US" dirty="0">
                <a:effectLst/>
                <a:latin typeface="Cambria" panose="02040503050406030204" pitchFamily="18" charset="0"/>
                <a:ea typeface="Cambria" panose="02040503050406030204" pitchFamily="18" charset="0"/>
                <a:cs typeface="Cambria" panose="02040503050406030204" pitchFamily="18" charset="0"/>
              </a:rPr>
              <a:t>Interpreting Aesthetic Experience</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dirty="0">
                <a:effectLst/>
                <a:latin typeface="Cambria" panose="02040503050406030204" pitchFamily="18" charset="0"/>
                <a:ea typeface="Cambria" panose="02040503050406030204" pitchFamily="18" charset="0"/>
                <a:cs typeface="Cambria" panose="02040503050406030204" pitchFamily="18" charset="0"/>
              </a:rPr>
              <a:t>Solving Problems</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dirty="0">
                <a:effectLst/>
                <a:latin typeface="Cambria" panose="02040503050406030204" pitchFamily="18" charset="0"/>
                <a:ea typeface="Cambria" panose="02040503050406030204" pitchFamily="18" charset="0"/>
                <a:cs typeface="Cambria" panose="02040503050406030204" pitchFamily="18" charset="0"/>
              </a:rPr>
              <a:t>Innovative Thinking</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dirty="0">
                <a:effectLst/>
                <a:latin typeface="Cambria" panose="02040503050406030204" pitchFamily="18" charset="0"/>
                <a:ea typeface="Cambria" panose="02040503050406030204" pitchFamily="18" charset="0"/>
                <a:cs typeface="Cambria" panose="02040503050406030204" pitchFamily="18" charset="0"/>
              </a:rPr>
              <a:t>Connecting, Synthesizing, Transforming</a:t>
            </a:r>
          </a:p>
          <a:p>
            <a:pPr marL="342900" marR="0" lvl="0" indent="-342900">
              <a:lnSpc>
                <a:spcPct val="107000"/>
              </a:lnSpc>
              <a:spcBef>
                <a:spcPts val="0"/>
              </a:spcBef>
              <a:spcAft>
                <a:spcPts val="800"/>
              </a:spcAft>
              <a:buFont typeface="Symbol" panose="05050102010706020507" pitchFamily="18" charset="2"/>
              <a:buChar char=""/>
            </a:pP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endParaRPr lang="en-US" sz="1800" b="1" dirty="0">
              <a:effectLst/>
              <a:latin typeface="Cambria" panose="02040503050406030204" pitchFamily="18" charset="0"/>
              <a:ea typeface="Cambria" panose="02040503050406030204" pitchFamily="18" charset="0"/>
              <a:cs typeface="Cambria" panose="02040503050406030204" pitchFamily="18" charset="0"/>
            </a:endParaRPr>
          </a:p>
          <a:p>
            <a:endParaRPr lang="en-US" dirty="0"/>
          </a:p>
        </p:txBody>
      </p:sp>
    </p:spTree>
    <p:extLst>
      <p:ext uri="{BB962C8B-B14F-4D97-AF65-F5344CB8AC3E}">
        <p14:creationId xmlns:p14="http://schemas.microsoft.com/office/powerpoint/2010/main" val="1861173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57AB368-A048-4492-B980-B7DBB7197AA2}"/>
              </a:ext>
            </a:extLst>
          </p:cNvPr>
          <p:cNvSpPr>
            <a:spLocks noGrp="1"/>
          </p:cNvSpPr>
          <p:nvPr>
            <p:ph type="title"/>
          </p:nvPr>
        </p:nvSpPr>
        <p:spPr/>
        <p:txBody>
          <a:bodyPr/>
          <a:lstStyle/>
          <a:p>
            <a:r>
              <a:rPr lang="en-US" dirty="0"/>
              <a:t>Example of </a:t>
            </a:r>
            <a:r>
              <a:rPr lang="en-US" sz="2800" dirty="0">
                <a:effectLst/>
                <a:latin typeface="Cambria" panose="02040503050406030204" pitchFamily="18" charset="0"/>
                <a:ea typeface="Cambria" panose="02040503050406030204" pitchFamily="18" charset="0"/>
                <a:cs typeface="Cambria" panose="02040503050406030204" pitchFamily="18" charset="0"/>
              </a:rPr>
              <a:t>Aesthetic Analysis and Application</a:t>
            </a:r>
            <a:r>
              <a:rPr lang="en-US" dirty="0"/>
              <a:t> Rubric</a:t>
            </a:r>
          </a:p>
        </p:txBody>
      </p:sp>
      <p:graphicFrame>
        <p:nvGraphicFramePr>
          <p:cNvPr id="12" name="Content Placeholder 11">
            <a:extLst>
              <a:ext uri="{FF2B5EF4-FFF2-40B4-BE49-F238E27FC236}">
                <a16:creationId xmlns:a16="http://schemas.microsoft.com/office/drawing/2014/main" xmlns="" id="{94CD7E39-0FB4-49F7-A926-A9327210CB82}"/>
              </a:ext>
            </a:extLst>
          </p:cNvPr>
          <p:cNvGraphicFramePr>
            <a:graphicFrameLocks noGrp="1"/>
          </p:cNvGraphicFramePr>
          <p:nvPr>
            <p:ph idx="1"/>
          </p:nvPr>
        </p:nvGraphicFramePr>
        <p:xfrm>
          <a:off x="1912620" y="1775682"/>
          <a:ext cx="8366760" cy="4285743"/>
        </p:xfrm>
        <a:graphic>
          <a:graphicData uri="http://schemas.openxmlformats.org/drawingml/2006/table">
            <a:tbl>
              <a:tblPr firstRow="1" firstCol="1" bandRow="1">
                <a:tableStyleId>{5C22544A-7EE6-4342-B048-85BDC9FD1C3A}</a:tableStyleId>
              </a:tblPr>
              <a:tblGrid>
                <a:gridCol w="1164502">
                  <a:extLst>
                    <a:ext uri="{9D8B030D-6E8A-4147-A177-3AD203B41FA5}">
                      <a16:colId xmlns:a16="http://schemas.microsoft.com/office/drawing/2014/main" xmlns="" val="909928718"/>
                    </a:ext>
                  </a:extLst>
                </a:gridCol>
                <a:gridCol w="1588014">
                  <a:extLst>
                    <a:ext uri="{9D8B030D-6E8A-4147-A177-3AD203B41FA5}">
                      <a16:colId xmlns:a16="http://schemas.microsoft.com/office/drawing/2014/main" xmlns="" val="504907371"/>
                    </a:ext>
                  </a:extLst>
                </a:gridCol>
                <a:gridCol w="1697861">
                  <a:extLst>
                    <a:ext uri="{9D8B030D-6E8A-4147-A177-3AD203B41FA5}">
                      <a16:colId xmlns:a16="http://schemas.microsoft.com/office/drawing/2014/main" xmlns="" val="2234804756"/>
                    </a:ext>
                  </a:extLst>
                </a:gridCol>
                <a:gridCol w="1612143">
                  <a:extLst>
                    <a:ext uri="{9D8B030D-6E8A-4147-A177-3AD203B41FA5}">
                      <a16:colId xmlns:a16="http://schemas.microsoft.com/office/drawing/2014/main" xmlns="" val="3985595919"/>
                    </a:ext>
                  </a:extLst>
                </a:gridCol>
                <a:gridCol w="1490232">
                  <a:extLst>
                    <a:ext uri="{9D8B030D-6E8A-4147-A177-3AD203B41FA5}">
                      <a16:colId xmlns:a16="http://schemas.microsoft.com/office/drawing/2014/main" xmlns="" val="3075637978"/>
                    </a:ext>
                  </a:extLst>
                </a:gridCol>
                <a:gridCol w="814008">
                  <a:extLst>
                    <a:ext uri="{9D8B030D-6E8A-4147-A177-3AD203B41FA5}">
                      <a16:colId xmlns:a16="http://schemas.microsoft.com/office/drawing/2014/main" xmlns="" val="3721133856"/>
                    </a:ext>
                  </a:extLst>
                </a:gridCol>
              </a:tblGrid>
              <a:tr h="335280">
                <a:tc>
                  <a:txBody>
                    <a:bodyPr/>
                    <a:lstStyle/>
                    <a:p>
                      <a:pPr marL="0" marR="29210" indent="0" algn="ctr">
                        <a:lnSpc>
                          <a:spcPct val="107000"/>
                        </a:lnSpc>
                        <a:spcBef>
                          <a:spcPts val="0"/>
                        </a:spcBef>
                        <a:spcAft>
                          <a:spcPts val="0"/>
                        </a:spcAft>
                      </a:pPr>
                      <a:r>
                        <a:rPr lang="en-US" sz="1100">
                          <a:effectLst/>
                        </a:rPr>
                        <a:t>Achievement </a:t>
                      </a:r>
                      <a:endParaRPr lang="en-US" sz="1000">
                        <a:effectLst/>
                      </a:endParaRPr>
                    </a:p>
                    <a:p>
                      <a:pPr marL="0" marR="29845" indent="0" algn="ctr">
                        <a:lnSpc>
                          <a:spcPct val="107000"/>
                        </a:lnSpc>
                        <a:spcBef>
                          <a:spcPts val="0"/>
                        </a:spcBef>
                        <a:spcAft>
                          <a:spcPts val="0"/>
                        </a:spcAft>
                      </a:pPr>
                      <a:r>
                        <a:rPr lang="en-US" sz="1100">
                          <a:effectLst/>
                        </a:rPr>
                        <a:t>Criteria</a:t>
                      </a:r>
                      <a:r>
                        <a:rPr lang="en-US" sz="1000">
                          <a:effectLst/>
                        </a:rPr>
                        <a:t> </a:t>
                      </a:r>
                      <a:endParaRPr lang="en-US" sz="1000">
                        <a:solidFill>
                          <a:srgbClr val="000000"/>
                        </a:solidFill>
                        <a:effectLst/>
                        <a:latin typeface="Franklin Gothic"/>
                        <a:ea typeface="Franklin Gothic"/>
                        <a:cs typeface="Franklin Gothic"/>
                      </a:endParaRPr>
                    </a:p>
                  </a:txBody>
                  <a:tcPr marL="67310" marR="40640" marT="635" marB="0"/>
                </a:tc>
                <a:tc>
                  <a:txBody>
                    <a:bodyPr/>
                    <a:lstStyle/>
                    <a:p>
                      <a:pPr marL="0" marR="31750" indent="0" algn="ctr">
                        <a:lnSpc>
                          <a:spcPct val="107000"/>
                        </a:lnSpc>
                        <a:spcBef>
                          <a:spcPts val="0"/>
                        </a:spcBef>
                        <a:spcAft>
                          <a:spcPts val="0"/>
                        </a:spcAft>
                      </a:pPr>
                      <a:r>
                        <a:rPr lang="en-US" sz="1100">
                          <a:effectLst/>
                        </a:rPr>
                        <a:t>Accomplished </a:t>
                      </a:r>
                      <a:endParaRPr lang="en-US" sz="1000">
                        <a:effectLst/>
                      </a:endParaRPr>
                    </a:p>
                    <a:p>
                      <a:pPr marL="0" marR="31750" indent="0" algn="ctr">
                        <a:lnSpc>
                          <a:spcPct val="107000"/>
                        </a:lnSpc>
                        <a:spcBef>
                          <a:spcPts val="0"/>
                        </a:spcBef>
                        <a:spcAft>
                          <a:spcPts val="0"/>
                        </a:spcAft>
                      </a:pPr>
                      <a:r>
                        <a:rPr lang="en-US" sz="1100">
                          <a:effectLst/>
                        </a:rPr>
                        <a:t>Possible Points - 4 </a:t>
                      </a:r>
                      <a:endParaRPr lang="en-US" sz="1000">
                        <a:solidFill>
                          <a:srgbClr val="000000"/>
                        </a:solidFill>
                        <a:effectLst/>
                        <a:latin typeface="Franklin Gothic"/>
                        <a:ea typeface="Franklin Gothic"/>
                        <a:cs typeface="Franklin Gothic"/>
                      </a:endParaRPr>
                    </a:p>
                  </a:txBody>
                  <a:tcPr marL="67310" marR="40640" marT="635" marB="0"/>
                </a:tc>
                <a:tc>
                  <a:txBody>
                    <a:bodyPr/>
                    <a:lstStyle/>
                    <a:p>
                      <a:pPr marL="271145" marR="285115" indent="0" algn="ctr">
                        <a:lnSpc>
                          <a:spcPct val="107000"/>
                        </a:lnSpc>
                        <a:spcBef>
                          <a:spcPts val="0"/>
                        </a:spcBef>
                        <a:spcAft>
                          <a:spcPts val="0"/>
                        </a:spcAft>
                      </a:pPr>
                      <a:r>
                        <a:rPr lang="en-US" sz="1100">
                          <a:effectLst/>
                        </a:rPr>
                        <a:t>Practiced Possible Points - 3 </a:t>
                      </a:r>
                      <a:endParaRPr lang="en-US" sz="1000">
                        <a:solidFill>
                          <a:srgbClr val="000000"/>
                        </a:solidFill>
                        <a:effectLst/>
                        <a:latin typeface="Franklin Gothic"/>
                        <a:ea typeface="Franklin Gothic"/>
                        <a:cs typeface="Franklin Gothic"/>
                      </a:endParaRPr>
                    </a:p>
                  </a:txBody>
                  <a:tcPr marL="67310" marR="40640" marT="635" marB="0"/>
                </a:tc>
                <a:tc>
                  <a:txBody>
                    <a:bodyPr/>
                    <a:lstStyle/>
                    <a:p>
                      <a:pPr marL="0" marR="31750" indent="0" algn="ctr">
                        <a:lnSpc>
                          <a:spcPct val="107000"/>
                        </a:lnSpc>
                        <a:spcBef>
                          <a:spcPts val="0"/>
                        </a:spcBef>
                        <a:spcAft>
                          <a:spcPts val="0"/>
                        </a:spcAft>
                      </a:pPr>
                      <a:r>
                        <a:rPr lang="en-US" sz="1100">
                          <a:effectLst/>
                        </a:rPr>
                        <a:t>Developed </a:t>
                      </a:r>
                      <a:endParaRPr lang="en-US" sz="1000">
                        <a:effectLst/>
                      </a:endParaRPr>
                    </a:p>
                    <a:p>
                      <a:pPr marL="0" marR="31115" indent="0" algn="ctr">
                        <a:lnSpc>
                          <a:spcPct val="107000"/>
                        </a:lnSpc>
                        <a:spcBef>
                          <a:spcPts val="0"/>
                        </a:spcBef>
                        <a:spcAft>
                          <a:spcPts val="0"/>
                        </a:spcAft>
                      </a:pPr>
                      <a:r>
                        <a:rPr lang="en-US" sz="1100">
                          <a:effectLst/>
                        </a:rPr>
                        <a:t>Possible Points - 2 </a:t>
                      </a:r>
                      <a:endParaRPr lang="en-US" sz="1000">
                        <a:solidFill>
                          <a:srgbClr val="000000"/>
                        </a:solidFill>
                        <a:effectLst/>
                        <a:latin typeface="Franklin Gothic"/>
                        <a:ea typeface="Franklin Gothic"/>
                        <a:cs typeface="Franklin Gothic"/>
                      </a:endParaRPr>
                    </a:p>
                  </a:txBody>
                  <a:tcPr marL="67310" marR="40640" marT="635" marB="0"/>
                </a:tc>
                <a:tc>
                  <a:txBody>
                    <a:bodyPr/>
                    <a:lstStyle/>
                    <a:p>
                      <a:pPr marL="146685" marR="142240" indent="0" algn="ctr">
                        <a:lnSpc>
                          <a:spcPct val="107000"/>
                        </a:lnSpc>
                        <a:spcBef>
                          <a:spcPts val="0"/>
                        </a:spcBef>
                        <a:spcAft>
                          <a:spcPts val="0"/>
                        </a:spcAft>
                      </a:pPr>
                      <a:r>
                        <a:rPr lang="en-US" sz="1100">
                          <a:effectLst/>
                        </a:rPr>
                        <a:t>Introduced Possible Points - 1 </a:t>
                      </a:r>
                      <a:endParaRPr lang="en-US" sz="1000">
                        <a:solidFill>
                          <a:srgbClr val="000000"/>
                        </a:solidFill>
                        <a:effectLst/>
                        <a:latin typeface="Franklin Gothic"/>
                        <a:ea typeface="Franklin Gothic"/>
                        <a:cs typeface="Franklin Gothic"/>
                      </a:endParaRPr>
                    </a:p>
                  </a:txBody>
                  <a:tcPr marL="67310" marR="40640" marT="635" marB="0"/>
                </a:tc>
                <a:tc>
                  <a:txBody>
                    <a:bodyPr/>
                    <a:lstStyle/>
                    <a:p>
                      <a:pPr marL="0" marR="0" indent="0" algn="ctr">
                        <a:lnSpc>
                          <a:spcPct val="107000"/>
                        </a:lnSpc>
                        <a:spcBef>
                          <a:spcPts val="0"/>
                        </a:spcBef>
                        <a:spcAft>
                          <a:spcPts val="0"/>
                        </a:spcAft>
                      </a:pPr>
                      <a:r>
                        <a:rPr lang="en-US" sz="1100">
                          <a:effectLst/>
                        </a:rPr>
                        <a:t>Non Applicable </a:t>
                      </a:r>
                      <a:endParaRPr lang="en-US" sz="1000">
                        <a:solidFill>
                          <a:srgbClr val="000000"/>
                        </a:solidFill>
                        <a:effectLst/>
                        <a:latin typeface="Franklin Gothic"/>
                        <a:ea typeface="Franklin Gothic"/>
                        <a:cs typeface="Franklin Gothic"/>
                      </a:endParaRPr>
                    </a:p>
                  </a:txBody>
                  <a:tcPr marL="67310" marR="40640" marT="635" marB="0"/>
                </a:tc>
                <a:extLst>
                  <a:ext uri="{0D108BD9-81ED-4DB2-BD59-A6C34878D82A}">
                    <a16:rowId xmlns:a16="http://schemas.microsoft.com/office/drawing/2014/main" xmlns="" val="2569950447"/>
                  </a:ext>
                </a:extLst>
              </a:tr>
              <a:tr h="890270">
                <a:tc>
                  <a:txBody>
                    <a:bodyPr/>
                    <a:lstStyle/>
                    <a:p>
                      <a:pPr marL="0" marR="0" indent="0">
                        <a:lnSpc>
                          <a:spcPct val="107000"/>
                        </a:lnSpc>
                        <a:spcBef>
                          <a:spcPts val="0"/>
                        </a:spcBef>
                        <a:spcAft>
                          <a:spcPts val="0"/>
                        </a:spcAft>
                      </a:pPr>
                      <a:r>
                        <a:rPr lang="en-US" sz="1200">
                          <a:effectLst/>
                        </a:rPr>
                        <a:t>Interpreting </a:t>
                      </a:r>
                      <a:endParaRPr lang="en-US" sz="1000">
                        <a:effectLst/>
                      </a:endParaRPr>
                    </a:p>
                    <a:p>
                      <a:pPr marL="0" marR="0" indent="0">
                        <a:lnSpc>
                          <a:spcPct val="107000"/>
                        </a:lnSpc>
                        <a:spcBef>
                          <a:spcPts val="0"/>
                        </a:spcBef>
                        <a:spcAft>
                          <a:spcPts val="0"/>
                        </a:spcAft>
                      </a:pPr>
                      <a:r>
                        <a:rPr lang="en-US" sz="1200">
                          <a:effectLst/>
                        </a:rPr>
                        <a:t>Aesthetic </a:t>
                      </a:r>
                      <a:endParaRPr lang="en-US" sz="1000">
                        <a:effectLst/>
                      </a:endParaRPr>
                    </a:p>
                    <a:p>
                      <a:pPr marL="0" marR="0" indent="0">
                        <a:lnSpc>
                          <a:spcPct val="107000"/>
                        </a:lnSpc>
                        <a:spcBef>
                          <a:spcPts val="0"/>
                        </a:spcBef>
                        <a:spcAft>
                          <a:spcPts val="0"/>
                        </a:spcAft>
                      </a:pPr>
                      <a:r>
                        <a:rPr lang="en-US" sz="1200">
                          <a:effectLst/>
                        </a:rPr>
                        <a:t>Experience</a:t>
                      </a:r>
                      <a:r>
                        <a:rPr lang="en-US" sz="1000">
                          <a:effectLst/>
                        </a:rPr>
                        <a:t> </a:t>
                      </a:r>
                      <a:endParaRPr lang="en-US" sz="1000">
                        <a:solidFill>
                          <a:srgbClr val="000000"/>
                        </a:solidFill>
                        <a:effectLst/>
                        <a:latin typeface="Franklin Gothic"/>
                        <a:ea typeface="Franklin Gothic"/>
                        <a:cs typeface="Franklin Gothic"/>
                      </a:endParaRPr>
                    </a:p>
                  </a:txBody>
                  <a:tcPr marL="67310" marR="40640" marT="635" marB="0"/>
                </a:tc>
                <a:tc>
                  <a:txBody>
                    <a:bodyPr/>
                    <a:lstStyle/>
                    <a:p>
                      <a:pPr marL="0" marR="0" indent="0">
                        <a:lnSpc>
                          <a:spcPct val="107000"/>
                        </a:lnSpc>
                        <a:spcBef>
                          <a:spcPts val="0"/>
                        </a:spcBef>
                        <a:spcAft>
                          <a:spcPts val="0"/>
                        </a:spcAft>
                      </a:pPr>
                      <a:r>
                        <a:rPr lang="en-US" sz="900">
                          <a:effectLst/>
                        </a:rPr>
                        <a:t>Is able to engage knowledgably in an interpretive dialogue with a work, taking multiple interpretations into account. </a:t>
                      </a:r>
                      <a:endParaRPr lang="en-US" sz="1000">
                        <a:solidFill>
                          <a:srgbClr val="000000"/>
                        </a:solidFill>
                        <a:effectLst/>
                        <a:latin typeface="Franklin Gothic"/>
                        <a:ea typeface="Franklin Gothic"/>
                        <a:cs typeface="Franklin Gothic"/>
                      </a:endParaRPr>
                    </a:p>
                  </a:txBody>
                  <a:tcPr marL="67310" marR="40640" marT="635" marB="0"/>
                </a:tc>
                <a:tc>
                  <a:txBody>
                    <a:bodyPr/>
                    <a:lstStyle/>
                    <a:p>
                      <a:pPr marL="0" marR="1270" indent="0">
                        <a:lnSpc>
                          <a:spcPct val="107000"/>
                        </a:lnSpc>
                        <a:spcBef>
                          <a:spcPts val="0"/>
                        </a:spcBef>
                        <a:spcAft>
                          <a:spcPts val="0"/>
                        </a:spcAft>
                      </a:pPr>
                      <a:r>
                        <a:rPr lang="en-US" sz="900">
                          <a:effectLst/>
                        </a:rPr>
                        <a:t>Shows substantial engagement in an interpretive dialogue with a work while recognizing there can be a range of interpretations. </a:t>
                      </a:r>
                      <a:endParaRPr lang="en-US" sz="1000">
                        <a:solidFill>
                          <a:srgbClr val="000000"/>
                        </a:solidFill>
                        <a:effectLst/>
                        <a:latin typeface="Franklin Gothic"/>
                        <a:ea typeface="Franklin Gothic"/>
                        <a:cs typeface="Franklin Gothic"/>
                      </a:endParaRPr>
                    </a:p>
                  </a:txBody>
                  <a:tcPr marL="67310" marR="40640" marT="635" marB="0"/>
                </a:tc>
                <a:tc>
                  <a:txBody>
                    <a:bodyPr/>
                    <a:lstStyle/>
                    <a:p>
                      <a:pPr marL="0" marR="0" indent="0">
                        <a:lnSpc>
                          <a:spcPct val="107000"/>
                        </a:lnSpc>
                        <a:spcBef>
                          <a:spcPts val="0"/>
                        </a:spcBef>
                        <a:spcAft>
                          <a:spcPts val="0"/>
                        </a:spcAft>
                      </a:pPr>
                      <a:r>
                        <a:rPr lang="en-US" sz="900">
                          <a:effectLst/>
                        </a:rPr>
                        <a:t>Displays limited or narrow engagement with a work while recognizing there can be more than a single perspective. </a:t>
                      </a:r>
                      <a:endParaRPr lang="en-US" sz="1000">
                        <a:solidFill>
                          <a:srgbClr val="000000"/>
                        </a:solidFill>
                        <a:effectLst/>
                        <a:latin typeface="Franklin Gothic"/>
                        <a:ea typeface="Franklin Gothic"/>
                        <a:cs typeface="Franklin Gothic"/>
                      </a:endParaRPr>
                    </a:p>
                  </a:txBody>
                  <a:tcPr marL="67310" marR="40640" marT="635" marB="0"/>
                </a:tc>
                <a:tc>
                  <a:txBody>
                    <a:bodyPr/>
                    <a:lstStyle/>
                    <a:p>
                      <a:pPr marL="0" marR="0" indent="0">
                        <a:lnSpc>
                          <a:spcPct val="107000"/>
                        </a:lnSpc>
                        <a:spcBef>
                          <a:spcPts val="0"/>
                        </a:spcBef>
                        <a:spcAft>
                          <a:spcPts val="0"/>
                        </a:spcAft>
                      </a:pPr>
                      <a:r>
                        <a:rPr lang="en-US" sz="900">
                          <a:effectLst/>
                        </a:rPr>
                        <a:t>Shows little ability to engage with a work with little understanding that there can be multiple interpretations. </a:t>
                      </a:r>
                      <a:endParaRPr lang="en-US" sz="1000">
                        <a:solidFill>
                          <a:srgbClr val="000000"/>
                        </a:solidFill>
                        <a:effectLst/>
                        <a:latin typeface="Franklin Gothic"/>
                        <a:ea typeface="Franklin Gothic"/>
                        <a:cs typeface="Franklin Gothic"/>
                      </a:endParaRPr>
                    </a:p>
                  </a:txBody>
                  <a:tcPr marL="67310" marR="40640" marT="635" marB="0"/>
                </a:tc>
                <a:tc>
                  <a:txBody>
                    <a:bodyPr/>
                    <a:lstStyle/>
                    <a:p>
                      <a:pPr marL="3175" marR="0" indent="0">
                        <a:lnSpc>
                          <a:spcPct val="107000"/>
                        </a:lnSpc>
                        <a:spcBef>
                          <a:spcPts val="0"/>
                        </a:spcBef>
                        <a:spcAft>
                          <a:spcPts val="0"/>
                        </a:spcAft>
                      </a:pPr>
                      <a:r>
                        <a:rPr lang="en-US" sz="1000">
                          <a:effectLst/>
                        </a:rPr>
                        <a:t> </a:t>
                      </a:r>
                      <a:endParaRPr lang="en-US" sz="1000">
                        <a:solidFill>
                          <a:srgbClr val="000000"/>
                        </a:solidFill>
                        <a:effectLst/>
                        <a:latin typeface="Franklin Gothic"/>
                        <a:ea typeface="Franklin Gothic"/>
                        <a:cs typeface="Franklin Gothic"/>
                      </a:endParaRPr>
                    </a:p>
                  </a:txBody>
                  <a:tcPr marL="67310" marR="40640" marT="635" marB="0"/>
                </a:tc>
                <a:extLst>
                  <a:ext uri="{0D108BD9-81ED-4DB2-BD59-A6C34878D82A}">
                    <a16:rowId xmlns:a16="http://schemas.microsoft.com/office/drawing/2014/main" xmlns="" val="861738011"/>
                  </a:ext>
                </a:extLst>
              </a:tr>
              <a:tr h="972185">
                <a:tc>
                  <a:txBody>
                    <a:bodyPr/>
                    <a:lstStyle/>
                    <a:p>
                      <a:pPr marL="0" marR="635" indent="0">
                        <a:lnSpc>
                          <a:spcPct val="107000"/>
                        </a:lnSpc>
                        <a:spcBef>
                          <a:spcPts val="0"/>
                        </a:spcBef>
                        <a:spcAft>
                          <a:spcPts val="0"/>
                        </a:spcAft>
                      </a:pPr>
                      <a:r>
                        <a:rPr lang="en-US" sz="1200">
                          <a:effectLst/>
                        </a:rPr>
                        <a:t>Solving Problems</a:t>
                      </a:r>
                      <a:r>
                        <a:rPr lang="en-US" sz="1100">
                          <a:effectLst/>
                        </a:rPr>
                        <a:t> </a:t>
                      </a:r>
                      <a:endParaRPr lang="en-US" sz="1000">
                        <a:solidFill>
                          <a:srgbClr val="000000"/>
                        </a:solidFill>
                        <a:effectLst/>
                        <a:latin typeface="Franklin Gothic"/>
                        <a:ea typeface="Franklin Gothic"/>
                        <a:cs typeface="Franklin Gothic"/>
                      </a:endParaRPr>
                    </a:p>
                  </a:txBody>
                  <a:tcPr marL="67310" marR="40640" marT="635" marB="0"/>
                </a:tc>
                <a:tc>
                  <a:txBody>
                    <a:bodyPr/>
                    <a:lstStyle/>
                    <a:p>
                      <a:pPr marL="0" marR="0" indent="0">
                        <a:lnSpc>
                          <a:spcPct val="107000"/>
                        </a:lnSpc>
                        <a:spcBef>
                          <a:spcPts val="0"/>
                        </a:spcBef>
                        <a:spcAft>
                          <a:spcPts val="0"/>
                        </a:spcAft>
                      </a:pPr>
                      <a:r>
                        <a:rPr lang="en-US" sz="900">
                          <a:effectLst/>
                        </a:rPr>
                        <a:t>Not only develops a logical, consistent plan to solve problem, but recognizes consequences of solution and can articulate reason for choosing solution. </a:t>
                      </a:r>
                      <a:endParaRPr lang="en-US" sz="1000">
                        <a:solidFill>
                          <a:srgbClr val="000000"/>
                        </a:solidFill>
                        <a:effectLst/>
                        <a:latin typeface="Franklin Gothic"/>
                        <a:ea typeface="Franklin Gothic"/>
                        <a:cs typeface="Franklin Gothic"/>
                      </a:endParaRPr>
                    </a:p>
                  </a:txBody>
                  <a:tcPr marL="67310" marR="40640" marT="635" marB="0"/>
                </a:tc>
                <a:tc>
                  <a:txBody>
                    <a:bodyPr/>
                    <a:lstStyle/>
                    <a:p>
                      <a:pPr marL="0" marR="14605" indent="0">
                        <a:lnSpc>
                          <a:spcPct val="107000"/>
                        </a:lnSpc>
                        <a:spcBef>
                          <a:spcPts val="0"/>
                        </a:spcBef>
                        <a:spcAft>
                          <a:spcPts val="0"/>
                        </a:spcAft>
                      </a:pPr>
                      <a:r>
                        <a:rPr lang="en-US" sz="900">
                          <a:effectLst/>
                        </a:rPr>
                        <a:t>Having selected from among alternatives, develops a logical, consistent plan to solve the problem. </a:t>
                      </a:r>
                      <a:endParaRPr lang="en-US" sz="1000">
                        <a:solidFill>
                          <a:srgbClr val="000000"/>
                        </a:solidFill>
                        <a:effectLst/>
                        <a:latin typeface="Franklin Gothic"/>
                        <a:ea typeface="Franklin Gothic"/>
                        <a:cs typeface="Franklin Gothic"/>
                      </a:endParaRPr>
                    </a:p>
                  </a:txBody>
                  <a:tcPr marL="67310" marR="40640" marT="635" marB="0"/>
                </a:tc>
                <a:tc>
                  <a:txBody>
                    <a:bodyPr/>
                    <a:lstStyle/>
                    <a:p>
                      <a:pPr marL="0" marR="0" indent="0">
                        <a:lnSpc>
                          <a:spcPct val="107000"/>
                        </a:lnSpc>
                        <a:spcBef>
                          <a:spcPts val="0"/>
                        </a:spcBef>
                        <a:spcAft>
                          <a:spcPts val="0"/>
                        </a:spcAft>
                      </a:pPr>
                      <a:r>
                        <a:rPr lang="en-US" sz="900">
                          <a:effectLst/>
                        </a:rPr>
                        <a:t>Considers and rejects less acceptable approaches to solving problem. </a:t>
                      </a:r>
                      <a:endParaRPr lang="en-US" sz="1000">
                        <a:solidFill>
                          <a:srgbClr val="000000"/>
                        </a:solidFill>
                        <a:effectLst/>
                        <a:latin typeface="Franklin Gothic"/>
                        <a:ea typeface="Franklin Gothic"/>
                        <a:cs typeface="Franklin Gothic"/>
                      </a:endParaRPr>
                    </a:p>
                  </a:txBody>
                  <a:tcPr marL="67310" marR="40640" marT="635" marB="0"/>
                </a:tc>
                <a:tc>
                  <a:txBody>
                    <a:bodyPr/>
                    <a:lstStyle/>
                    <a:p>
                      <a:pPr marL="0" marR="0" indent="0">
                        <a:lnSpc>
                          <a:spcPct val="107000"/>
                        </a:lnSpc>
                        <a:spcBef>
                          <a:spcPts val="0"/>
                        </a:spcBef>
                        <a:spcAft>
                          <a:spcPts val="0"/>
                        </a:spcAft>
                      </a:pPr>
                      <a:r>
                        <a:rPr lang="en-US" sz="900">
                          <a:effectLst/>
                        </a:rPr>
                        <a:t>Only a single approach is considered and is used to solve the problem. </a:t>
                      </a:r>
                      <a:endParaRPr lang="en-US" sz="1000">
                        <a:solidFill>
                          <a:srgbClr val="000000"/>
                        </a:solidFill>
                        <a:effectLst/>
                        <a:latin typeface="Franklin Gothic"/>
                        <a:ea typeface="Franklin Gothic"/>
                        <a:cs typeface="Franklin Gothic"/>
                      </a:endParaRPr>
                    </a:p>
                  </a:txBody>
                  <a:tcPr marL="67310" marR="40640" marT="635" marB="0"/>
                </a:tc>
                <a:tc>
                  <a:txBody>
                    <a:bodyPr/>
                    <a:lstStyle/>
                    <a:p>
                      <a:pPr marL="3175" marR="0" indent="0">
                        <a:lnSpc>
                          <a:spcPct val="107000"/>
                        </a:lnSpc>
                        <a:spcBef>
                          <a:spcPts val="0"/>
                        </a:spcBef>
                        <a:spcAft>
                          <a:spcPts val="0"/>
                        </a:spcAft>
                      </a:pPr>
                      <a:r>
                        <a:rPr lang="en-US" sz="1000">
                          <a:effectLst/>
                        </a:rPr>
                        <a:t> </a:t>
                      </a:r>
                      <a:endParaRPr lang="en-US" sz="1000">
                        <a:solidFill>
                          <a:srgbClr val="000000"/>
                        </a:solidFill>
                        <a:effectLst/>
                        <a:latin typeface="Franklin Gothic"/>
                        <a:ea typeface="Franklin Gothic"/>
                        <a:cs typeface="Franklin Gothic"/>
                      </a:endParaRPr>
                    </a:p>
                  </a:txBody>
                  <a:tcPr marL="67310" marR="40640" marT="635" marB="0"/>
                </a:tc>
                <a:extLst>
                  <a:ext uri="{0D108BD9-81ED-4DB2-BD59-A6C34878D82A}">
                    <a16:rowId xmlns:a16="http://schemas.microsoft.com/office/drawing/2014/main" xmlns="" val="1486339611"/>
                  </a:ext>
                </a:extLst>
              </a:tr>
              <a:tr h="1085215">
                <a:tc>
                  <a:txBody>
                    <a:bodyPr/>
                    <a:lstStyle/>
                    <a:p>
                      <a:pPr marL="0" marR="0" indent="0">
                        <a:lnSpc>
                          <a:spcPct val="107000"/>
                        </a:lnSpc>
                        <a:spcBef>
                          <a:spcPts val="0"/>
                        </a:spcBef>
                        <a:spcAft>
                          <a:spcPts val="0"/>
                        </a:spcAft>
                      </a:pPr>
                      <a:r>
                        <a:rPr lang="en-US" sz="1200">
                          <a:effectLst/>
                        </a:rPr>
                        <a:t>Innovative Thinking</a:t>
                      </a:r>
                      <a:r>
                        <a:rPr lang="en-US" sz="1000">
                          <a:effectLst/>
                        </a:rPr>
                        <a:t> </a:t>
                      </a:r>
                      <a:endParaRPr lang="en-US" sz="1000">
                        <a:solidFill>
                          <a:srgbClr val="000000"/>
                        </a:solidFill>
                        <a:effectLst/>
                        <a:latin typeface="Franklin Gothic"/>
                        <a:ea typeface="Franklin Gothic"/>
                        <a:cs typeface="Franklin Gothic"/>
                      </a:endParaRPr>
                    </a:p>
                  </a:txBody>
                  <a:tcPr marL="67310" marR="40640" marT="635" marB="0"/>
                </a:tc>
                <a:tc>
                  <a:txBody>
                    <a:bodyPr/>
                    <a:lstStyle/>
                    <a:p>
                      <a:pPr marL="0" marR="0" indent="0">
                        <a:lnSpc>
                          <a:spcPct val="107000"/>
                        </a:lnSpc>
                        <a:spcBef>
                          <a:spcPts val="0"/>
                        </a:spcBef>
                        <a:spcAft>
                          <a:spcPts val="0"/>
                        </a:spcAft>
                      </a:pPr>
                      <a:r>
                        <a:rPr lang="en-US" sz="900">
                          <a:effectLst/>
                        </a:rPr>
                        <a:t>Extends a novel or unique idea, question, format, or product to create new knowledge or knowledge that crosses boundaries. </a:t>
                      </a:r>
                      <a:endParaRPr lang="en-US" sz="1000">
                        <a:solidFill>
                          <a:srgbClr val="000000"/>
                        </a:solidFill>
                        <a:effectLst/>
                        <a:latin typeface="Franklin Gothic"/>
                        <a:ea typeface="Franklin Gothic"/>
                        <a:cs typeface="Franklin Gothic"/>
                      </a:endParaRPr>
                    </a:p>
                  </a:txBody>
                  <a:tcPr marL="67310" marR="40640" marT="635" marB="0"/>
                </a:tc>
                <a:tc>
                  <a:txBody>
                    <a:bodyPr/>
                    <a:lstStyle/>
                    <a:p>
                      <a:pPr marL="160020" marR="0" indent="0">
                        <a:lnSpc>
                          <a:spcPct val="107000"/>
                        </a:lnSpc>
                        <a:spcBef>
                          <a:spcPts val="0"/>
                        </a:spcBef>
                        <a:spcAft>
                          <a:spcPts val="0"/>
                        </a:spcAft>
                      </a:pPr>
                      <a:r>
                        <a:rPr lang="en-US" sz="900">
                          <a:effectLst/>
                        </a:rPr>
                        <a:t>Creates a novel or unique idea, question, format, or product. </a:t>
                      </a:r>
                      <a:endParaRPr lang="en-US" sz="1000">
                        <a:solidFill>
                          <a:srgbClr val="000000"/>
                        </a:solidFill>
                        <a:effectLst/>
                        <a:latin typeface="Franklin Gothic"/>
                        <a:ea typeface="Franklin Gothic"/>
                        <a:cs typeface="Franklin Gothic"/>
                      </a:endParaRPr>
                    </a:p>
                  </a:txBody>
                  <a:tcPr marL="67310" marR="40640" marT="635" marB="0"/>
                </a:tc>
                <a:tc>
                  <a:txBody>
                    <a:bodyPr/>
                    <a:lstStyle/>
                    <a:p>
                      <a:pPr marL="0" marR="0" indent="0">
                        <a:lnSpc>
                          <a:spcPct val="107000"/>
                        </a:lnSpc>
                        <a:spcBef>
                          <a:spcPts val="0"/>
                        </a:spcBef>
                        <a:spcAft>
                          <a:spcPts val="0"/>
                        </a:spcAft>
                      </a:pPr>
                      <a:r>
                        <a:rPr lang="en-US" sz="900">
                          <a:effectLst/>
                        </a:rPr>
                        <a:t>Experiments with creating a novel or unique idea, question, format, or product. </a:t>
                      </a:r>
                      <a:endParaRPr lang="en-US" sz="1000">
                        <a:solidFill>
                          <a:srgbClr val="000000"/>
                        </a:solidFill>
                        <a:effectLst/>
                        <a:latin typeface="Franklin Gothic"/>
                        <a:ea typeface="Franklin Gothic"/>
                        <a:cs typeface="Franklin Gothic"/>
                      </a:endParaRPr>
                    </a:p>
                  </a:txBody>
                  <a:tcPr marL="67310" marR="40640" marT="635" marB="0"/>
                </a:tc>
                <a:tc>
                  <a:txBody>
                    <a:bodyPr/>
                    <a:lstStyle/>
                    <a:p>
                      <a:pPr marL="0" marR="0" indent="0">
                        <a:lnSpc>
                          <a:spcPct val="107000"/>
                        </a:lnSpc>
                        <a:spcBef>
                          <a:spcPts val="0"/>
                        </a:spcBef>
                        <a:spcAft>
                          <a:spcPts val="0"/>
                        </a:spcAft>
                      </a:pPr>
                      <a:r>
                        <a:rPr lang="en-US" sz="900">
                          <a:effectLst/>
                        </a:rPr>
                        <a:t>Reformulates a collection of available ideas. </a:t>
                      </a:r>
                      <a:endParaRPr lang="en-US" sz="1000">
                        <a:solidFill>
                          <a:srgbClr val="000000"/>
                        </a:solidFill>
                        <a:effectLst/>
                        <a:latin typeface="Franklin Gothic"/>
                        <a:ea typeface="Franklin Gothic"/>
                        <a:cs typeface="Franklin Gothic"/>
                      </a:endParaRPr>
                    </a:p>
                  </a:txBody>
                  <a:tcPr marL="67310" marR="40640" marT="635" marB="0"/>
                </a:tc>
                <a:tc>
                  <a:txBody>
                    <a:bodyPr/>
                    <a:lstStyle/>
                    <a:p>
                      <a:pPr marL="3175" marR="0" indent="0">
                        <a:lnSpc>
                          <a:spcPct val="107000"/>
                        </a:lnSpc>
                        <a:spcBef>
                          <a:spcPts val="0"/>
                        </a:spcBef>
                        <a:spcAft>
                          <a:spcPts val="0"/>
                        </a:spcAft>
                      </a:pPr>
                      <a:r>
                        <a:rPr lang="en-US" sz="1000">
                          <a:effectLst/>
                        </a:rPr>
                        <a:t> </a:t>
                      </a:r>
                      <a:endParaRPr lang="en-US" sz="1000">
                        <a:solidFill>
                          <a:srgbClr val="000000"/>
                        </a:solidFill>
                        <a:effectLst/>
                        <a:latin typeface="Franklin Gothic"/>
                        <a:ea typeface="Franklin Gothic"/>
                        <a:cs typeface="Franklin Gothic"/>
                      </a:endParaRPr>
                    </a:p>
                  </a:txBody>
                  <a:tcPr marL="67310" marR="40640" marT="635" marB="0"/>
                </a:tc>
                <a:extLst>
                  <a:ext uri="{0D108BD9-81ED-4DB2-BD59-A6C34878D82A}">
                    <a16:rowId xmlns:a16="http://schemas.microsoft.com/office/drawing/2014/main" xmlns="" val="3996811492"/>
                  </a:ext>
                </a:extLst>
              </a:tr>
              <a:tr h="743585">
                <a:tc>
                  <a:txBody>
                    <a:bodyPr/>
                    <a:lstStyle/>
                    <a:p>
                      <a:pPr marL="0" marR="0" indent="0">
                        <a:lnSpc>
                          <a:spcPct val="107000"/>
                        </a:lnSpc>
                        <a:spcBef>
                          <a:spcPts val="0"/>
                        </a:spcBef>
                        <a:spcAft>
                          <a:spcPts val="0"/>
                        </a:spcAft>
                      </a:pPr>
                      <a:r>
                        <a:rPr lang="en-US" sz="1200">
                          <a:effectLst/>
                        </a:rPr>
                        <a:t>Connecting, </a:t>
                      </a:r>
                      <a:endParaRPr lang="en-US" sz="1000">
                        <a:effectLst/>
                      </a:endParaRPr>
                    </a:p>
                    <a:p>
                      <a:pPr marL="0" marR="0" indent="0">
                        <a:lnSpc>
                          <a:spcPct val="107000"/>
                        </a:lnSpc>
                        <a:spcBef>
                          <a:spcPts val="0"/>
                        </a:spcBef>
                        <a:spcAft>
                          <a:spcPts val="0"/>
                        </a:spcAft>
                      </a:pPr>
                      <a:r>
                        <a:rPr lang="en-US" sz="1200">
                          <a:effectLst/>
                        </a:rPr>
                        <a:t>Synthesizing, </a:t>
                      </a:r>
                      <a:endParaRPr lang="en-US" sz="1000">
                        <a:effectLst/>
                      </a:endParaRPr>
                    </a:p>
                    <a:p>
                      <a:pPr marL="0" marR="0" indent="0">
                        <a:lnSpc>
                          <a:spcPct val="107000"/>
                        </a:lnSpc>
                        <a:spcBef>
                          <a:spcPts val="0"/>
                        </a:spcBef>
                        <a:spcAft>
                          <a:spcPts val="0"/>
                        </a:spcAft>
                      </a:pPr>
                      <a:r>
                        <a:rPr lang="en-US" sz="1200">
                          <a:effectLst/>
                        </a:rPr>
                        <a:t>Transforming</a:t>
                      </a:r>
                      <a:r>
                        <a:rPr lang="en-US" sz="1000">
                          <a:effectLst/>
                        </a:rPr>
                        <a:t> </a:t>
                      </a:r>
                      <a:endParaRPr lang="en-US" sz="1000">
                        <a:solidFill>
                          <a:srgbClr val="000000"/>
                        </a:solidFill>
                        <a:effectLst/>
                        <a:latin typeface="Franklin Gothic"/>
                        <a:ea typeface="Franklin Gothic"/>
                        <a:cs typeface="Franklin Gothic"/>
                      </a:endParaRPr>
                    </a:p>
                  </a:txBody>
                  <a:tcPr marL="67310" marR="40640" marT="635" marB="0"/>
                </a:tc>
                <a:tc>
                  <a:txBody>
                    <a:bodyPr/>
                    <a:lstStyle/>
                    <a:p>
                      <a:pPr marL="0" marR="0" indent="0">
                        <a:lnSpc>
                          <a:spcPct val="107000"/>
                        </a:lnSpc>
                        <a:spcBef>
                          <a:spcPts val="0"/>
                        </a:spcBef>
                        <a:spcAft>
                          <a:spcPts val="0"/>
                        </a:spcAft>
                      </a:pPr>
                      <a:r>
                        <a:rPr lang="en-US" sz="900">
                          <a:effectLst/>
                        </a:rPr>
                        <a:t>Transforms ideas or solutions into entirely new forms. </a:t>
                      </a:r>
                      <a:endParaRPr lang="en-US" sz="1000">
                        <a:solidFill>
                          <a:srgbClr val="000000"/>
                        </a:solidFill>
                        <a:effectLst/>
                        <a:latin typeface="Franklin Gothic"/>
                        <a:ea typeface="Franklin Gothic"/>
                        <a:cs typeface="Franklin Gothic"/>
                      </a:endParaRPr>
                    </a:p>
                  </a:txBody>
                  <a:tcPr marL="67310" marR="40640" marT="635" marB="0"/>
                </a:tc>
                <a:tc>
                  <a:txBody>
                    <a:bodyPr/>
                    <a:lstStyle/>
                    <a:p>
                      <a:pPr marL="0" marR="0" indent="0">
                        <a:lnSpc>
                          <a:spcPct val="107000"/>
                        </a:lnSpc>
                        <a:spcBef>
                          <a:spcPts val="0"/>
                        </a:spcBef>
                        <a:spcAft>
                          <a:spcPts val="0"/>
                        </a:spcAft>
                      </a:pPr>
                      <a:r>
                        <a:rPr lang="en-US" sz="900">
                          <a:effectLst/>
                        </a:rPr>
                        <a:t>Synthesizes ideas or solutions into a coherent whole. </a:t>
                      </a:r>
                      <a:endParaRPr lang="en-US" sz="1000">
                        <a:solidFill>
                          <a:srgbClr val="000000"/>
                        </a:solidFill>
                        <a:effectLst/>
                        <a:latin typeface="Franklin Gothic"/>
                        <a:ea typeface="Franklin Gothic"/>
                        <a:cs typeface="Franklin Gothic"/>
                      </a:endParaRPr>
                    </a:p>
                  </a:txBody>
                  <a:tcPr marL="67310" marR="40640" marT="635" marB="0"/>
                </a:tc>
                <a:tc>
                  <a:txBody>
                    <a:bodyPr/>
                    <a:lstStyle/>
                    <a:p>
                      <a:pPr marL="0" marR="0" indent="0">
                        <a:lnSpc>
                          <a:spcPct val="107000"/>
                        </a:lnSpc>
                        <a:spcBef>
                          <a:spcPts val="0"/>
                        </a:spcBef>
                        <a:spcAft>
                          <a:spcPts val="0"/>
                        </a:spcAft>
                      </a:pPr>
                      <a:r>
                        <a:rPr lang="en-US" sz="900">
                          <a:effectLst/>
                        </a:rPr>
                        <a:t>Connects ideas or solutions in novel ways. </a:t>
                      </a:r>
                      <a:endParaRPr lang="en-US" sz="1000">
                        <a:solidFill>
                          <a:srgbClr val="000000"/>
                        </a:solidFill>
                        <a:effectLst/>
                        <a:latin typeface="Franklin Gothic"/>
                        <a:ea typeface="Franklin Gothic"/>
                        <a:cs typeface="Franklin Gothic"/>
                      </a:endParaRPr>
                    </a:p>
                  </a:txBody>
                  <a:tcPr marL="67310" marR="40640" marT="635" marB="0"/>
                </a:tc>
                <a:tc>
                  <a:txBody>
                    <a:bodyPr/>
                    <a:lstStyle/>
                    <a:p>
                      <a:pPr marL="0" marR="0" indent="0">
                        <a:lnSpc>
                          <a:spcPct val="107000"/>
                        </a:lnSpc>
                        <a:spcBef>
                          <a:spcPts val="0"/>
                        </a:spcBef>
                        <a:spcAft>
                          <a:spcPts val="0"/>
                        </a:spcAft>
                      </a:pPr>
                      <a:r>
                        <a:rPr lang="en-US" sz="900">
                          <a:effectLst/>
                        </a:rPr>
                        <a:t>Recognizes existing connections among ideas or solutions. </a:t>
                      </a:r>
                      <a:endParaRPr lang="en-US" sz="1000">
                        <a:solidFill>
                          <a:srgbClr val="000000"/>
                        </a:solidFill>
                        <a:effectLst/>
                        <a:latin typeface="Franklin Gothic"/>
                        <a:ea typeface="Franklin Gothic"/>
                        <a:cs typeface="Franklin Gothic"/>
                      </a:endParaRPr>
                    </a:p>
                  </a:txBody>
                  <a:tcPr marL="67310" marR="40640" marT="635" marB="0"/>
                </a:tc>
                <a:tc>
                  <a:txBody>
                    <a:bodyPr/>
                    <a:lstStyle/>
                    <a:p>
                      <a:pPr marL="3175" marR="0" indent="0">
                        <a:lnSpc>
                          <a:spcPct val="107000"/>
                        </a:lnSpc>
                        <a:spcBef>
                          <a:spcPts val="0"/>
                        </a:spcBef>
                        <a:spcAft>
                          <a:spcPts val="0"/>
                        </a:spcAft>
                      </a:pPr>
                      <a:r>
                        <a:rPr lang="en-US" sz="1000" dirty="0">
                          <a:effectLst/>
                        </a:rPr>
                        <a:t> </a:t>
                      </a:r>
                      <a:endParaRPr lang="en-US" sz="1000" dirty="0">
                        <a:solidFill>
                          <a:srgbClr val="000000"/>
                        </a:solidFill>
                        <a:effectLst/>
                        <a:latin typeface="Franklin Gothic"/>
                        <a:ea typeface="Franklin Gothic"/>
                        <a:cs typeface="Franklin Gothic"/>
                      </a:endParaRPr>
                    </a:p>
                  </a:txBody>
                  <a:tcPr marL="67310" marR="40640" marT="635" marB="0"/>
                </a:tc>
                <a:extLst>
                  <a:ext uri="{0D108BD9-81ED-4DB2-BD59-A6C34878D82A}">
                    <a16:rowId xmlns:a16="http://schemas.microsoft.com/office/drawing/2014/main" xmlns="" val="122172207"/>
                  </a:ext>
                </a:extLst>
              </a:tr>
            </a:tbl>
          </a:graphicData>
        </a:graphic>
      </p:graphicFrame>
    </p:spTree>
    <p:extLst>
      <p:ext uri="{BB962C8B-B14F-4D97-AF65-F5344CB8AC3E}">
        <p14:creationId xmlns:p14="http://schemas.microsoft.com/office/powerpoint/2010/main" val="32332215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37671EF-EB97-4254-BDD6-34C7759E72DC}"/>
              </a:ext>
            </a:extLst>
          </p:cNvPr>
          <p:cNvSpPr>
            <a:spLocks noGrp="1"/>
          </p:cNvSpPr>
          <p:nvPr>
            <p:ph type="title"/>
          </p:nvPr>
        </p:nvSpPr>
        <p:spPr/>
        <p:txBody>
          <a:bodyPr/>
          <a:lstStyle/>
          <a:p>
            <a:r>
              <a:rPr lang="en-US" dirty="0"/>
              <a:t>Communication </a:t>
            </a:r>
          </a:p>
        </p:txBody>
      </p:sp>
      <p:sp>
        <p:nvSpPr>
          <p:cNvPr id="3" name="Content Placeholder 2">
            <a:extLst>
              <a:ext uri="{FF2B5EF4-FFF2-40B4-BE49-F238E27FC236}">
                <a16:creationId xmlns:a16="http://schemas.microsoft.com/office/drawing/2014/main" xmlns="" id="{BCAA96BD-0C30-4F19-9EA7-180BF5A1B7E2}"/>
              </a:ext>
            </a:extLst>
          </p:cNvPr>
          <p:cNvSpPr>
            <a:spLocks noGrp="1"/>
          </p:cNvSpPr>
          <p:nvPr>
            <p:ph idx="1"/>
          </p:nvPr>
        </p:nvSpPr>
        <p:spPr/>
        <p:txBody>
          <a:bodyPr>
            <a:normAutofit/>
          </a:bodyPr>
          <a:lstStyle/>
          <a:p>
            <a:pPr marL="0" marR="0" indent="0">
              <a:lnSpc>
                <a:spcPct val="107000"/>
              </a:lnSpc>
              <a:spcBef>
                <a:spcPts val="0"/>
              </a:spcBef>
              <a:spcAft>
                <a:spcPts val="800"/>
              </a:spcAft>
              <a:buNone/>
            </a:pPr>
            <a:r>
              <a:rPr lang="en-US" sz="2000" b="1" dirty="0">
                <a:effectLst/>
                <a:latin typeface="Cambria" panose="02040503050406030204" pitchFamily="18" charset="0"/>
                <a:ea typeface="Cambria" panose="02040503050406030204" pitchFamily="18" charset="0"/>
                <a:cs typeface="Cambria" panose="02040503050406030204" pitchFamily="18" charset="0"/>
              </a:rPr>
              <a:t>Communication - </a:t>
            </a:r>
            <a:r>
              <a:rPr lang="en-US" sz="2000" dirty="0">
                <a:effectLst/>
                <a:latin typeface="Cambria" panose="02040503050406030204" pitchFamily="18" charset="0"/>
                <a:ea typeface="Cambria" panose="02040503050406030204" pitchFamily="18" charset="0"/>
                <a:cs typeface="Cambria" panose="02040503050406030204" pitchFamily="18" charset="0"/>
              </a:rPr>
              <a:t>Students will effectively communicate to varied audiences via spoken, written, visual and other forms of communication.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endParaRPr lang="en-US" sz="2000" b="1" dirty="0">
              <a:latin typeface="Cambria" panose="02040503050406030204" pitchFamily="18" charset="0"/>
              <a:ea typeface="Cambria" panose="02040503050406030204" pitchFamily="18" charset="0"/>
              <a:cs typeface="Cambria" panose="02040503050406030204" pitchFamily="18" charset="0"/>
            </a:endParaRPr>
          </a:p>
          <a:p>
            <a:pPr marL="0" indent="0">
              <a:lnSpc>
                <a:spcPct val="107000"/>
              </a:lnSpc>
              <a:spcBef>
                <a:spcPts val="0"/>
              </a:spcBef>
              <a:spcAft>
                <a:spcPts val="800"/>
              </a:spcAft>
              <a:buNone/>
            </a:pPr>
            <a:r>
              <a:rPr lang="en-US" b="1" dirty="0">
                <a:effectLst/>
                <a:latin typeface="Calibri" panose="020F0502020204030204" pitchFamily="34" charset="0"/>
                <a:ea typeface="Calibri" panose="020F0502020204030204" pitchFamily="34" charset="0"/>
                <a:cs typeface="Times New Roman" panose="02020603050405020304" pitchFamily="18" charset="0"/>
              </a:rPr>
              <a:t>Criteria/Elements of Assessment: </a:t>
            </a:r>
          </a:p>
          <a:p>
            <a:pPr marL="0" marR="0" indent="0">
              <a:lnSpc>
                <a:spcPct val="107000"/>
              </a:lnSpc>
              <a:spcBef>
                <a:spcPts val="0"/>
              </a:spcBef>
              <a:spcAft>
                <a:spcPts val="800"/>
              </a:spcAft>
              <a:buNone/>
            </a:pPr>
            <a:r>
              <a:rPr lang="en-US" sz="2000" b="1" dirty="0">
                <a:effectLst/>
                <a:latin typeface="Cambria" panose="02040503050406030204" pitchFamily="18" charset="0"/>
                <a:ea typeface="Cambria" panose="02040503050406030204" pitchFamily="18" charset="0"/>
                <a:cs typeface="Cambria" panose="02040503050406030204" pitchFamily="18" charset="0"/>
              </a:rPr>
              <a:t>Communication – (Written)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000" dirty="0">
                <a:effectLst/>
                <a:latin typeface="Cambria" panose="02040503050406030204" pitchFamily="18" charset="0"/>
                <a:ea typeface="Cambria" panose="02040503050406030204" pitchFamily="18" charset="0"/>
                <a:cs typeface="Cambria" panose="02040503050406030204" pitchFamily="18" charset="0"/>
              </a:rPr>
              <a:t>Context of and Purpose for Writing</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000" dirty="0">
                <a:effectLst/>
                <a:latin typeface="Cambria" panose="02040503050406030204" pitchFamily="18" charset="0"/>
                <a:ea typeface="Cambria" panose="02040503050406030204" pitchFamily="18" charset="0"/>
                <a:cs typeface="Cambria" panose="02040503050406030204" pitchFamily="18" charset="0"/>
              </a:rPr>
              <a:t>Content Development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000" dirty="0">
                <a:effectLst/>
                <a:latin typeface="Cambria" panose="02040503050406030204" pitchFamily="18" charset="0"/>
                <a:ea typeface="Cambria" panose="02040503050406030204" pitchFamily="18" charset="0"/>
                <a:cs typeface="Cambria" panose="02040503050406030204" pitchFamily="18" charset="0"/>
              </a:rPr>
              <a:t>Genre and Disciplinary Conventions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000" dirty="0">
                <a:effectLst/>
                <a:latin typeface="Cambria" panose="02040503050406030204" pitchFamily="18" charset="0"/>
                <a:ea typeface="Cambria" panose="02040503050406030204" pitchFamily="18" charset="0"/>
                <a:cs typeface="Cambria" panose="02040503050406030204" pitchFamily="18" charset="0"/>
              </a:rPr>
              <a:t>Sources and Evidence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000" dirty="0">
                <a:effectLst/>
                <a:latin typeface="Cambria" panose="02040503050406030204" pitchFamily="18" charset="0"/>
                <a:ea typeface="Cambria" panose="02040503050406030204" pitchFamily="18" charset="0"/>
                <a:cs typeface="Cambria" panose="02040503050406030204" pitchFamily="18" charset="0"/>
              </a:rPr>
              <a:t>Documentation of Sources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sz="2000" dirty="0">
                <a:effectLst/>
                <a:latin typeface="Cambria" panose="02040503050406030204" pitchFamily="18" charset="0"/>
                <a:ea typeface="Cambria" panose="02040503050406030204" pitchFamily="18" charset="0"/>
                <a:cs typeface="Cambria" panose="02040503050406030204" pitchFamily="18" charset="0"/>
              </a:rPr>
              <a:t>Control of Syntax and Mechanics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9623443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FF0A49D-45C5-4B73-B00D-49669C142333}"/>
              </a:ext>
            </a:extLst>
          </p:cNvPr>
          <p:cNvSpPr>
            <a:spLocks noGrp="1"/>
          </p:cNvSpPr>
          <p:nvPr>
            <p:ph type="title"/>
          </p:nvPr>
        </p:nvSpPr>
        <p:spPr/>
        <p:txBody>
          <a:bodyPr/>
          <a:lstStyle/>
          <a:p>
            <a:r>
              <a:rPr lang="en-US" dirty="0"/>
              <a:t>Global Engagement</a:t>
            </a:r>
          </a:p>
        </p:txBody>
      </p:sp>
      <p:sp>
        <p:nvSpPr>
          <p:cNvPr id="3" name="Content Placeholder 2">
            <a:extLst>
              <a:ext uri="{FF2B5EF4-FFF2-40B4-BE49-F238E27FC236}">
                <a16:creationId xmlns:a16="http://schemas.microsoft.com/office/drawing/2014/main" xmlns="" id="{50CAF580-EFF0-4C73-A665-F054E971F204}"/>
              </a:ext>
            </a:extLst>
          </p:cNvPr>
          <p:cNvSpPr>
            <a:spLocks noGrp="1"/>
          </p:cNvSpPr>
          <p:nvPr>
            <p:ph idx="1"/>
          </p:nvPr>
        </p:nvSpPr>
        <p:spPr/>
        <p:txBody>
          <a:bodyPr/>
          <a:lstStyle/>
          <a:p>
            <a:pPr marL="0" marR="0">
              <a:lnSpc>
                <a:spcPct val="107000"/>
              </a:lnSpc>
              <a:spcBef>
                <a:spcPts val="0"/>
              </a:spcBef>
              <a:spcAft>
                <a:spcPts val="800"/>
              </a:spcAft>
            </a:pPr>
            <a:r>
              <a:rPr lang="en-US" sz="1800" b="1" dirty="0">
                <a:effectLst/>
                <a:latin typeface="Cambria" panose="02040503050406030204" pitchFamily="18" charset="0"/>
                <a:ea typeface="Cambria" panose="02040503050406030204" pitchFamily="18" charset="0"/>
                <a:cs typeface="Cambria" panose="02040503050406030204" pitchFamily="18" charset="0"/>
              </a:rPr>
              <a:t>Global Engagement - </a:t>
            </a:r>
            <a:r>
              <a:rPr lang="en-US" sz="1800" dirty="0">
                <a:effectLst/>
                <a:latin typeface="Cambria" panose="02040503050406030204" pitchFamily="18" charset="0"/>
                <a:ea typeface="Cambria" panose="02040503050406030204" pitchFamily="18" charset="0"/>
                <a:cs typeface="Cambria" panose="02040503050406030204" pitchFamily="18" charset="0"/>
              </a:rPr>
              <a:t>Students will demonstrate global citizenship via knowledge of and interaction with civic participation, diverse cultures and people, and social justice advocacy.</a:t>
            </a:r>
            <a:r>
              <a:rPr lang="en-US" sz="1800" b="1" dirty="0">
                <a:effectLst/>
                <a:latin typeface="Cambria" panose="02040503050406030204" pitchFamily="18" charset="0"/>
                <a:ea typeface="Cambria" panose="02040503050406030204" pitchFamily="18" charset="0"/>
                <a:cs typeface="Cambria" panose="020405030504060302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endParaRPr lang="en-US" sz="1800" b="1" dirty="0">
              <a:effectLst/>
              <a:latin typeface="Cambria" panose="02040503050406030204" pitchFamily="18" charset="0"/>
              <a:ea typeface="Cambria" panose="02040503050406030204" pitchFamily="18" charset="0"/>
              <a:cs typeface="Cambria" panose="02040503050406030204" pitchFamily="18" charset="0"/>
            </a:endParaRPr>
          </a:p>
          <a:p>
            <a:pPr marL="0" indent="0">
              <a:lnSpc>
                <a:spcPct val="107000"/>
              </a:lnSpc>
              <a:spcBef>
                <a:spcPts val="0"/>
              </a:spcBef>
              <a:spcAft>
                <a:spcPts val="800"/>
              </a:spcAft>
              <a:buNone/>
            </a:pPr>
            <a:r>
              <a:rPr lang="en-US" sz="1800" b="1" dirty="0">
                <a:effectLst/>
                <a:latin typeface="Cambria" panose="02040503050406030204" pitchFamily="18" charset="0"/>
                <a:ea typeface="Cambria" panose="02040503050406030204" pitchFamily="18" charset="0"/>
                <a:cs typeface="Cambria" panose="02040503050406030204" pitchFamily="18" charset="0"/>
              </a:rPr>
              <a:t> </a:t>
            </a:r>
            <a:r>
              <a:rPr lang="en-US" sz="1800" b="1" dirty="0">
                <a:effectLst/>
                <a:latin typeface="Calibri" panose="020F0502020204030204" pitchFamily="34" charset="0"/>
                <a:ea typeface="Calibri" panose="020F0502020204030204" pitchFamily="34" charset="0"/>
                <a:cs typeface="Times New Roman" panose="02020603050405020304" pitchFamily="18" charset="0"/>
              </a:rPr>
              <a:t>Criteria/Elements of Assessment: </a:t>
            </a:r>
          </a:p>
          <a:p>
            <a:pPr marL="342900" marR="0" lvl="0" indent="-342900">
              <a:lnSpc>
                <a:spcPct val="100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mbria" panose="02040503050406030204" pitchFamily="18" charset="0"/>
                <a:cs typeface="Times New Roman" panose="02020603050405020304" pitchFamily="18" charset="0"/>
              </a:rPr>
              <a:t>Knowledge Cultural Awareness/Worldview frameworks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0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mbria" panose="02040503050406030204" pitchFamily="18" charset="0"/>
                <a:cs typeface="Times New Roman" panose="02020603050405020304" pitchFamily="18" charset="0"/>
              </a:rPr>
              <a:t>Skills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0000"/>
              </a:lnSpc>
              <a:spcBef>
                <a:spcPts val="0"/>
              </a:spcBef>
              <a:buFont typeface="Symbol" panose="05050102010706020507" pitchFamily="18" charset="2"/>
              <a:buChar char=""/>
            </a:pPr>
            <a:r>
              <a:rPr lang="en-US" sz="1800" dirty="0">
                <a:effectLst/>
                <a:latin typeface="Times New Roman" panose="02020603050405020304" pitchFamily="18" charset="0"/>
                <a:ea typeface="Cambria" panose="02040503050406030204" pitchFamily="18" charset="0"/>
                <a:cs typeface="Times New Roman" panose="02020603050405020304" pitchFamily="18" charset="0"/>
              </a:rPr>
              <a:t>Attitudes – Curiosity and Openness</a:t>
            </a:r>
          </a:p>
          <a:p>
            <a:pPr marL="342900" marR="0" lvl="0" indent="-342900">
              <a:lnSpc>
                <a:spcPct val="100000"/>
              </a:lnSpc>
              <a:spcBef>
                <a:spcPts val="0"/>
              </a:spcBef>
              <a:buFont typeface="Symbol" panose="05050102010706020507" pitchFamily="18" charset="2"/>
              <a:buChar char=""/>
            </a:pPr>
            <a:r>
              <a:rPr lang="en-US" sz="1800" dirty="0">
                <a:solidFill>
                  <a:srgbClr val="000000"/>
                </a:solidFill>
                <a:effectLst/>
                <a:latin typeface="Times New Roman" panose="02020603050405020304" pitchFamily="18" charset="0"/>
                <a:ea typeface="Calibri" panose="020F0502020204030204" pitchFamily="34" charset="0"/>
              </a:rPr>
              <a:t>Actions/Advocacy</a:t>
            </a:r>
            <a:endParaRPr lang="en-US" dirty="0"/>
          </a:p>
        </p:txBody>
      </p:sp>
    </p:spTree>
    <p:extLst>
      <p:ext uri="{BB962C8B-B14F-4D97-AF65-F5344CB8AC3E}">
        <p14:creationId xmlns:p14="http://schemas.microsoft.com/office/powerpoint/2010/main" val="278760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D877CF4-4F46-43DD-A010-C7BD18B3A476}"/>
              </a:ext>
            </a:extLst>
          </p:cNvPr>
          <p:cNvSpPr>
            <a:spLocks noGrp="1"/>
          </p:cNvSpPr>
          <p:nvPr>
            <p:ph type="title"/>
          </p:nvPr>
        </p:nvSpPr>
        <p:spPr/>
        <p:txBody>
          <a:bodyPr/>
          <a:lstStyle/>
          <a:p>
            <a:r>
              <a:rPr lang="en-US" dirty="0"/>
              <a:t>Information Competency</a:t>
            </a:r>
          </a:p>
        </p:txBody>
      </p:sp>
      <p:sp>
        <p:nvSpPr>
          <p:cNvPr id="3" name="Content Placeholder 2">
            <a:extLst>
              <a:ext uri="{FF2B5EF4-FFF2-40B4-BE49-F238E27FC236}">
                <a16:creationId xmlns:a16="http://schemas.microsoft.com/office/drawing/2014/main" xmlns="" id="{5A8113D0-D743-4DEB-9715-3805E4A08F87}"/>
              </a:ext>
            </a:extLst>
          </p:cNvPr>
          <p:cNvSpPr>
            <a:spLocks noGrp="1"/>
          </p:cNvSpPr>
          <p:nvPr>
            <p:ph idx="1"/>
          </p:nvPr>
        </p:nvSpPr>
        <p:spPr/>
        <p:txBody>
          <a:bodyPr/>
          <a:lstStyle/>
          <a:p>
            <a:pPr marL="0" marR="0" indent="0">
              <a:lnSpc>
                <a:spcPct val="107000"/>
              </a:lnSpc>
              <a:spcBef>
                <a:spcPts val="0"/>
              </a:spcBef>
              <a:spcAft>
                <a:spcPts val="800"/>
              </a:spcAft>
              <a:buNone/>
            </a:pPr>
            <a:r>
              <a:rPr lang="en-US" sz="1800" b="1" dirty="0">
                <a:effectLst/>
                <a:latin typeface="Cambria" panose="02040503050406030204" pitchFamily="18" charset="0"/>
                <a:ea typeface="Cambria" panose="02040503050406030204" pitchFamily="18" charset="0"/>
                <a:cs typeface="Cambria" panose="02040503050406030204" pitchFamily="18" charset="0"/>
              </a:rPr>
              <a:t>Information Competency - </a:t>
            </a:r>
            <a:r>
              <a:rPr lang="en-US" sz="1800" dirty="0">
                <a:effectLst/>
                <a:latin typeface="Cambria" panose="02040503050406030204" pitchFamily="18" charset="0"/>
                <a:ea typeface="Cambria" panose="02040503050406030204" pitchFamily="18" charset="0"/>
                <a:cs typeface="Cambria" panose="02040503050406030204" pitchFamily="18" charset="0"/>
              </a:rPr>
              <a:t>Students will define information needs, utilizing appropriate technology and resources to access information efficiently and effectively, evaluate information critically, and use information ethically. </a:t>
            </a:r>
          </a:p>
          <a:p>
            <a:pPr marL="0" marR="0" indent="0">
              <a:lnSpc>
                <a:spcPct val="107000"/>
              </a:lnSpc>
              <a:spcBef>
                <a:spcPts val="0"/>
              </a:spcBef>
              <a:spcAft>
                <a:spcPts val="800"/>
              </a:spcAft>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800"/>
              </a:spcAft>
              <a:buNone/>
            </a:pPr>
            <a:r>
              <a:rPr lang="en-US" sz="1800" b="1" dirty="0">
                <a:effectLst/>
                <a:latin typeface="Cambria" panose="02040503050406030204" pitchFamily="18" charset="0"/>
                <a:ea typeface="Cambria" panose="02040503050406030204" pitchFamily="18" charset="0"/>
                <a:cs typeface="Cambria" panose="02040503050406030204" pitchFamily="18" charset="0"/>
              </a:rPr>
              <a:t> </a:t>
            </a:r>
            <a:r>
              <a:rPr lang="en-US" sz="1800" b="1" dirty="0">
                <a:effectLst/>
                <a:latin typeface="Calibri" panose="020F0502020204030204" pitchFamily="34" charset="0"/>
                <a:ea typeface="Calibri" panose="020F0502020204030204" pitchFamily="34" charset="0"/>
                <a:cs typeface="Times New Roman" panose="02020603050405020304" pitchFamily="18" charset="0"/>
              </a:rPr>
              <a:t>Criteria/Elements of Assessment: </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mbria" panose="02040503050406030204" pitchFamily="18" charset="0"/>
                <a:ea typeface="Cambria" panose="02040503050406030204" pitchFamily="18" charset="0"/>
                <a:cs typeface="Cambria" panose="02040503050406030204" pitchFamily="18" charset="0"/>
              </a:rPr>
              <a:t>Defines information needs, identifying the scope and level of information needed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mbria" panose="02040503050406030204" pitchFamily="18" charset="0"/>
                <a:ea typeface="Cambria" panose="02040503050406030204" pitchFamily="18" charset="0"/>
                <a:cs typeface="Cambria" panose="02040503050406030204" pitchFamily="18" charset="0"/>
              </a:rPr>
              <a:t>Selects and evaluates sources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buFont typeface="Symbol" panose="05050102010706020507" pitchFamily="18" charset="2"/>
              <a:buChar char=""/>
            </a:pPr>
            <a:r>
              <a:rPr lang="en-US" sz="1800" dirty="0">
                <a:effectLst/>
                <a:latin typeface="Cambria" panose="02040503050406030204" pitchFamily="18" charset="0"/>
                <a:ea typeface="Cambria" panose="02040503050406030204" pitchFamily="18" charset="0"/>
                <a:cs typeface="Cambria" panose="02040503050406030204" pitchFamily="18" charset="0"/>
              </a:rPr>
              <a:t>Applies information to accomplish a specific purpose</a:t>
            </a:r>
            <a:endParaRPr lang="en-US" sz="1800" dirty="0">
              <a:latin typeface="Calibri" panose="020F0502020204030204" pitchFamily="34" charset="0"/>
              <a:ea typeface="Cambria" panose="02040503050406030204" pitchFamily="18" charset="0"/>
              <a:cs typeface="Times New Roman" panose="02020603050405020304" pitchFamily="18" charset="0"/>
            </a:endParaRPr>
          </a:p>
          <a:p>
            <a:pPr marL="342900" marR="0" lvl="0" indent="-342900">
              <a:lnSpc>
                <a:spcPct val="107000"/>
              </a:lnSpc>
              <a:spcBef>
                <a:spcPts val="0"/>
              </a:spcBef>
              <a:buFont typeface="Symbol" panose="05050102010706020507" pitchFamily="18" charset="2"/>
              <a:buChar char=""/>
            </a:pPr>
            <a:r>
              <a:rPr lang="en-US" sz="1800" dirty="0">
                <a:effectLst/>
                <a:latin typeface="Cambria" panose="02040503050406030204" pitchFamily="18" charset="0"/>
                <a:ea typeface="Cambria" panose="02040503050406030204" pitchFamily="18" charset="0"/>
                <a:cs typeface="Cambria" panose="02040503050406030204" pitchFamily="18" charset="0"/>
              </a:rPr>
              <a:t>Accesses and Uses Information Ethically and Legally</a:t>
            </a:r>
            <a:endParaRPr lang="en-US" dirty="0"/>
          </a:p>
        </p:txBody>
      </p:sp>
    </p:spTree>
    <p:extLst>
      <p:ext uri="{BB962C8B-B14F-4D97-AF65-F5344CB8AC3E}">
        <p14:creationId xmlns:p14="http://schemas.microsoft.com/office/powerpoint/2010/main" val="39825824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CE78AAB-7F3E-4568-BDC1-D953FAED436B}"/>
              </a:ext>
            </a:extLst>
          </p:cNvPr>
          <p:cNvSpPr>
            <a:spLocks noGrp="1"/>
          </p:cNvSpPr>
          <p:nvPr>
            <p:ph type="title"/>
          </p:nvPr>
        </p:nvSpPr>
        <p:spPr/>
        <p:txBody>
          <a:bodyPr/>
          <a:lstStyle/>
          <a:p>
            <a:r>
              <a:rPr lang="en-US" dirty="0"/>
              <a:t>Inquiry and Reason</a:t>
            </a:r>
          </a:p>
        </p:txBody>
      </p:sp>
      <p:sp>
        <p:nvSpPr>
          <p:cNvPr id="3" name="Content Placeholder 2">
            <a:extLst>
              <a:ext uri="{FF2B5EF4-FFF2-40B4-BE49-F238E27FC236}">
                <a16:creationId xmlns:a16="http://schemas.microsoft.com/office/drawing/2014/main" xmlns="" id="{F344B44D-8410-4B67-8B0B-23749DAF05A9}"/>
              </a:ext>
            </a:extLst>
          </p:cNvPr>
          <p:cNvSpPr>
            <a:spLocks noGrp="1"/>
          </p:cNvSpPr>
          <p:nvPr>
            <p:ph idx="1"/>
          </p:nvPr>
        </p:nvSpPr>
        <p:spPr/>
        <p:txBody>
          <a:bodyPr/>
          <a:lstStyle/>
          <a:p>
            <a:pPr marL="0" marR="0" indent="0">
              <a:lnSpc>
                <a:spcPct val="107000"/>
              </a:lnSpc>
              <a:spcBef>
                <a:spcPts val="0"/>
              </a:spcBef>
              <a:spcAft>
                <a:spcPts val="800"/>
              </a:spcAft>
              <a:buNone/>
            </a:pPr>
            <a:r>
              <a:rPr lang="en-US" sz="1800" b="1" dirty="0">
                <a:effectLst/>
                <a:latin typeface="Cambria" panose="02040503050406030204" pitchFamily="18" charset="0"/>
                <a:ea typeface="Cambria" panose="02040503050406030204" pitchFamily="18" charset="0"/>
                <a:cs typeface="Cambria" panose="02040503050406030204" pitchFamily="18" charset="0"/>
              </a:rPr>
              <a:t>Inquiry and Reason – </a:t>
            </a:r>
            <a:r>
              <a:rPr lang="en-US" sz="1800" dirty="0">
                <a:effectLst/>
                <a:latin typeface="Cambria" panose="02040503050406030204" pitchFamily="18" charset="0"/>
                <a:ea typeface="Cambria" panose="02040503050406030204" pitchFamily="18" charset="0"/>
                <a:cs typeface="Cambria" panose="02040503050406030204" pitchFamily="18" charset="0"/>
              </a:rPr>
              <a:t>Students will use analytical, creative, and critical thinking to evaluate ideas, predict outcomes and form conclusions and solutions. </a:t>
            </a:r>
          </a:p>
          <a:p>
            <a:pPr marL="0" indent="0">
              <a:lnSpc>
                <a:spcPct val="107000"/>
              </a:lnSpc>
              <a:spcBef>
                <a:spcPts val="0"/>
              </a:spcBef>
              <a:spcAft>
                <a:spcPts val="800"/>
              </a:spcAft>
              <a:buNone/>
            </a:pP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800"/>
              </a:spcAft>
              <a:buNone/>
            </a:pPr>
            <a:r>
              <a:rPr lang="en-US" sz="1800" b="1" dirty="0">
                <a:effectLst/>
                <a:latin typeface="Calibri" panose="020F0502020204030204" pitchFamily="34" charset="0"/>
                <a:ea typeface="Calibri" panose="020F0502020204030204" pitchFamily="34" charset="0"/>
                <a:cs typeface="Times New Roman" panose="02020603050405020304" pitchFamily="18" charset="0"/>
              </a:rPr>
              <a:t>Criteria/Elements of Assessment: </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mbria" panose="02040503050406030204" pitchFamily="18" charset="0"/>
                <a:ea typeface="Cambria" panose="02040503050406030204" pitchFamily="18" charset="0"/>
                <a:cs typeface="Cambria" panose="02040503050406030204" pitchFamily="18" charset="0"/>
              </a:rPr>
              <a:t>Define issue/problem</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mbria" panose="02040503050406030204" pitchFamily="18" charset="0"/>
                <a:ea typeface="Cambria" panose="02040503050406030204" pitchFamily="18" charset="0"/>
                <a:cs typeface="Cambria" panose="02040503050406030204" pitchFamily="18" charset="0"/>
              </a:rPr>
              <a:t>Presents Existing Knowledge, Research, and /or Views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mbria" panose="02040503050406030204" pitchFamily="18" charset="0"/>
                <a:ea typeface="Cambria" panose="02040503050406030204" pitchFamily="18" charset="0"/>
                <a:cs typeface="Cambria" panose="02040503050406030204" pitchFamily="18" charset="0"/>
              </a:rPr>
              <a:t>Student’s proposed argument/solution/methodology/hypothesis/perspective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mbria" panose="02040503050406030204" pitchFamily="18" charset="0"/>
                <a:ea typeface="Cambria" panose="02040503050406030204" pitchFamily="18" charset="0"/>
                <a:cs typeface="Cambria" panose="02040503050406030204" pitchFamily="18" charset="0"/>
              </a:rPr>
              <a:t>Analysis/Evaluates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sz="1800" dirty="0">
                <a:effectLst/>
                <a:latin typeface="Cambria" panose="02040503050406030204" pitchFamily="18" charset="0"/>
                <a:ea typeface="Cambria" panose="02040503050406030204" pitchFamily="18" charset="0"/>
                <a:cs typeface="Cambria" panose="02040503050406030204" pitchFamily="18" charset="0"/>
              </a:rPr>
              <a:t>Concludes</a:t>
            </a:r>
            <a:r>
              <a:rPr lang="en-US" sz="1800" b="1" dirty="0">
                <a:effectLst/>
                <a:latin typeface="Cambria" panose="02040503050406030204" pitchFamily="18" charset="0"/>
                <a:ea typeface="Cambria" panose="02040503050406030204" pitchFamily="18" charset="0"/>
                <a:cs typeface="Cambria" panose="020405030504060302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9256009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FF5BD00-042C-4E64-B553-2E9CAAEEDB58}"/>
              </a:ext>
            </a:extLst>
          </p:cNvPr>
          <p:cNvSpPr>
            <a:spLocks noGrp="1"/>
          </p:cNvSpPr>
          <p:nvPr>
            <p:ph type="title"/>
          </p:nvPr>
        </p:nvSpPr>
        <p:spPr/>
        <p:txBody>
          <a:bodyPr/>
          <a:lstStyle/>
          <a:p>
            <a:r>
              <a:rPr lang="en-US" dirty="0"/>
              <a:t>Personal Growth</a:t>
            </a:r>
          </a:p>
        </p:txBody>
      </p:sp>
      <p:sp>
        <p:nvSpPr>
          <p:cNvPr id="3" name="Content Placeholder 2">
            <a:extLst>
              <a:ext uri="{FF2B5EF4-FFF2-40B4-BE49-F238E27FC236}">
                <a16:creationId xmlns:a16="http://schemas.microsoft.com/office/drawing/2014/main" xmlns="" id="{C29D16E0-2628-4ED8-B453-952D15041D1F}"/>
              </a:ext>
            </a:extLst>
          </p:cNvPr>
          <p:cNvSpPr>
            <a:spLocks noGrp="1"/>
          </p:cNvSpPr>
          <p:nvPr>
            <p:ph idx="1"/>
          </p:nvPr>
        </p:nvSpPr>
        <p:spPr/>
        <p:txBody>
          <a:bodyPr/>
          <a:lstStyle/>
          <a:p>
            <a:pPr marL="0" marR="0" indent="0">
              <a:lnSpc>
                <a:spcPct val="107000"/>
              </a:lnSpc>
              <a:spcBef>
                <a:spcPts val="0"/>
              </a:spcBef>
              <a:spcAft>
                <a:spcPts val="800"/>
              </a:spcAft>
              <a:buNone/>
            </a:pPr>
            <a:r>
              <a:rPr lang="en-US" sz="1800" b="1" dirty="0">
                <a:effectLst/>
                <a:latin typeface="Cambria" panose="02040503050406030204" pitchFamily="18" charset="0"/>
                <a:ea typeface="Cambria" panose="02040503050406030204" pitchFamily="18" charset="0"/>
                <a:cs typeface="Cambria" panose="02040503050406030204" pitchFamily="18" charset="0"/>
              </a:rPr>
              <a:t>Personal Growth -</a:t>
            </a:r>
            <a:r>
              <a:rPr lang="en-US" sz="1800" dirty="0">
                <a:effectLst/>
                <a:latin typeface="Cambria" panose="02040503050406030204" pitchFamily="18" charset="0"/>
                <a:ea typeface="Cambria" panose="02040503050406030204" pitchFamily="18" charset="0"/>
                <a:cs typeface="Cambria" panose="02040503050406030204" pitchFamily="18" charset="0"/>
              </a:rPr>
              <a:t> Students will demonstrate ethical decision making, goal setting, and positive lifestyle choices. </a:t>
            </a:r>
          </a:p>
          <a:p>
            <a:pPr marL="0" marR="0" indent="0">
              <a:lnSpc>
                <a:spcPct val="107000"/>
              </a:lnSpc>
              <a:spcBef>
                <a:spcPts val="0"/>
              </a:spcBef>
              <a:spcAft>
                <a:spcPts val="800"/>
              </a:spcAft>
              <a:buNone/>
            </a:pPr>
            <a:endParaRPr lang="en-US" sz="1800" dirty="0">
              <a:latin typeface="Cambria" panose="02040503050406030204" pitchFamily="18" charset="0"/>
              <a:ea typeface="Cambria" panose="02040503050406030204" pitchFamily="18" charset="0"/>
              <a:cs typeface="Times New Roman" panose="02020603050405020304" pitchFamily="18" charset="0"/>
            </a:endParaRPr>
          </a:p>
          <a:p>
            <a:pPr marL="0" indent="0">
              <a:lnSpc>
                <a:spcPct val="107000"/>
              </a:lnSpc>
              <a:spcBef>
                <a:spcPts val="0"/>
              </a:spcBef>
              <a:spcAft>
                <a:spcPts val="800"/>
              </a:spcAft>
              <a:buNone/>
            </a:pPr>
            <a:r>
              <a:rPr lang="en-US" sz="1800" b="1" dirty="0">
                <a:effectLst/>
                <a:latin typeface="Calibri" panose="020F0502020204030204" pitchFamily="34" charset="0"/>
                <a:ea typeface="Calibri" panose="020F0502020204030204" pitchFamily="34" charset="0"/>
                <a:cs typeface="Times New Roman" panose="02020603050405020304" pitchFamily="18" charset="0"/>
              </a:rPr>
              <a:t>Criteria/Elements of Assessment: </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mbria" panose="02040503050406030204" pitchFamily="18" charset="0"/>
                <a:ea typeface="Cambria" panose="02040503050406030204" pitchFamily="18" charset="0"/>
                <a:cs typeface="Cambria" panose="02040503050406030204" pitchFamily="18" charset="0"/>
              </a:rPr>
              <a:t>Ethical Self-Awareness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mbria" panose="02040503050406030204" pitchFamily="18" charset="0"/>
                <a:ea typeface="Cambria" panose="02040503050406030204" pitchFamily="18" charset="0"/>
                <a:cs typeface="Cambria" panose="02040503050406030204" pitchFamily="18" charset="0"/>
              </a:rPr>
              <a:t>Ethical Issue Recognition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mbria" panose="02040503050406030204" pitchFamily="18" charset="0"/>
                <a:ea typeface="Cambria" panose="02040503050406030204" pitchFamily="18" charset="0"/>
                <a:cs typeface="Cambria" panose="02040503050406030204" pitchFamily="18" charset="0"/>
              </a:rPr>
              <a:t>Independent Learning</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sz="1800" dirty="0">
                <a:effectLst/>
                <a:latin typeface="Cambria" panose="02040503050406030204" pitchFamily="18" charset="0"/>
                <a:ea typeface="Cambria" panose="02040503050406030204" pitchFamily="18" charset="0"/>
                <a:cs typeface="Cambria" panose="02040503050406030204" pitchFamily="18" charset="0"/>
              </a:rPr>
              <a:t>Personal Wellness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650696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F7C0378-6B5E-4FDA-9054-3139D7C89F5D}"/>
              </a:ext>
            </a:extLst>
          </p:cNvPr>
          <p:cNvSpPr>
            <a:spLocks noGrp="1"/>
          </p:cNvSpPr>
          <p:nvPr>
            <p:ph type="title"/>
          </p:nvPr>
        </p:nvSpPr>
        <p:spPr/>
        <p:txBody>
          <a:bodyPr/>
          <a:lstStyle/>
          <a:p>
            <a:r>
              <a:rPr lang="en-US" dirty="0"/>
              <a:t>OMG? ..I </a:t>
            </a:r>
            <a:r>
              <a:rPr lang="en-US" dirty="0" smtClean="0"/>
              <a:t>Can’t</a:t>
            </a:r>
            <a:r>
              <a:rPr lang="en-US" dirty="0"/>
              <a:t>, I </a:t>
            </a:r>
            <a:r>
              <a:rPr lang="en-US" dirty="0" smtClean="0"/>
              <a:t>Just </a:t>
            </a:r>
            <a:r>
              <a:rPr lang="en-US" dirty="0"/>
              <a:t>C</a:t>
            </a:r>
            <a:r>
              <a:rPr lang="en-US" dirty="0" smtClean="0"/>
              <a:t>an’t</a:t>
            </a:r>
            <a:endParaRPr lang="en-US" dirty="0"/>
          </a:p>
        </p:txBody>
      </p:sp>
      <p:sp>
        <p:nvSpPr>
          <p:cNvPr id="3" name="Content Placeholder 2">
            <a:extLst>
              <a:ext uri="{FF2B5EF4-FFF2-40B4-BE49-F238E27FC236}">
                <a16:creationId xmlns:a16="http://schemas.microsoft.com/office/drawing/2014/main" xmlns="" id="{8282D23F-AB8E-4D31-A781-23B5CB574A45}"/>
              </a:ext>
            </a:extLst>
          </p:cNvPr>
          <p:cNvSpPr>
            <a:spLocks noGrp="1"/>
          </p:cNvSpPr>
          <p:nvPr>
            <p:ph idx="1"/>
          </p:nvPr>
        </p:nvSpPr>
        <p:spPr/>
        <p:txBody>
          <a:bodyPr>
            <a:normAutofit lnSpcReduction="10000"/>
          </a:bodyPr>
          <a:lstStyle/>
          <a:p>
            <a:r>
              <a:rPr lang="en-US" dirty="0"/>
              <a:t>So this is </a:t>
            </a:r>
            <a:r>
              <a:rPr lang="en-US" b="1" dirty="0"/>
              <a:t>NOT</a:t>
            </a:r>
            <a:r>
              <a:rPr lang="en-US" dirty="0"/>
              <a:t> something that will happen </a:t>
            </a:r>
            <a:r>
              <a:rPr lang="en-US" b="1" dirty="0"/>
              <a:t>tomorrow, </a:t>
            </a:r>
            <a:r>
              <a:rPr lang="en-US" b="1" dirty="0" smtClean="0"/>
              <a:t>next </a:t>
            </a:r>
            <a:r>
              <a:rPr lang="en-US" b="1" dirty="0"/>
              <a:t>semester or even next year in some </a:t>
            </a:r>
            <a:r>
              <a:rPr lang="en-US" b="1" dirty="0" smtClean="0"/>
              <a:t>cases …</a:t>
            </a:r>
            <a:endParaRPr lang="en-US" b="1" dirty="0"/>
          </a:p>
          <a:p>
            <a:r>
              <a:rPr lang="en-US" dirty="0"/>
              <a:t>These are recommendations that would </a:t>
            </a:r>
            <a:r>
              <a:rPr lang="en-US" dirty="0">
                <a:solidFill>
                  <a:srgbClr val="00B050"/>
                </a:solidFill>
              </a:rPr>
              <a:t>SLOWLY</a:t>
            </a:r>
            <a:r>
              <a:rPr lang="en-US" dirty="0"/>
              <a:t> go into place as each of these courses goes through its natural cycle in the curriculum committee meeting process – </a:t>
            </a:r>
            <a:r>
              <a:rPr lang="en-US" dirty="0">
                <a:solidFill>
                  <a:srgbClr val="FF0000"/>
                </a:solidFill>
              </a:rPr>
              <a:t>not something new or special</a:t>
            </a:r>
            <a:r>
              <a:rPr lang="en-US" dirty="0"/>
              <a:t>, so each of these courses would continue their current SLO assessment until they go before the curriculum committee for a course update/approval.</a:t>
            </a:r>
          </a:p>
          <a:p>
            <a:r>
              <a:rPr lang="en-US" dirty="0"/>
              <a:t>Additionally, courses </a:t>
            </a:r>
            <a:r>
              <a:rPr lang="en-US" dirty="0">
                <a:solidFill>
                  <a:srgbClr val="00B050"/>
                </a:solidFill>
              </a:rPr>
              <a:t>could</a:t>
            </a:r>
            <a:r>
              <a:rPr lang="en-US" dirty="0"/>
              <a:t> continue their SLO assessment (course level/what they are doing currently) in </a:t>
            </a:r>
            <a:r>
              <a:rPr lang="en-US" dirty="0">
                <a:solidFill>
                  <a:srgbClr val="0070C0"/>
                </a:solidFill>
              </a:rPr>
              <a:t>addition</a:t>
            </a:r>
            <a:r>
              <a:rPr lang="en-US" dirty="0"/>
              <a:t> to the Core Competency rubric assessment, IF the program/Curriculum Committee felt it was appropriate. </a:t>
            </a:r>
          </a:p>
          <a:p>
            <a:r>
              <a:rPr lang="en-US" dirty="0"/>
              <a:t>The plan would be that over this next assessment cycle (Fall 2020 to Spring 2023) that all General Education courses would have a chance to be reviewed to see if GE status/category was still appropriate by the Curriculum committee. If after the review the course is determined to be a GE, they will assess one CC moving forward and be required to use the rubric approved by the O&amp;A committee.</a:t>
            </a:r>
          </a:p>
          <a:p>
            <a:endParaRPr lang="en-US" dirty="0"/>
          </a:p>
        </p:txBody>
      </p:sp>
    </p:spTree>
    <p:extLst>
      <p:ext uri="{BB962C8B-B14F-4D97-AF65-F5344CB8AC3E}">
        <p14:creationId xmlns:p14="http://schemas.microsoft.com/office/powerpoint/2010/main" val="36597106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9B2C8EA-8021-453D-A2F4-995F4A39F67D}"/>
              </a:ext>
            </a:extLst>
          </p:cNvPr>
          <p:cNvSpPr>
            <a:spLocks noGrp="1"/>
          </p:cNvSpPr>
          <p:nvPr>
            <p:ph type="title"/>
          </p:nvPr>
        </p:nvSpPr>
        <p:spPr/>
        <p:txBody>
          <a:bodyPr/>
          <a:lstStyle/>
          <a:p>
            <a:r>
              <a:rPr lang="en-US" dirty="0"/>
              <a:t>Thank </a:t>
            </a:r>
            <a:r>
              <a:rPr lang="en-US" dirty="0" smtClean="0"/>
              <a:t>You </a:t>
            </a:r>
            <a:r>
              <a:rPr lang="en-US" dirty="0"/>
              <a:t>F</a:t>
            </a:r>
            <a:r>
              <a:rPr lang="en-US" dirty="0" smtClean="0"/>
              <a:t>or Your </a:t>
            </a:r>
            <a:r>
              <a:rPr lang="en-US" dirty="0"/>
              <a:t>T</a:t>
            </a:r>
            <a:r>
              <a:rPr lang="en-US" dirty="0" smtClean="0"/>
              <a:t>ime </a:t>
            </a:r>
            <a:r>
              <a:rPr lang="en-US" dirty="0"/>
              <a:t>A</a:t>
            </a:r>
            <a:r>
              <a:rPr lang="en-US" dirty="0" smtClean="0"/>
              <a:t>nd Attention</a:t>
            </a:r>
            <a:endParaRPr lang="en-US" dirty="0"/>
          </a:p>
        </p:txBody>
      </p:sp>
      <p:sp>
        <p:nvSpPr>
          <p:cNvPr id="3" name="Content Placeholder 2">
            <a:extLst>
              <a:ext uri="{FF2B5EF4-FFF2-40B4-BE49-F238E27FC236}">
                <a16:creationId xmlns:a16="http://schemas.microsoft.com/office/drawing/2014/main" xmlns="" id="{325B8C23-CACA-419F-AF36-83054007AC8B}"/>
              </a:ext>
            </a:extLst>
          </p:cNvPr>
          <p:cNvSpPr>
            <a:spLocks noGrp="1"/>
          </p:cNvSpPr>
          <p:nvPr>
            <p:ph idx="1"/>
          </p:nvPr>
        </p:nvSpPr>
        <p:spPr/>
        <p:txBody>
          <a:bodyPr/>
          <a:lstStyle/>
          <a:p>
            <a:r>
              <a:rPr lang="en-US" dirty="0"/>
              <a:t>I want to stress to each individual faculty member, that this is meant to enhance what we do already and is intended to be flexible by definition. This will allow us to meet the learning needs </a:t>
            </a:r>
            <a:r>
              <a:rPr lang="en-US" dirty="0" smtClean="0"/>
              <a:t>of our </a:t>
            </a:r>
            <a:r>
              <a:rPr lang="en-US" dirty="0"/>
              <a:t>students at our college, so while nothing will ever be “perfect” - as its relates to general education this is a method that has wide acceptance, reliability and content validity and allows us to leverage other research to move our students to the future we have promised. Additionally, since we know that equity is at the center of our efforts and thoughts, these practices are more equitable and use a growth mindset in assessment, so another reason that we should be so proud of these efforts.</a:t>
            </a:r>
          </a:p>
          <a:p>
            <a:endParaRPr lang="en-US" dirty="0"/>
          </a:p>
          <a:p>
            <a:r>
              <a:rPr lang="en-US" dirty="0"/>
              <a:t>Questions, </a:t>
            </a:r>
            <a:r>
              <a:rPr lang="en-US" dirty="0" smtClean="0"/>
              <a:t>Comments, Concerns?</a:t>
            </a:r>
            <a:endParaRPr lang="en-US" dirty="0"/>
          </a:p>
        </p:txBody>
      </p:sp>
    </p:spTree>
    <p:extLst>
      <p:ext uri="{BB962C8B-B14F-4D97-AF65-F5344CB8AC3E}">
        <p14:creationId xmlns:p14="http://schemas.microsoft.com/office/powerpoint/2010/main" val="9410822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a:t>Overview of Today’s Presentation</a:t>
            </a:r>
          </a:p>
        </p:txBody>
      </p:sp>
      <p:sp>
        <p:nvSpPr>
          <p:cNvPr id="14" name="Content Placeholder 13"/>
          <p:cNvSpPr>
            <a:spLocks noGrp="1"/>
          </p:cNvSpPr>
          <p:nvPr>
            <p:ph idx="1"/>
          </p:nvPr>
        </p:nvSpPr>
        <p:spPr/>
        <p:txBody>
          <a:bodyPr/>
          <a:lstStyle/>
          <a:p>
            <a:r>
              <a:rPr lang="en-US" dirty="0"/>
              <a:t>Overview of issue</a:t>
            </a:r>
          </a:p>
          <a:p>
            <a:r>
              <a:rPr lang="en-US" dirty="0"/>
              <a:t>Actions/Steps of the O&amp;A Committee </a:t>
            </a:r>
          </a:p>
          <a:p>
            <a:r>
              <a:rPr lang="en-US" dirty="0"/>
              <a:t>Research/Process of Development</a:t>
            </a:r>
          </a:p>
          <a:p>
            <a:r>
              <a:rPr lang="en-US" dirty="0"/>
              <a:t>Product/Recommendation</a:t>
            </a:r>
          </a:p>
          <a:p>
            <a:r>
              <a:rPr lang="en-US" dirty="0"/>
              <a:t>Implementation/Rollout</a:t>
            </a:r>
          </a:p>
          <a:p>
            <a:r>
              <a:rPr lang="en-US" dirty="0"/>
              <a:t>Questions</a:t>
            </a:r>
          </a:p>
        </p:txBody>
      </p:sp>
    </p:spTree>
    <p:extLst>
      <p:ext uri="{BB962C8B-B14F-4D97-AF65-F5344CB8AC3E}">
        <p14:creationId xmlns:p14="http://schemas.microsoft.com/office/powerpoint/2010/main" val="1654255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END</a:t>
            </a:r>
          </a:p>
        </p:txBody>
      </p:sp>
      <p:sp>
        <p:nvSpPr>
          <p:cNvPr id="3" name="Text Placeholder 2"/>
          <p:cNvSpPr>
            <a:spLocks noGrp="1"/>
          </p:cNvSpPr>
          <p:nvPr>
            <p:ph type="body" idx="1"/>
          </p:nvPr>
        </p:nvSpPr>
        <p:spPr/>
        <p:txBody>
          <a:bodyPr/>
          <a:lstStyle/>
          <a:p>
            <a:r>
              <a:rPr lang="en-US" dirty="0" smtClean="0"/>
              <a:t>Guy </a:t>
            </a:r>
            <a:r>
              <a:rPr lang="en-US" dirty="0"/>
              <a:t>Hanna and </a:t>
            </a:r>
            <a:r>
              <a:rPr lang="en-US" dirty="0" smtClean="0"/>
              <a:t>Cheryl </a:t>
            </a:r>
            <a:r>
              <a:rPr lang="en-US" dirty="0"/>
              <a:t>O’Donnell </a:t>
            </a:r>
            <a:endParaRPr lang="en-US" dirty="0"/>
          </a:p>
        </p:txBody>
      </p:sp>
    </p:spTree>
    <p:extLst>
      <p:ext uri="{BB962C8B-B14F-4D97-AF65-F5344CB8AC3E}">
        <p14:creationId xmlns:p14="http://schemas.microsoft.com/office/powerpoint/2010/main" val="1328843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2019. The </a:t>
            </a:r>
            <a:r>
              <a:rPr lang="en-US" dirty="0"/>
              <a:t>YEAR of the PLO</a:t>
            </a:r>
          </a:p>
        </p:txBody>
      </p:sp>
      <p:sp>
        <p:nvSpPr>
          <p:cNvPr id="3" name="Content Placeholder 2"/>
          <p:cNvSpPr>
            <a:spLocks noGrp="1"/>
          </p:cNvSpPr>
          <p:nvPr>
            <p:ph sz="half" idx="1"/>
          </p:nvPr>
        </p:nvSpPr>
        <p:spPr>
          <a:xfrm>
            <a:off x="1104900" y="1600200"/>
            <a:ext cx="9980682" cy="4571999"/>
          </a:xfrm>
        </p:spPr>
        <p:txBody>
          <a:bodyPr/>
          <a:lstStyle/>
          <a:p>
            <a:r>
              <a:rPr lang="en-US" dirty="0"/>
              <a:t>Ok, ok, unlike the pandemic. It is actually over! Thank you for all of your hard work in reviewing your Program outcomes in your discipline and having those improvement discussions. That is what makes the academy so strong and I am proud to work with such a dedicated group of faculty!</a:t>
            </a:r>
          </a:p>
          <a:p>
            <a:r>
              <a:rPr lang="en-US" dirty="0"/>
              <a:t>However, one issue that came up for the O&amp;A Committee was how to better assess the Learning Outcomes for General Education (GE).</a:t>
            </a:r>
          </a:p>
          <a:p>
            <a:r>
              <a:rPr lang="en-US" dirty="0"/>
              <a:t>Hartnell has defined its GE outcomes as a set of values known as Core Competencies. Some institutions within the ACCJC region refer to these as their Institutional Student Learning Outcomes (ISLOs).</a:t>
            </a:r>
          </a:p>
          <a:p>
            <a:r>
              <a:rPr lang="en-US" dirty="0"/>
              <a:t>The O&amp;A </a:t>
            </a:r>
            <a:r>
              <a:rPr lang="en-US" dirty="0" smtClean="0"/>
              <a:t>committee, as </a:t>
            </a:r>
            <a:r>
              <a:rPr lang="en-US" dirty="0"/>
              <a:t>part of its charge for the </a:t>
            </a:r>
            <a:r>
              <a:rPr lang="en-US" dirty="0" smtClean="0"/>
              <a:t>college, </a:t>
            </a:r>
            <a:r>
              <a:rPr lang="en-US" dirty="0"/>
              <a:t>is responsible for the assessment and review of ISLO’s or the CCs.</a:t>
            </a:r>
          </a:p>
        </p:txBody>
      </p:sp>
    </p:spTree>
    <p:extLst>
      <p:ext uri="{BB962C8B-B14F-4D97-AF65-F5344CB8AC3E}">
        <p14:creationId xmlns:p14="http://schemas.microsoft.com/office/powerpoint/2010/main" val="28537884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Quick Glance at Hartnell College Catalog 2020-21 page 74</a:t>
            </a:r>
          </a:p>
        </p:txBody>
      </p:sp>
      <p:sp>
        <p:nvSpPr>
          <p:cNvPr id="5" name="Content Placeholder 4">
            <a:extLst>
              <a:ext uri="{FF2B5EF4-FFF2-40B4-BE49-F238E27FC236}">
                <a16:creationId xmlns:a16="http://schemas.microsoft.com/office/drawing/2014/main" xmlns="" id="{2B235EE8-05D4-4E99-A44E-9F01FA7CBD53}"/>
              </a:ext>
            </a:extLst>
          </p:cNvPr>
          <p:cNvSpPr>
            <a:spLocks noGrp="1"/>
          </p:cNvSpPr>
          <p:nvPr>
            <p:ph idx="1"/>
          </p:nvPr>
        </p:nvSpPr>
        <p:spPr/>
        <p:txBody>
          <a:bodyPr>
            <a:normAutofit fontScale="85000" lnSpcReduction="20000"/>
          </a:bodyPr>
          <a:lstStyle/>
          <a:p>
            <a:r>
              <a:rPr lang="en-US" dirty="0"/>
              <a:t>In accordance with its mission of ensuring that all students shall have equal access to a quality education and the opportunity to pursue and achieve their goals, it is also the </a:t>
            </a:r>
            <a:r>
              <a:rPr lang="en-US" u="sng" dirty="0"/>
              <a:t>college’s responsibility to ensure that students who graduate with an AA or AS degree should be able to demonstrate the following competencies</a:t>
            </a:r>
            <a:r>
              <a:rPr lang="en-US" dirty="0"/>
              <a:t>: </a:t>
            </a:r>
          </a:p>
          <a:p>
            <a:r>
              <a:rPr lang="en-US" b="1" dirty="0"/>
              <a:t>Global Engagement - </a:t>
            </a:r>
            <a:r>
              <a:rPr lang="en-US" dirty="0"/>
              <a:t>Students will demonstrate global citizenship via knowledge of and interaction with civic participation, diverse cultures and people, and social justice advocacy. </a:t>
            </a:r>
          </a:p>
          <a:p>
            <a:r>
              <a:rPr lang="en-US" b="1" dirty="0"/>
              <a:t>Personal Growth - </a:t>
            </a:r>
            <a:r>
              <a:rPr lang="en-US" dirty="0"/>
              <a:t>Students will demonstrate ethical decision making, goal setting, and positive lifestyle choices. </a:t>
            </a:r>
          </a:p>
          <a:p>
            <a:r>
              <a:rPr lang="en-US" b="1" dirty="0"/>
              <a:t>Aesthetic Analysis and Application - </a:t>
            </a:r>
            <a:r>
              <a:rPr lang="en-US" dirty="0"/>
              <a:t>Students will analyze, conceptualize, evaluate, and/or synthesize creative and artistic expression as applied via contexts such as cultures and disciplines. </a:t>
            </a:r>
          </a:p>
          <a:p>
            <a:r>
              <a:rPr lang="en-US" b="1" dirty="0"/>
              <a:t>Communication -</a:t>
            </a:r>
            <a:r>
              <a:rPr lang="en-US" dirty="0"/>
              <a:t>Students will effectively communicate to varied audiences via spoken, written, visual and other forms of communication.</a:t>
            </a:r>
          </a:p>
          <a:p>
            <a:r>
              <a:rPr lang="en-US" b="1" dirty="0"/>
              <a:t>Information Competency -</a:t>
            </a:r>
            <a:r>
              <a:rPr lang="en-US" dirty="0"/>
              <a:t>Students will define information needs, utilizing appropriate technology and resources to access information efficiently and effectively, evaluate information critically, and use information ethically. </a:t>
            </a:r>
          </a:p>
          <a:p>
            <a:r>
              <a:rPr lang="en-US" b="1" dirty="0"/>
              <a:t>Inquiry and Reason -</a:t>
            </a:r>
            <a:r>
              <a:rPr lang="en-US" dirty="0"/>
              <a:t>Students will use analytical, creative, and critical thinking to evaluate ideas, predict outcomes and form conclusions and solutions. </a:t>
            </a:r>
          </a:p>
        </p:txBody>
      </p:sp>
    </p:spTree>
    <p:extLst>
      <p:ext uri="{BB962C8B-B14F-4D97-AF65-F5344CB8AC3E}">
        <p14:creationId xmlns:p14="http://schemas.microsoft.com/office/powerpoint/2010/main" val="42245094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Issue for the O&amp;A Committee/College</a:t>
            </a:r>
          </a:p>
        </p:txBody>
      </p:sp>
      <p:sp>
        <p:nvSpPr>
          <p:cNvPr id="4" name="Text Placeholder 3"/>
          <p:cNvSpPr>
            <a:spLocks noGrp="1"/>
          </p:cNvSpPr>
          <p:nvPr>
            <p:ph type="body" sz="half" idx="2"/>
          </p:nvPr>
        </p:nvSpPr>
        <p:spPr>
          <a:xfrm>
            <a:off x="1104900" y="1600200"/>
            <a:ext cx="9980682" cy="4572000"/>
          </a:xfrm>
        </p:spPr>
        <p:txBody>
          <a:bodyPr/>
          <a:lstStyle/>
          <a:p>
            <a:r>
              <a:rPr lang="en-US" dirty="0"/>
              <a:t>The GE program has no PLOs or SLOS, so while there is much data in </a:t>
            </a:r>
            <a:r>
              <a:rPr lang="en-US" dirty="0" err="1"/>
              <a:t>eLumen</a:t>
            </a:r>
            <a:r>
              <a:rPr lang="en-US" dirty="0"/>
              <a:t> and we have done an amazing job assessing individual disciplines/programs, there is no DIRECT assessment data for the GE program and this is an issue for the ACCJC and our Title V programs. </a:t>
            </a:r>
          </a:p>
          <a:p>
            <a:r>
              <a:rPr lang="en-US" dirty="0"/>
              <a:t>What have we used in the past to met these requirements? A graduate survey. An instrument sent to all graduating students that asked them about their knowledge gains in the six CC areas. </a:t>
            </a:r>
          </a:p>
          <a:p>
            <a:r>
              <a:rPr lang="en-US" dirty="0"/>
              <a:t>There are </a:t>
            </a:r>
            <a:r>
              <a:rPr lang="en-US" b="1" dirty="0"/>
              <a:t>two issues </a:t>
            </a:r>
            <a:r>
              <a:rPr lang="en-US" dirty="0"/>
              <a:t>that this presents – </a:t>
            </a:r>
            <a:r>
              <a:rPr lang="en-US" b="1" dirty="0"/>
              <a:t>low participation </a:t>
            </a:r>
            <a:r>
              <a:rPr lang="en-US" dirty="0"/>
              <a:t>from students that have little motivation to complete the survey (yes, we have offered $). As well as the fact that this is an </a:t>
            </a:r>
            <a:r>
              <a:rPr lang="en-US" b="1" dirty="0"/>
              <a:t>INDIRECT</a:t>
            </a:r>
            <a:r>
              <a:rPr lang="en-US" dirty="0"/>
              <a:t> measure, formed from student perception, not based on subject matter expert analysis. So to address this gap, the O&amp;A committee sought a solution.</a:t>
            </a:r>
          </a:p>
          <a:p>
            <a:endParaRPr lang="en-US" dirty="0"/>
          </a:p>
          <a:p>
            <a:r>
              <a:rPr lang="en-US" dirty="0"/>
              <a:t>In January 2019, the O&amp;A Committee asked the O&amp;A Specialist to conduct research and make suggestions on how to move Hartnell to a place of more meaningful CC assessment.</a:t>
            </a:r>
          </a:p>
        </p:txBody>
      </p:sp>
    </p:spTree>
    <p:extLst>
      <p:ext uri="{BB962C8B-B14F-4D97-AF65-F5344CB8AC3E}">
        <p14:creationId xmlns:p14="http://schemas.microsoft.com/office/powerpoint/2010/main" val="36835446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Process of Development</a:t>
            </a:r>
          </a:p>
        </p:txBody>
      </p:sp>
      <p:sp>
        <p:nvSpPr>
          <p:cNvPr id="4" name="Content Placeholder 3">
            <a:extLst>
              <a:ext uri="{FF2B5EF4-FFF2-40B4-BE49-F238E27FC236}">
                <a16:creationId xmlns:a16="http://schemas.microsoft.com/office/drawing/2014/main" xmlns="" id="{59A3E821-FAEC-4F97-A515-03682A729091}"/>
              </a:ext>
            </a:extLst>
          </p:cNvPr>
          <p:cNvSpPr>
            <a:spLocks noGrp="1"/>
          </p:cNvSpPr>
          <p:nvPr>
            <p:ph idx="1"/>
          </p:nvPr>
        </p:nvSpPr>
        <p:spPr>
          <a:xfrm>
            <a:off x="952500" y="1600200"/>
            <a:ext cx="10414000" cy="4597400"/>
          </a:xfrm>
        </p:spPr>
        <p:txBody>
          <a:bodyPr/>
          <a:lstStyle/>
          <a:p>
            <a:r>
              <a:rPr lang="en-US" dirty="0"/>
              <a:t>Started with a review of other college’s approaches, currently accepted methodologies for “core competency” assessment and evaluation methods.</a:t>
            </a:r>
          </a:p>
          <a:p>
            <a:r>
              <a:rPr lang="en-US" dirty="0"/>
              <a:t>Review of our catalog and all available data on assessment in the area</a:t>
            </a:r>
          </a:p>
          <a:p>
            <a:r>
              <a:rPr lang="en-US" dirty="0"/>
              <a:t>Creation of sub committee with Curriculum Committee for GE </a:t>
            </a:r>
          </a:p>
          <a:p>
            <a:r>
              <a:rPr lang="en-US" dirty="0"/>
              <a:t>A multiple semester review of every current course listed as GE in our catalog was conducted and a review using data from IR, student transcripts and a great group of Counselors to make sure that these recommendations were in line with all known limitations, restrictions and requirements impacting transfer and graduation were considered.</a:t>
            </a:r>
          </a:p>
          <a:p>
            <a:endParaRPr lang="en-US" dirty="0"/>
          </a:p>
        </p:txBody>
      </p:sp>
    </p:spTree>
    <p:extLst>
      <p:ext uri="{BB962C8B-B14F-4D97-AF65-F5344CB8AC3E}">
        <p14:creationId xmlns:p14="http://schemas.microsoft.com/office/powerpoint/2010/main" val="13156475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AB7109D-7756-4840-A24C-F787CD2D9E85}"/>
              </a:ext>
            </a:extLst>
          </p:cNvPr>
          <p:cNvSpPr>
            <a:spLocks noGrp="1"/>
          </p:cNvSpPr>
          <p:nvPr>
            <p:ph type="title"/>
          </p:nvPr>
        </p:nvSpPr>
        <p:spPr/>
        <p:txBody>
          <a:bodyPr/>
          <a:lstStyle/>
          <a:p>
            <a:r>
              <a:rPr lang="en-US" dirty="0"/>
              <a:t>It </a:t>
            </a:r>
            <a:r>
              <a:rPr lang="en-US" dirty="0" smtClean="0"/>
              <a:t>Was….Well</a:t>
            </a:r>
            <a:r>
              <a:rPr lang="en-US" dirty="0"/>
              <a:t>… A </a:t>
            </a:r>
            <a:r>
              <a:rPr lang="en-US" dirty="0" smtClean="0"/>
              <a:t>Lot</a:t>
            </a:r>
            <a:r>
              <a:rPr lang="en-US" dirty="0"/>
              <a:t>..</a:t>
            </a:r>
          </a:p>
        </p:txBody>
      </p:sp>
      <p:sp>
        <p:nvSpPr>
          <p:cNvPr id="3" name="Content Placeholder 2">
            <a:extLst>
              <a:ext uri="{FF2B5EF4-FFF2-40B4-BE49-F238E27FC236}">
                <a16:creationId xmlns:a16="http://schemas.microsoft.com/office/drawing/2014/main" xmlns="" id="{20D172A8-4BE3-406B-983A-E13DC8AC052F}"/>
              </a:ext>
            </a:extLst>
          </p:cNvPr>
          <p:cNvSpPr>
            <a:spLocks noGrp="1"/>
          </p:cNvSpPr>
          <p:nvPr>
            <p:ph idx="1"/>
          </p:nvPr>
        </p:nvSpPr>
        <p:spPr/>
        <p:txBody>
          <a:bodyPr/>
          <a:lstStyle/>
          <a:p>
            <a:r>
              <a:rPr lang="en-US" dirty="0"/>
              <a:t>Examined all </a:t>
            </a:r>
            <a:r>
              <a:rPr lang="en-US" dirty="0">
                <a:solidFill>
                  <a:srgbClr val="FF0000"/>
                </a:solidFill>
              </a:rPr>
              <a:t>264</a:t>
            </a:r>
            <a:r>
              <a:rPr lang="en-US" dirty="0"/>
              <a:t> GE courses within the three different patterns (local, CSU, Intersegmental General Education Transfer Curriculum (IGETC)) and logically aligned them with our six Core Competencies (CCs).</a:t>
            </a:r>
          </a:p>
          <a:p>
            <a:r>
              <a:rPr lang="en-US" dirty="0"/>
              <a:t>These are recommendations to the Curriculum committee for future review and can be adjusted but were a starting point we have never had for this work!</a:t>
            </a:r>
          </a:p>
          <a:p>
            <a:r>
              <a:rPr lang="en-US" dirty="0"/>
              <a:t>This was step one – grouping all courses by the six Core Competencies', but was only the START of the work….</a:t>
            </a:r>
          </a:p>
          <a:p>
            <a:r>
              <a:rPr lang="en-US" dirty="0"/>
              <a:t>Next , the framework for assessment needed to be constructed!</a:t>
            </a:r>
          </a:p>
          <a:p>
            <a:r>
              <a:rPr lang="en-US" dirty="0"/>
              <a:t>Looking to really add VALUE to all that we do the committee choose…</a:t>
            </a:r>
          </a:p>
        </p:txBody>
      </p:sp>
    </p:spTree>
    <p:extLst>
      <p:ext uri="{BB962C8B-B14F-4D97-AF65-F5344CB8AC3E}">
        <p14:creationId xmlns:p14="http://schemas.microsoft.com/office/powerpoint/2010/main" val="4681303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0A519C9-BF5D-43A7-9227-7D0FC0077010}"/>
              </a:ext>
            </a:extLst>
          </p:cNvPr>
          <p:cNvSpPr>
            <a:spLocks noGrp="1"/>
          </p:cNvSpPr>
          <p:nvPr>
            <p:ph type="title"/>
          </p:nvPr>
        </p:nvSpPr>
        <p:spPr/>
        <p:txBody>
          <a:bodyPr/>
          <a:lstStyle/>
          <a:p>
            <a:r>
              <a:rPr lang="en-US" dirty="0"/>
              <a:t>AAC&amp;U VALUE Rubrics </a:t>
            </a:r>
          </a:p>
        </p:txBody>
      </p:sp>
      <p:sp>
        <p:nvSpPr>
          <p:cNvPr id="3" name="Content Placeholder 2">
            <a:extLst>
              <a:ext uri="{FF2B5EF4-FFF2-40B4-BE49-F238E27FC236}">
                <a16:creationId xmlns:a16="http://schemas.microsoft.com/office/drawing/2014/main" xmlns="" id="{09ACB739-EF51-42BC-AE37-5E3E94033CA9}"/>
              </a:ext>
            </a:extLst>
          </p:cNvPr>
          <p:cNvSpPr>
            <a:spLocks noGrp="1"/>
          </p:cNvSpPr>
          <p:nvPr>
            <p:ph idx="1"/>
          </p:nvPr>
        </p:nvSpPr>
        <p:spPr/>
        <p:txBody>
          <a:bodyPr/>
          <a:lstStyle/>
          <a:p>
            <a:pPr algn="l" fontAlgn="base"/>
            <a:r>
              <a:rPr lang="en-US" b="1" i="1" dirty="0">
                <a:solidFill>
                  <a:srgbClr val="000000"/>
                </a:solidFill>
                <a:effectLst/>
                <a:latin typeface="inherit"/>
              </a:rPr>
              <a:t>What is VALUE?  </a:t>
            </a:r>
            <a:r>
              <a:rPr lang="en-US" b="1" i="1" dirty="0">
                <a:solidFill>
                  <a:srgbClr val="000000"/>
                </a:solidFill>
                <a:effectLst/>
                <a:latin typeface="inherit"/>
                <a:hlinkClick r:id="rId2"/>
              </a:rPr>
              <a:t>https://www.aacu.org/value-rubrics</a:t>
            </a:r>
            <a:r>
              <a:rPr lang="en-US" b="1" i="1" dirty="0">
                <a:solidFill>
                  <a:srgbClr val="000000"/>
                </a:solidFill>
                <a:effectLst/>
                <a:latin typeface="inherit"/>
              </a:rPr>
              <a:t> </a:t>
            </a:r>
            <a:endParaRPr lang="en-US" b="0" i="0" dirty="0">
              <a:solidFill>
                <a:srgbClr val="000000"/>
              </a:solidFill>
              <a:effectLst/>
              <a:latin typeface="Calibri" panose="020F0502020204030204" pitchFamily="34" charset="0"/>
            </a:endParaRPr>
          </a:p>
          <a:p>
            <a:pPr algn="l" fontAlgn="base"/>
            <a:r>
              <a:rPr lang="en-US" b="0" i="0" dirty="0">
                <a:solidFill>
                  <a:srgbClr val="000000"/>
                </a:solidFill>
                <a:effectLst/>
                <a:latin typeface="Calibri" panose="020F0502020204030204" pitchFamily="34" charset="0"/>
              </a:rPr>
              <a:t>VALUE (Valid Assessment of Learning in Undergraduate Education) is a campus-based assessment approach developed and led by AAC&amp;U. VALUE rubrics provide needed tools to assess students’ own authentic work, produced across students’ diverse learning pathways, fields of study and institutions, to determine whether and how well students are meeting graduation level achievement in learning outcomes that both employers and faculty consider essential</a:t>
            </a:r>
          </a:p>
          <a:p>
            <a:pPr algn="l" fontAlgn="base"/>
            <a:r>
              <a:rPr lang="en-US" b="0" i="0" dirty="0">
                <a:solidFill>
                  <a:srgbClr val="000000"/>
                </a:solidFill>
                <a:effectLst/>
                <a:latin typeface="Calibri" panose="020F0502020204030204" pitchFamily="34" charset="0"/>
              </a:rPr>
              <a:t>Teams of faculty and other educational professionals from institutions across the country—two- and four-year, private and public, research and liberal arts, large and small—developed rubrics for sixteen Essential Learning Outcomes that all students need for success in work, citizenship, and life. The VALUE rubrics are being used to help institutions demonstrate, share, and assess student accomplishment of progressively more advanced and integrative learning.</a:t>
            </a:r>
          </a:p>
          <a:p>
            <a:endParaRPr lang="en-US" dirty="0"/>
          </a:p>
        </p:txBody>
      </p:sp>
    </p:spTree>
    <p:extLst>
      <p:ext uri="{BB962C8B-B14F-4D97-AF65-F5344CB8AC3E}">
        <p14:creationId xmlns:p14="http://schemas.microsoft.com/office/powerpoint/2010/main" val="18857499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BD49B88-44A9-4A13-A119-2B44AA2A7635}"/>
              </a:ext>
            </a:extLst>
          </p:cNvPr>
          <p:cNvSpPr>
            <a:spLocks noGrp="1"/>
          </p:cNvSpPr>
          <p:nvPr>
            <p:ph type="title"/>
          </p:nvPr>
        </p:nvSpPr>
        <p:spPr/>
        <p:txBody>
          <a:bodyPr/>
          <a:lstStyle/>
          <a:p>
            <a:r>
              <a:rPr lang="en-US" dirty="0"/>
              <a:t>Why VALUE?</a:t>
            </a:r>
          </a:p>
        </p:txBody>
      </p:sp>
      <p:sp>
        <p:nvSpPr>
          <p:cNvPr id="3" name="Content Placeholder 2">
            <a:extLst>
              <a:ext uri="{FF2B5EF4-FFF2-40B4-BE49-F238E27FC236}">
                <a16:creationId xmlns:a16="http://schemas.microsoft.com/office/drawing/2014/main" xmlns="" id="{2CE86724-1C7C-42C2-B493-C52B573FEA33}"/>
              </a:ext>
            </a:extLst>
          </p:cNvPr>
          <p:cNvSpPr>
            <a:spLocks noGrp="1"/>
          </p:cNvSpPr>
          <p:nvPr>
            <p:ph idx="1"/>
          </p:nvPr>
        </p:nvSpPr>
        <p:spPr/>
        <p:txBody>
          <a:bodyPr/>
          <a:lstStyle/>
          <a:p>
            <a:pPr algn="l" fontAlgn="base"/>
            <a:r>
              <a:rPr lang="en-US" b="0" i="0" dirty="0">
                <a:solidFill>
                  <a:srgbClr val="000000"/>
                </a:solidFill>
                <a:effectLst/>
                <a:latin typeface="Calibri" panose="020F0502020204030204" pitchFamily="34" charset="0"/>
              </a:rPr>
              <a:t>Since their release in the fall of 2009, the rubrics have become a widely referenced and utilized form of assessment on campuses across the United States and internationally.  As of December 2015, the rubrics have been accessed by more than 70,000 individuals from more than 5,895 unique institutions, including more than 2,188 colleges and universities.  The VALUE rubrics have also been approved for use in meeting national standards for accountability established by the Voluntary System of Accountability (VSA), and are used in all regional and some professional self-study reports and reviews for accreditation. </a:t>
            </a:r>
          </a:p>
          <a:p>
            <a:pPr algn="l" fontAlgn="base"/>
            <a:r>
              <a:rPr lang="en-US" b="0" i="0" dirty="0">
                <a:solidFill>
                  <a:srgbClr val="000000"/>
                </a:solidFill>
                <a:effectLst/>
                <a:latin typeface="Calibri" panose="020F0502020204030204" pitchFamily="34" charset="0"/>
              </a:rPr>
              <a:t>The VALUE rubrics include </a:t>
            </a:r>
            <a:r>
              <a:rPr lang="en-US" b="0" i="0" dirty="0">
                <a:solidFill>
                  <a:srgbClr val="FF0000"/>
                </a:solidFill>
                <a:effectLst/>
                <a:latin typeface="Calibri" panose="020F0502020204030204" pitchFamily="34" charset="0"/>
              </a:rPr>
              <a:t>Inquiry and Analysis, Critical Thinking, Creative Thinking, Written Communication, Oral Communication</a:t>
            </a:r>
            <a:r>
              <a:rPr lang="en-US" b="0" i="0" dirty="0">
                <a:solidFill>
                  <a:srgbClr val="000000"/>
                </a:solidFill>
                <a:effectLst/>
                <a:latin typeface="Calibri" panose="020F0502020204030204" pitchFamily="34" charset="0"/>
              </a:rPr>
              <a:t>, Quantitative Literacy, </a:t>
            </a:r>
            <a:r>
              <a:rPr lang="en-US" b="0" i="0" dirty="0">
                <a:solidFill>
                  <a:srgbClr val="FF0000"/>
                </a:solidFill>
                <a:effectLst/>
                <a:latin typeface="Calibri" panose="020F0502020204030204" pitchFamily="34" charset="0"/>
              </a:rPr>
              <a:t>Information Literacy</a:t>
            </a:r>
            <a:r>
              <a:rPr lang="en-US" b="0" i="0" dirty="0">
                <a:solidFill>
                  <a:srgbClr val="000000"/>
                </a:solidFill>
                <a:effectLst/>
                <a:latin typeface="Calibri" panose="020F0502020204030204" pitchFamily="34" charset="0"/>
              </a:rPr>
              <a:t>, Reading, Teamwork, </a:t>
            </a:r>
            <a:r>
              <a:rPr lang="en-US" b="0" i="0" dirty="0">
                <a:solidFill>
                  <a:srgbClr val="FF0000"/>
                </a:solidFill>
                <a:effectLst/>
                <a:latin typeface="Calibri" panose="020F0502020204030204" pitchFamily="34" charset="0"/>
              </a:rPr>
              <a:t>Problem Solving</a:t>
            </a:r>
            <a:r>
              <a:rPr lang="en-US" b="0" i="0" dirty="0">
                <a:solidFill>
                  <a:srgbClr val="000000"/>
                </a:solidFill>
                <a:effectLst/>
                <a:latin typeface="Calibri" panose="020F0502020204030204" pitchFamily="34" charset="0"/>
              </a:rPr>
              <a:t>, Civic Knowledge and Engagement—Local and Global, </a:t>
            </a:r>
            <a:r>
              <a:rPr lang="en-US" b="0" i="0" dirty="0">
                <a:solidFill>
                  <a:srgbClr val="FF0000"/>
                </a:solidFill>
                <a:effectLst/>
                <a:latin typeface="Calibri" panose="020F0502020204030204" pitchFamily="34" charset="0"/>
              </a:rPr>
              <a:t>Intercultural Knowledge and Competence, Ethical Reasoning and Action, Global Learning, Foundations and Skills for Lifelong Learning</a:t>
            </a:r>
            <a:r>
              <a:rPr lang="en-US" b="0" i="0" dirty="0">
                <a:solidFill>
                  <a:srgbClr val="000000"/>
                </a:solidFill>
                <a:effectLst/>
                <a:latin typeface="Calibri" panose="020F0502020204030204" pitchFamily="34" charset="0"/>
              </a:rPr>
              <a:t>, and Integrative Learning.</a:t>
            </a:r>
          </a:p>
          <a:p>
            <a:endParaRPr lang="en-US" dirty="0"/>
          </a:p>
        </p:txBody>
      </p:sp>
    </p:spTree>
    <p:extLst>
      <p:ext uri="{BB962C8B-B14F-4D97-AF65-F5344CB8AC3E}">
        <p14:creationId xmlns:p14="http://schemas.microsoft.com/office/powerpoint/2010/main" val="2275256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Academic Literature 16x9">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xmlns="" name="TF03431380.potx" id="{B573BD99-E105-4D2A-964B-B901A176567A}" vid="{B1D363B9-18DE-4874-9E2B-FD69B5C6548D}"/>
    </a:ext>
  </a:extLst>
</a:theme>
</file>

<file path=ppt/theme/theme2.xml><?xml version="1.0" encoding="utf-8"?>
<a:theme xmlns:a="http://schemas.openxmlformats.org/drawingml/2006/main" name="Office Them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APDescription xmlns="4873beb7-5857-4685-be1f-d57550cc96cc" xsi:nil="true"/>
    <AssetExpire xmlns="4873beb7-5857-4685-be1f-d57550cc96cc">2029-01-01T08:00:00+00:00</AssetExpire>
    <CampaignTagsTaxHTField0 xmlns="4873beb7-5857-4685-be1f-d57550cc96cc">
      <Terms xmlns="http://schemas.microsoft.com/office/infopath/2007/PartnerControls"/>
    </CampaignTagsTaxHTField0>
    <IntlLangReviewDate xmlns="4873beb7-5857-4685-be1f-d57550cc96cc" xsi:nil="true"/>
    <TPFriendlyName xmlns="4873beb7-5857-4685-be1f-d57550cc96cc" xsi:nil="true"/>
    <IntlLangReview xmlns="4873beb7-5857-4685-be1f-d57550cc96cc">false</IntlLangReview>
    <LocLastLocAttemptVersionLookup xmlns="4873beb7-5857-4685-be1f-d57550cc96cc">855024</LocLastLocAttemptVersionLookup>
    <PolicheckWords xmlns="4873beb7-5857-4685-be1f-d57550cc96cc" xsi:nil="true"/>
    <SubmitterId xmlns="4873beb7-5857-4685-be1f-d57550cc96cc" xsi:nil="true"/>
    <AcquiredFrom xmlns="4873beb7-5857-4685-be1f-d57550cc96cc">Internal MS</AcquiredFrom>
    <EditorialStatus xmlns="4873beb7-5857-4685-be1f-d57550cc96cc">Complete</EditorialStatus>
    <Markets xmlns="4873beb7-5857-4685-be1f-d57550cc96cc"/>
    <OriginAsset xmlns="4873beb7-5857-4685-be1f-d57550cc96cc" xsi:nil="true"/>
    <AssetStart xmlns="4873beb7-5857-4685-be1f-d57550cc96cc">2012-08-31T08:50:00+00:00</AssetStart>
    <FriendlyTitle xmlns="4873beb7-5857-4685-be1f-d57550cc96cc" xsi:nil="true"/>
    <MarketSpecific xmlns="4873beb7-5857-4685-be1f-d57550cc96cc">false</MarketSpecific>
    <TPNamespace xmlns="4873beb7-5857-4685-be1f-d57550cc96cc" xsi:nil="true"/>
    <PublishStatusLookup xmlns="4873beb7-5857-4685-be1f-d57550cc96cc">
      <Value>1616423</Value>
    </PublishStatusLookup>
    <APAuthor xmlns="4873beb7-5857-4685-be1f-d57550cc96cc">
      <UserInfo>
        <DisplayName>REDMOND\kristaa</DisplayName>
        <AccountId>136</AccountId>
        <AccountType/>
      </UserInfo>
    </APAuthor>
    <TPCommandLine xmlns="4873beb7-5857-4685-be1f-d57550cc96cc" xsi:nil="true"/>
    <IntlLangReviewer xmlns="4873beb7-5857-4685-be1f-d57550cc96cc" xsi:nil="true"/>
    <OpenTemplate xmlns="4873beb7-5857-4685-be1f-d57550cc96cc">true</OpenTemplate>
    <CSXSubmissionDate xmlns="4873beb7-5857-4685-be1f-d57550cc96cc" xsi:nil="true"/>
    <TaxCatchAll xmlns="4873beb7-5857-4685-be1f-d57550cc96cc"/>
    <Manager xmlns="4873beb7-5857-4685-be1f-d57550cc96cc" xsi:nil="true"/>
    <NumericId xmlns="4873beb7-5857-4685-be1f-d57550cc96cc" xsi:nil="true"/>
    <ParentAssetId xmlns="4873beb7-5857-4685-be1f-d57550cc96cc" xsi:nil="true"/>
    <OriginalSourceMarket xmlns="4873beb7-5857-4685-be1f-d57550cc96cc" xsi:nil="true"/>
    <ApprovalStatus xmlns="4873beb7-5857-4685-be1f-d57550cc96cc">InProgress</ApprovalStatus>
    <TPComponent xmlns="4873beb7-5857-4685-be1f-d57550cc96cc" xsi:nil="true"/>
    <EditorialTags xmlns="4873beb7-5857-4685-be1f-d57550cc96cc" xsi:nil="true"/>
    <TPExecutable xmlns="4873beb7-5857-4685-be1f-d57550cc96cc" xsi:nil="true"/>
    <TPLaunchHelpLink xmlns="4873beb7-5857-4685-be1f-d57550cc96cc" xsi:nil="true"/>
    <LocComments xmlns="4873beb7-5857-4685-be1f-d57550cc96cc" xsi:nil="true"/>
    <LocRecommendedHandoff xmlns="4873beb7-5857-4685-be1f-d57550cc96cc" xsi:nil="true"/>
    <SourceTitle xmlns="4873beb7-5857-4685-be1f-d57550cc96cc" xsi:nil="true"/>
    <CSXUpdate xmlns="4873beb7-5857-4685-be1f-d57550cc96cc">false</CSXUpdate>
    <IntlLocPriority xmlns="4873beb7-5857-4685-be1f-d57550cc96cc" xsi:nil="true"/>
    <UAProjectedTotalWords xmlns="4873beb7-5857-4685-be1f-d57550cc96cc" xsi:nil="true"/>
    <AssetType xmlns="4873beb7-5857-4685-be1f-d57550cc96cc">TP</AssetType>
    <MachineTranslated xmlns="4873beb7-5857-4685-be1f-d57550cc96cc">false</MachineTranslated>
    <OutputCachingOn xmlns="4873beb7-5857-4685-be1f-d57550cc96cc">false</OutputCachingOn>
    <TemplateStatus xmlns="4873beb7-5857-4685-be1f-d57550cc96cc">Complete</TemplateStatus>
    <IsSearchable xmlns="4873beb7-5857-4685-be1f-d57550cc96cc">true</IsSearchable>
    <ContentItem xmlns="4873beb7-5857-4685-be1f-d57550cc96cc" xsi:nil="true"/>
    <HandoffToMSDN xmlns="4873beb7-5857-4685-be1f-d57550cc96cc" xsi:nil="true"/>
    <ShowIn xmlns="4873beb7-5857-4685-be1f-d57550cc96cc">Show everywhere</ShowIn>
    <ThumbnailAssetId xmlns="4873beb7-5857-4685-be1f-d57550cc96cc" xsi:nil="true"/>
    <UALocComments xmlns="4873beb7-5857-4685-be1f-d57550cc96cc" xsi:nil="true"/>
    <UALocRecommendation xmlns="4873beb7-5857-4685-be1f-d57550cc96cc">Localize</UALocRecommendation>
    <LastModifiedDateTime xmlns="4873beb7-5857-4685-be1f-d57550cc96cc" xsi:nil="true"/>
    <LegacyData xmlns="4873beb7-5857-4685-be1f-d57550cc96cc" xsi:nil="true"/>
    <LocManualTestRequired xmlns="4873beb7-5857-4685-be1f-d57550cc96cc">false</LocManualTestRequired>
    <LocMarketGroupTiers2 xmlns="4873beb7-5857-4685-be1f-d57550cc96cc" xsi:nil="true"/>
    <ClipArtFilename xmlns="4873beb7-5857-4685-be1f-d57550cc96cc" xsi:nil="true"/>
    <TPApplication xmlns="4873beb7-5857-4685-be1f-d57550cc96cc" xsi:nil="true"/>
    <CSXHash xmlns="4873beb7-5857-4685-be1f-d57550cc96cc" xsi:nil="true"/>
    <DirectSourceMarket xmlns="4873beb7-5857-4685-be1f-d57550cc96cc" xsi:nil="true"/>
    <PrimaryImageGen xmlns="4873beb7-5857-4685-be1f-d57550cc96cc">true</PrimaryImageGen>
    <PlannedPubDate xmlns="4873beb7-5857-4685-be1f-d57550cc96cc" xsi:nil="true"/>
    <CSXSubmissionMarket xmlns="4873beb7-5857-4685-be1f-d57550cc96cc" xsi:nil="true"/>
    <Downloads xmlns="4873beb7-5857-4685-be1f-d57550cc96cc">0</Downloads>
    <ArtSampleDocs xmlns="4873beb7-5857-4685-be1f-d57550cc96cc" xsi:nil="true"/>
    <TrustLevel xmlns="4873beb7-5857-4685-be1f-d57550cc96cc">1 Microsoft Managed Content</TrustLevel>
    <BlockPublish xmlns="4873beb7-5857-4685-be1f-d57550cc96cc">false</BlockPublish>
    <TPLaunchHelpLinkType xmlns="4873beb7-5857-4685-be1f-d57550cc96cc">Template</TPLaunchHelpLinkType>
    <LocalizationTagsTaxHTField0 xmlns="4873beb7-5857-4685-be1f-d57550cc96cc">
      <Terms xmlns="http://schemas.microsoft.com/office/infopath/2007/PartnerControls"/>
    </LocalizationTagsTaxHTField0>
    <BusinessGroup xmlns="4873beb7-5857-4685-be1f-d57550cc96cc" xsi:nil="true"/>
    <Providers xmlns="4873beb7-5857-4685-be1f-d57550cc96cc" xsi:nil="true"/>
    <TemplateTemplateType xmlns="4873beb7-5857-4685-be1f-d57550cc96cc">PowerPoint Presentation Template</TemplateTemplateType>
    <TimesCloned xmlns="4873beb7-5857-4685-be1f-d57550cc96cc" xsi:nil="true"/>
    <TPAppVersion xmlns="4873beb7-5857-4685-be1f-d57550cc96cc" xsi:nil="true"/>
    <VoteCount xmlns="4873beb7-5857-4685-be1f-d57550cc96cc" xsi:nil="true"/>
    <AverageRating xmlns="4873beb7-5857-4685-be1f-d57550cc96cc" xsi:nil="true"/>
    <FeatureTagsTaxHTField0 xmlns="4873beb7-5857-4685-be1f-d57550cc96cc">
      <Terms xmlns="http://schemas.microsoft.com/office/infopath/2007/PartnerControls"/>
    </FeatureTagsTaxHTField0>
    <Provider xmlns="4873beb7-5857-4685-be1f-d57550cc96cc" xsi:nil="true"/>
    <UACurrentWords xmlns="4873beb7-5857-4685-be1f-d57550cc96cc" xsi:nil="true"/>
    <AssetId xmlns="4873beb7-5857-4685-be1f-d57550cc96cc">TP103431361</AssetId>
    <TPClientViewer xmlns="4873beb7-5857-4685-be1f-d57550cc96cc" xsi:nil="true"/>
    <DSATActionTaken xmlns="4873beb7-5857-4685-be1f-d57550cc96cc" xsi:nil="true"/>
    <APEditor xmlns="4873beb7-5857-4685-be1f-d57550cc96cc">
      <UserInfo>
        <DisplayName/>
        <AccountId xsi:nil="true"/>
        <AccountType/>
      </UserInfo>
    </APEditor>
    <TPInstallLocation xmlns="4873beb7-5857-4685-be1f-d57550cc96cc" xsi:nil="true"/>
    <OOCacheId xmlns="4873beb7-5857-4685-be1f-d57550cc96cc" xsi:nil="true"/>
    <IsDeleted xmlns="4873beb7-5857-4685-be1f-d57550cc96cc">false</IsDeleted>
    <PublishTargets xmlns="4873beb7-5857-4685-be1f-d57550cc96cc">OfficeOnlineVNext</PublishTargets>
    <ApprovalLog xmlns="4873beb7-5857-4685-be1f-d57550cc96cc" xsi:nil="true"/>
    <BugNumber xmlns="4873beb7-5857-4685-be1f-d57550cc96cc" xsi:nil="true"/>
    <CrawlForDependencies xmlns="4873beb7-5857-4685-be1f-d57550cc96cc">false</CrawlForDependencies>
    <InternalTagsTaxHTField0 xmlns="4873beb7-5857-4685-be1f-d57550cc96cc">
      <Terms xmlns="http://schemas.microsoft.com/office/infopath/2007/PartnerControls"/>
    </InternalTagsTaxHTField0>
    <LastHandOff xmlns="4873beb7-5857-4685-be1f-d57550cc96cc" xsi:nil="true"/>
    <Milestone xmlns="4873beb7-5857-4685-be1f-d57550cc96cc" xsi:nil="true"/>
    <OriginalRelease xmlns="4873beb7-5857-4685-be1f-d57550cc96cc">15</OriginalRelease>
    <RecommendationsModifier xmlns="4873beb7-5857-4685-be1f-d57550cc96cc" xsi:nil="true"/>
    <ScenarioTagsTaxHTField0 xmlns="4873beb7-5857-4685-be1f-d57550cc96cc">
      <Terms xmlns="http://schemas.microsoft.com/office/infopath/2007/PartnerControls"/>
    </ScenarioTagsTaxHTField0>
    <UANotes xmlns="4873beb7-5857-4685-be1f-d57550cc96cc" xsi:nil="true"/>
  </documentManagement>
</p:properties>
</file>

<file path=customXml/item2.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8CDDBB83-77C1-4099-A0AA-289882E745E2}">
  <ds:schemaRefs>
    <ds:schemaRef ds:uri="http://purl.org/dc/terms/"/>
    <ds:schemaRef ds:uri="http://schemas.microsoft.com/office/infopath/2007/PartnerControls"/>
    <ds:schemaRef ds:uri="http://schemas.microsoft.com/office/2006/metadata/properties"/>
    <ds:schemaRef ds:uri="http://schemas.microsoft.com/office/2006/documentManagement/types"/>
    <ds:schemaRef ds:uri="http://purl.org/dc/elements/1.1/"/>
    <ds:schemaRef ds:uri="http://schemas.openxmlformats.org/package/2006/metadata/core-properties"/>
    <ds:schemaRef ds:uri="http://purl.org/dc/dcmitype/"/>
    <ds:schemaRef ds:uri="4873beb7-5857-4685-be1f-d57550cc96cc"/>
    <ds:schemaRef ds:uri="http://www.w3.org/XML/1998/namespace"/>
  </ds:schemaRefs>
</ds:datastoreItem>
</file>

<file path=customXml/itemProps2.xml><?xml version="1.0" encoding="utf-8"?>
<ds:datastoreItem xmlns:ds="http://schemas.openxmlformats.org/officeDocument/2006/customXml" ds:itemID="{28C8B9CA-0273-4370-889A-FC05DA5C2FA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61E720F-F05D-4536-9C34-0CFCED65D3B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Academic presentation, pinstripe and ribbon design (widescreen)</Template>
  <TotalTime>366</TotalTime>
  <Words>2034</Words>
  <Application>Microsoft Office PowerPoint</Application>
  <PresentationFormat>Custom</PresentationFormat>
  <Paragraphs>159</Paragraphs>
  <Slides>20</Slides>
  <Notes>1</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Academic Literature 16x9</vt:lpstr>
      <vt:lpstr>Hartnell’s Core Competency Assessment: An enhanced Approach (Adding VALUE!)</vt:lpstr>
      <vt:lpstr>Overview of Today’s Presentation</vt:lpstr>
      <vt:lpstr>2019. The YEAR of the PLO</vt:lpstr>
      <vt:lpstr>A Quick Glance at Hartnell College Catalog 2020-21 page 74</vt:lpstr>
      <vt:lpstr>Issue for the O&amp;A Committee/College</vt:lpstr>
      <vt:lpstr>Process of Development</vt:lpstr>
      <vt:lpstr>It Was….Well… A Lot..</vt:lpstr>
      <vt:lpstr>AAC&amp;U VALUE Rubrics </vt:lpstr>
      <vt:lpstr>Why VALUE?</vt:lpstr>
      <vt:lpstr>Making VALUE Into Our Own</vt:lpstr>
      <vt:lpstr>Aesthetic Analysis and Application</vt:lpstr>
      <vt:lpstr>Example of Aesthetic Analysis and Application Rubric</vt:lpstr>
      <vt:lpstr>Communication </vt:lpstr>
      <vt:lpstr>Global Engagement</vt:lpstr>
      <vt:lpstr>Information Competency</vt:lpstr>
      <vt:lpstr>Inquiry and Reason</vt:lpstr>
      <vt:lpstr>Personal Growth</vt:lpstr>
      <vt:lpstr>OMG? ..I Can’t, I Just Can’t</vt:lpstr>
      <vt:lpstr>Thank You For Your Time And Attention</vt:lpstr>
      <vt:lpstr>The END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Hartnell’s Core Competency Assessment: An enhanced Approached</dc:title>
  <dc:creator>Guy Hanna</dc:creator>
  <cp:lastModifiedBy>Cheryl</cp:lastModifiedBy>
  <cp:revision>35</cp:revision>
  <dcterms:created xsi:type="dcterms:W3CDTF">2020-10-25T17:53:18Z</dcterms:created>
  <dcterms:modified xsi:type="dcterms:W3CDTF">2020-10-26T19:10:19Z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0x0101006EDDDB5EE6D98C44930B742096920B300400F5B6D36B3EF94B4E9A635CDF2A18F5B8</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