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74" r:id="rId4"/>
    <p:sldId id="258" r:id="rId5"/>
    <p:sldId id="282" r:id="rId6"/>
    <p:sldId id="284" r:id="rId7"/>
    <p:sldId id="285" r:id="rId8"/>
    <p:sldId id="261" r:id="rId9"/>
    <p:sldId id="260" r:id="rId10"/>
    <p:sldId id="262" r:id="rId11"/>
    <p:sldId id="263" r:id="rId12"/>
    <p:sldId id="265" r:id="rId13"/>
    <p:sldId id="266" r:id="rId14"/>
    <p:sldId id="267" r:id="rId15"/>
    <p:sldId id="268" r:id="rId16"/>
    <p:sldId id="275" r:id="rId17"/>
    <p:sldId id="269" r:id="rId18"/>
    <p:sldId id="270" r:id="rId19"/>
    <p:sldId id="271" r:id="rId20"/>
    <p:sldId id="283" r:id="rId21"/>
    <p:sldId id="276" r:id="rId22"/>
    <p:sldId id="280" r:id="rId23"/>
    <p:sldId id="277" r:id="rId24"/>
    <p:sldId id="278" r:id="rId25"/>
    <p:sldId id="279" r:id="rId26"/>
    <p:sldId id="286" r:id="rId27"/>
  </p:sldIdLst>
  <p:sldSz cx="9144000" cy="6858000" type="screen4x3"/>
  <p:notesSz cx="7010400" cy="9296400"/>
  <p:embeddedFontLst>
    <p:embeddedFont>
      <p:font typeface="Quicksand" panose="020B060402020202020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wLHEY6ZgeUi2WFWVs9KgToppW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00343C-0C72-4E9E-8D45-FC53C08BE167}">
  <a:tblStyle styleId="{2D00343C-0C72-4E9E-8D45-FC53C08BE1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3788" autoAdjust="0"/>
  </p:normalViewPr>
  <p:slideViewPr>
    <p:cSldViewPr snapToGrid="0">
      <p:cViewPr varScale="1">
        <p:scale>
          <a:sx n="62" d="100"/>
          <a:sy n="62" d="100"/>
        </p:scale>
        <p:origin x="14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olderRedirect.hcad.domain\Redirect\0363807\Documents\Survey%20Data\Pandemic%20Student%20Surveys%20(Individual%20Responses%20x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olderRedirect.hcad.domain\Redirect\0363807\Documents\Survey%20Data\Pandemic%20Student%20Surveys%20(Individual%20Responses%20x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olderRedirect.hcad.domain\Redirect\0363807\Documents\Survey%20Data\ASHC-%20Return%20to%20Campus%20Survey%20SUMMARY%20(04_12_2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lderRedirect.hcad.domain\Redirect\0363807\Documents\Survey%20Data\ASHC-%20Return%20to%20Campus%20Survey%20SUMMARY%20(04_12_2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lderRedirect.hcad.domain\Redirect\0363807\Documents\Survey%20Data\ASHC-%20Return%20to%20Campus%20Survey%20SUMMARY%20(04_12_2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lderRedirect.hcad.domain\Redirect\0363807\Documents\Survey%20Data\ASHC-%20Return%20to%20Campus%20Survey%20SUMMARY%20(04_12_2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lderRedirect.hcad.domain\Redirect\0363807\Documents\Survey%20Data\ASHC-%20Return%20to%20Campus%20Survey%20SUMMARY%20(04_12_2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Interpersonal</a:t>
            </a:r>
            <a:r>
              <a:rPr lang="en-US" sz="2000" baseline="0"/>
              <a:t> Interactions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841633559315692E-2"/>
          <c:y val="0.16821440316432296"/>
          <c:w val="0.96831673288136866"/>
          <c:h val="0.6088260148399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2020SP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Sheet1!$G$3:$G$5</c:f>
              <c:strCache>
                <c:ptCount val="3"/>
                <c:pt idx="0">
                  <c:v>Adapting to online courses has been “easy” or “not bad”</c:v>
                </c:pt>
                <c:pt idx="1">
                  <c:v>Communication with classmates has gotten easier/about the same</c:v>
                </c:pt>
                <c:pt idx="2">
                  <c:v>Communication with instructors has gotten easier/about the same</c:v>
                </c:pt>
              </c:strCache>
            </c:strRef>
          </c:cat>
          <c:val>
            <c:numRef>
              <c:f>Sheet1!$H$3:$H$5</c:f>
              <c:numCache>
                <c:formatCode>0.0%</c:formatCode>
                <c:ptCount val="3"/>
                <c:pt idx="0">
                  <c:v>0.75353218210361073</c:v>
                </c:pt>
                <c:pt idx="1">
                  <c:v>0.75722021660649819</c:v>
                </c:pt>
                <c:pt idx="2">
                  <c:v>0.69376693766937669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3-413D-9BE5-E611AB5B0C1B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2021SP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Sheet1!$G$3:$G$5</c:f>
              <c:strCache>
                <c:ptCount val="3"/>
                <c:pt idx="0">
                  <c:v>Adapting to online courses has been “easy” or “not bad”</c:v>
                </c:pt>
                <c:pt idx="1">
                  <c:v>Communication with classmates has gotten easier/about the same</c:v>
                </c:pt>
                <c:pt idx="2">
                  <c:v>Communication with instructors has gotten easier/about the same</c:v>
                </c:pt>
              </c:strCache>
            </c:strRef>
          </c:cat>
          <c:val>
            <c:numRef>
              <c:f>Sheet1!$I$3:$I$5</c:f>
              <c:numCache>
                <c:formatCode>0.0%</c:formatCode>
                <c:ptCount val="3"/>
                <c:pt idx="0">
                  <c:v>0.76963906581740982</c:v>
                </c:pt>
                <c:pt idx="1">
                  <c:v>0.76092544987146526</c:v>
                </c:pt>
                <c:pt idx="2">
                  <c:v>0.73091849935316944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3-413D-9BE5-E611AB5B0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53120"/>
        <c:axId val="259352704"/>
      </c:barChart>
      <c:catAx>
        <c:axId val="2593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52704"/>
        <c:crosses val="autoZero"/>
        <c:auto val="1"/>
        <c:lblAlgn val="ctr"/>
        <c:lblOffset val="100"/>
        <c:noMultiLvlLbl val="0"/>
      </c:catAx>
      <c:valAx>
        <c:axId val="259352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5935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Have you had issues accessing ... ?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Sheet1!$H$10</c:f>
              <c:strCache>
                <c:ptCount val="1"/>
                <c:pt idx="0">
                  <c:v>2020SP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Sheet1!$G$11:$G$13</c:f>
              <c:strCache>
                <c:ptCount val="3"/>
                <c:pt idx="0">
                  <c:v>Course materials </c:v>
                </c:pt>
                <c:pt idx="1">
                  <c:v>Essential services </c:v>
                </c:pt>
                <c:pt idx="2">
                  <c:v>Course assessments </c:v>
                </c:pt>
              </c:strCache>
            </c:strRef>
          </c:cat>
          <c:val>
            <c:numRef>
              <c:f>Sheet1!$H$11:$H$13</c:f>
              <c:numCache>
                <c:formatCode>0.0%</c:formatCode>
                <c:ptCount val="3"/>
                <c:pt idx="0">
                  <c:v>0.17946708463949843</c:v>
                </c:pt>
                <c:pt idx="1">
                  <c:v>0.1303088803088803</c:v>
                </c:pt>
                <c:pt idx="2">
                  <c:v>0.19323671497584541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9-4F0B-AA36-A924BC0DB154}"/>
            </c:ext>
          </c:extLst>
        </c:ser>
        <c:ser>
          <c:idx val="1"/>
          <c:order val="1"/>
          <c:tx>
            <c:strRef>
              <c:f>Sheet1!$I$10</c:f>
              <c:strCache>
                <c:ptCount val="1"/>
                <c:pt idx="0">
                  <c:v>2021SP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Sheet1!$G$11:$G$13</c:f>
              <c:strCache>
                <c:ptCount val="3"/>
                <c:pt idx="0">
                  <c:v>Course materials </c:v>
                </c:pt>
                <c:pt idx="1">
                  <c:v>Essential services </c:v>
                </c:pt>
                <c:pt idx="2">
                  <c:v>Course assessments </c:v>
                </c:pt>
              </c:strCache>
            </c:strRef>
          </c:cat>
          <c:val>
            <c:numRef>
              <c:f>Sheet1!$I$11:$I$13</c:f>
              <c:numCache>
                <c:formatCode>0.0%</c:formatCode>
                <c:ptCount val="3"/>
                <c:pt idx="0">
                  <c:v>0.15286624203821655</c:v>
                </c:pt>
                <c:pt idx="1">
                  <c:v>9.4391244870041038E-2</c:v>
                </c:pt>
                <c:pt idx="2">
                  <c:v>0.18206521739130435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9-4F0B-AA36-A924BC0DB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55616"/>
        <c:axId val="259354368"/>
      </c:barChart>
      <c:catAx>
        <c:axId val="2593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54368"/>
        <c:crosses val="autoZero"/>
        <c:auto val="1"/>
        <c:lblAlgn val="ctr"/>
        <c:lblOffset val="100"/>
        <c:noMultiLvlLbl val="0"/>
      </c:catAx>
      <c:valAx>
        <c:axId val="259354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5935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Do you want to return to campus</a:t>
            </a:r>
            <a:r>
              <a:rPr lang="en-US" sz="2000" baseline="0"/>
              <a:t> (i.e., take in-person courses)?</a:t>
            </a:r>
            <a:endParaRPr lang="en-US" sz="2000"/>
          </a:p>
        </c:rich>
      </c:tx>
      <c:layout>
        <c:manualLayout>
          <c:xMode val="edge"/>
          <c:yMode val="edge"/>
          <c:x val="0.1308748906386701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351473922902496E-3"/>
          <c:y val="0.25291196760602624"/>
          <c:w val="0.9886621315192744"/>
          <c:h val="0.61395773133559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1'!$B$3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600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7D-42C2-85CA-EE0D967ECA13}"/>
              </c:ext>
            </c:extLst>
          </c:dPt>
          <c:dPt>
            <c:idx val="1"/>
            <c:invertIfNegative val="0"/>
            <c:bubble3D val="0"/>
            <c:spPr>
              <a:solidFill>
                <a:srgbClr val="C0B6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7D-42C2-85CA-EE0D967ECA13}"/>
              </c:ext>
            </c:extLst>
          </c:dPt>
          <c:dPt>
            <c:idx val="2"/>
            <c:invertIfNegative val="0"/>
            <c:bubble3D val="0"/>
            <c:spPr>
              <a:solidFill>
                <a:srgbClr val="FDB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7D-42C2-85CA-EE0D967ECA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Maybe (please describe)</c:v>
                </c:pt>
              </c:strCache>
            </c:strRef>
          </c:cat>
          <c:val>
            <c:numRef>
              <c:f>'Question 1'!$B$4:$B$6</c:f>
              <c:numCache>
                <c:formatCode>0.00%</c:formatCode>
                <c:ptCount val="3"/>
                <c:pt idx="0">
                  <c:v>0.38088829071332436</c:v>
                </c:pt>
                <c:pt idx="1">
                  <c:v>0.46702557200538358</c:v>
                </c:pt>
                <c:pt idx="2">
                  <c:v>0.15208613728129206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7D-42C2-85CA-EE0D967EC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874800"/>
        <c:axId val="3020395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'Question 1'!$C$3</c15:sqref>
                        </c15:formulaRef>
                      </c:ext>
                    </c:extLst>
                    <c:strCache>
                      <c:ptCount val="1"/>
                      <c:pt idx="0">
                        <c:v>COUNTED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'Question 1'!$A$4:$A$6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Maybe (please describe)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'Question 1'!$C$4:$C$6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283</c:v>
                      </c:pt>
                      <c:pt idx="1">
                        <c:v>347</c:v>
                      </c:pt>
                      <c:pt idx="2">
                        <c:v>113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A87D-42C2-85CA-EE0D967ECA13}"/>
                  </c:ext>
                </c:extLst>
              </c15:ser>
            </c15:filteredBarSeries>
          </c:ext>
        </c:extLst>
      </c:barChart>
      <c:catAx>
        <c:axId val="3588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039584"/>
        <c:crosses val="autoZero"/>
        <c:auto val="1"/>
        <c:lblAlgn val="ctr"/>
        <c:lblOffset val="100"/>
        <c:noMultiLvlLbl val="0"/>
      </c:catAx>
      <c:valAx>
        <c:axId val="3020395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5887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When Hartnell resumes in-person learning following safety protocols: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860038"/>
            </a:solidFill>
            <a:ln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B67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9C2-4B83-AB40-C71105BCC4AE}"/>
              </c:ext>
            </c:extLst>
          </c:dPt>
          <c:dPt>
            <c:idx val="2"/>
            <c:invertIfNegative val="0"/>
            <c:bubble3D val="0"/>
            <c:spPr>
              <a:solidFill>
                <a:srgbClr val="FDBB3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9C2-4B83-AB40-C71105BCC4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'Question 2'!$A$4:$A$6</c:f>
              <c:strCache>
                <c:ptCount val="3"/>
                <c:pt idx="0">
                  <c:v>I want to return to campus for in-person learning (full-time/part-time).</c:v>
                </c:pt>
                <c:pt idx="1">
                  <c:v>I do not want to return to campus, I only want to take online classes.</c:v>
                </c:pt>
                <c:pt idx="2">
                  <c:v>I want to be able to do a combination of in-person and online learning.</c:v>
                </c:pt>
              </c:strCache>
            </c:strRef>
          </c:cat>
          <c:val>
            <c:numRef>
              <c:f>'Question 2'!$B$4:$B$6</c:f>
              <c:numCache>
                <c:formatCode>0.00%</c:formatCode>
                <c:ptCount val="3"/>
                <c:pt idx="0">
                  <c:v>0.23119999999999999</c:v>
                </c:pt>
                <c:pt idx="1">
                  <c:v>0.32929999999999998</c:v>
                </c:pt>
                <c:pt idx="2">
                  <c:v>0.4395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C2-4B83-AB40-C71105BC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How comfortable do you feel about returning to campus in the near future (e.g., 2021FA)?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6003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4A6-40A1-A417-22B27238BB28}"/>
              </c:ext>
            </c:extLst>
          </c:dPt>
          <c:dPt>
            <c:idx val="1"/>
            <c:invertIfNegative val="0"/>
            <c:bubble3D val="0"/>
            <c:spPr>
              <a:solidFill>
                <a:srgbClr val="86003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4A6-40A1-A417-22B27238BB28}"/>
              </c:ext>
            </c:extLst>
          </c:dPt>
          <c:dPt>
            <c:idx val="2"/>
            <c:invertIfNegative val="0"/>
            <c:bubble3D val="0"/>
            <c:spPr>
              <a:solidFill>
                <a:srgbClr val="C0B67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4A6-40A1-A417-22B27238BB28}"/>
              </c:ext>
            </c:extLst>
          </c:dPt>
          <c:dPt>
            <c:idx val="3"/>
            <c:invertIfNegative val="0"/>
            <c:bubble3D val="0"/>
            <c:spPr>
              <a:solidFill>
                <a:srgbClr val="C0B67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4A6-40A1-A417-22B27238B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3'!$A$4:$A$7</c:f>
              <c:strCache>
                <c:ptCount val="4"/>
                <c:pt idx="0">
                  <c:v>Very Comfortable</c:v>
                </c:pt>
                <c:pt idx="1">
                  <c:v>Comfortable</c:v>
                </c:pt>
                <c:pt idx="2">
                  <c:v>Slightly Uncomfortable</c:v>
                </c:pt>
                <c:pt idx="3">
                  <c:v>Very Uncomfortable</c:v>
                </c:pt>
              </c:strCache>
            </c:strRef>
          </c:cat>
          <c:val>
            <c:numRef>
              <c:f>'Question 3'!$B$4:$B$7</c:f>
              <c:numCache>
                <c:formatCode>0.00%</c:formatCode>
                <c:ptCount val="4"/>
                <c:pt idx="0">
                  <c:v>0.17069999999999999</c:v>
                </c:pt>
                <c:pt idx="1">
                  <c:v>0.25940000000000002</c:v>
                </c:pt>
                <c:pt idx="2">
                  <c:v>0.33739999999999998</c:v>
                </c:pt>
                <c:pt idx="3">
                  <c:v>0.23250000000000001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A6-40A1-A417-22B27238B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Will you support having teachers, students and visitors wear masks and other Personal Protective Equipment (PPE) when the campus reopens?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6003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B9-4155-8698-6EF3DE0DD870}"/>
              </c:ext>
            </c:extLst>
          </c:dPt>
          <c:dPt>
            <c:idx val="2"/>
            <c:invertIfNegative val="0"/>
            <c:bubble3D val="0"/>
            <c:spPr>
              <a:solidFill>
                <a:srgbClr val="C0B612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B9-4155-8698-6EF3DE0DD8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'Question 5'!$A$4:$A$6</c:f>
              <c:strCache>
                <c:ptCount val="3"/>
                <c:pt idx="0">
                  <c:v>Yes, I will wear my mask and support the usage of PPE</c:v>
                </c:pt>
                <c:pt idx="1">
                  <c:v>No, I will not wear a mask nor support the usage of PPE</c:v>
                </c:pt>
                <c:pt idx="2">
                  <c:v>No, I will not wear a mask BUT I respect others using PPE</c:v>
                </c:pt>
              </c:strCache>
            </c:strRef>
          </c:cat>
          <c:val>
            <c:numRef>
              <c:f>'Question 5'!$B$4:$B$6</c:f>
              <c:numCache>
                <c:formatCode>0.00%</c:formatCode>
                <c:ptCount val="3"/>
                <c:pt idx="0">
                  <c:v>0.96209999999999996</c:v>
                </c:pt>
                <c:pt idx="1">
                  <c:v>4.1999999999999997E-3</c:v>
                </c:pt>
                <c:pt idx="2">
                  <c:v>3.3700000000000001E-2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B9-4155-8698-6EF3DE0DD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If you were offered the opportunity, would you choose to receive a vaccination for COVID-19? 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6003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79D-4D41-ABD2-DC6F020F89B8}"/>
              </c:ext>
            </c:extLst>
          </c:dPt>
          <c:dPt>
            <c:idx val="1"/>
            <c:invertIfNegative val="0"/>
            <c:bubble3D val="0"/>
            <c:spPr>
              <a:solidFill>
                <a:srgbClr val="86003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79D-4D41-ABD2-DC6F020F89B8}"/>
              </c:ext>
            </c:extLst>
          </c:dPt>
          <c:dPt>
            <c:idx val="2"/>
            <c:invertIfNegative val="0"/>
            <c:bubble3D val="0"/>
            <c:spPr>
              <a:solidFill>
                <a:srgbClr val="FDBB30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79D-4D41-ABD2-DC6F020F89B8}"/>
              </c:ext>
            </c:extLst>
          </c:dPt>
          <c:dPt>
            <c:idx val="3"/>
            <c:invertIfNegative val="0"/>
            <c:bubble3D val="0"/>
            <c:spPr>
              <a:solidFill>
                <a:srgbClr val="C0B67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79D-4D41-ABD2-DC6F020F89B8}"/>
              </c:ext>
            </c:extLst>
          </c:dPt>
          <c:dPt>
            <c:idx val="4"/>
            <c:invertIfNegative val="0"/>
            <c:bubble3D val="0"/>
            <c:spPr>
              <a:solidFill>
                <a:srgbClr val="C0B678"/>
              </a:solidFill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79D-4D41-ABD2-DC6F020F89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'Question 6'!$A$4:$A$8</c:f>
              <c:strCache>
                <c:ptCount val="5"/>
                <c:pt idx="0">
                  <c:v>Already receive my vaccination</c:v>
                </c:pt>
                <c:pt idx="1">
                  <c:v>Yes, without hesitation</c:v>
                </c:pt>
                <c:pt idx="2">
                  <c:v>Yes, with some hesitation</c:v>
                </c:pt>
                <c:pt idx="3">
                  <c:v>Yes, but only when there's no other choice</c:v>
                </c:pt>
                <c:pt idx="4">
                  <c:v>No, absolutely not</c:v>
                </c:pt>
              </c:strCache>
            </c:strRef>
          </c:cat>
          <c:val>
            <c:numRef>
              <c:f>'Question 6'!$B$4:$B$8</c:f>
              <c:numCache>
                <c:formatCode>0.00%</c:formatCode>
                <c:ptCount val="5"/>
                <c:pt idx="0">
                  <c:v>0.3034</c:v>
                </c:pt>
                <c:pt idx="1">
                  <c:v>0.31879999999999997</c:v>
                </c:pt>
                <c:pt idx="2">
                  <c:v>0.15029999999999999</c:v>
                </c:pt>
                <c:pt idx="3">
                  <c:v>0.1208</c:v>
                </c:pt>
                <c:pt idx="4">
                  <c:v>0.1067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9D-4D41-ABD2-DC6F020F8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a18190b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a18190b1d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gca18190b1d_0_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sym typeface="Calibri"/>
              </a:rPr>
              <a:t>46.7%  (n=347) said they did NOT want to return to in person learning (ASHC, Q1)</a:t>
            </a:r>
          </a:p>
          <a:p>
            <a:pPr marL="800100" lvl="1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sym typeface="Calibri"/>
              </a:rPr>
              <a:t>15.2% (n=113) said they may return depending on health/safety issues (e.g., illness, class size, maintain safety protocols) being the biggest concerns.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21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dirty="0" smtClean="0">
                <a:latin typeface="Calibri"/>
                <a:sym typeface="Calibri"/>
              </a:rPr>
              <a:t>43.9% prefer a hybrid format moving forward (ASHC, Q2). </a:t>
            </a:r>
          </a:p>
          <a:p>
            <a:pPr marL="800100" lvl="1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sym typeface="Calibri"/>
              </a:rPr>
              <a:t>32% prefer continuing with a fully online course format.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sym typeface="Calibri"/>
              </a:rPr>
              <a:t>Aligns with 57% who were slightly/very uncomfortable returning to campus in 2021FA (ASHC, Q3) biggest concern (87%) was personal/family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18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dirty="0" smtClean="0"/>
              <a:t>68% said that it’s extremely/very important to vaccinate staff, faculty, administrators and students before resuming in-person learning</a:t>
            </a:r>
          </a:p>
          <a:p>
            <a:pPr marL="800100" lvl="1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30% of respondents have already received a COVID vaccination, another 46.9% are willing/willing with some hesitation to receive vaccination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6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responses were quite extensive, so this presentation targets a cross comparison of shared experiences and/or significant changes over time (e.g., 2020SP – 2021SP).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 were anonymous so we can’t follow-up or disaggregate results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provided a flat file for those who want to dig into the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63% of the Student Services survey respondents prefer online services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A&amp;R</a:t>
            </a:r>
          </a:p>
          <a:p>
            <a:pPr marL="457200" lvl="0" indent="-47244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Implemented Cranium Café (2020FA only), which served about 600 students for both A&amp;R and Financial Aid.</a:t>
            </a:r>
          </a:p>
          <a:p>
            <a:pPr marL="457200" lvl="0" indent="-47244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Implemented a Zoom virtual front desk which has served 1,091 (January - February) and 726 (February - March) students for Financial Aid and/or A&amp;R purposes.</a:t>
            </a:r>
          </a:p>
          <a:p>
            <a:pPr marL="457200" lvl="0" indent="-47244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dirty="0" smtClean="0"/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smtClean="0"/>
              <a:t>Tutoring Services: Launched canvas button, partnership with math faculty to host Academic Excellence Workshops and increased outreach to students Results of a 7 week comparison</a:t>
            </a:r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smtClean="0"/>
              <a:t>Fall 2020: August 24 - October 5      Spring 2021: January 25 - March 9</a:t>
            </a:r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smtClean="0"/>
              <a:t>Students: 244, Visits: 973                   Students: 364, Visits: 1334</a:t>
            </a:r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600" dirty="0" smtClean="0"/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 smtClean="0"/>
              <a:t>Counseling Services</a:t>
            </a:r>
            <a:endParaRPr lang="en-US" sz="1200" dirty="0" smtClean="0"/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smtClean="0"/>
              <a:t>2019FA                                                     2020FA</a:t>
            </a:r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smtClean="0"/>
              <a:t>Students 16408 Visits 18,286	             Students 10908 Visits 16,282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7"/>
          <p:cNvGrpSpPr/>
          <p:nvPr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22" name="Google Shape;22;p1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26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17"/>
          <p:cNvSpPr txBox="1">
            <a:spLocks noGrp="1"/>
          </p:cNvSpPr>
          <p:nvPr>
            <p:ph type="ctrTitle"/>
          </p:nvPr>
        </p:nvSpPr>
        <p:spPr>
          <a:xfrm>
            <a:off x="228600" y="1266825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Quicksand"/>
              <a:buNone/>
              <a:defRPr sz="2000" b="1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5715000" cy="56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  <a:defRPr sz="2800" b="1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GROWING LEADERS </a:t>
            </a:r>
            <a:r>
              <a:rPr lang="en-US" sz="1600" b="0" i="1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Opportunity. Engagement. Achievement.    www.hartnell.edu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228600" y="2819400"/>
            <a:ext cx="35020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3"/>
          </p:nvPr>
        </p:nvSpPr>
        <p:spPr>
          <a:xfrm>
            <a:off x="228600" y="1800225"/>
            <a:ext cx="4572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2059" y="0"/>
            <a:ext cx="617014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 sz="2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D183F"/>
              </a:buClr>
              <a:buSzPts val="2800"/>
              <a:buFont typeface="Arial"/>
              <a:buChar char="•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FCB816"/>
              </a:buClr>
              <a:buSzPts val="24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7D183F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CB816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7D183F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CB816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7D183F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CB816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7D183F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CB816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>
            <a:spLocks noGrp="1"/>
          </p:cNvSpPr>
          <p:nvPr>
            <p:ph type="pic" idx="2"/>
          </p:nvPr>
        </p:nvSpPr>
        <p:spPr>
          <a:xfrm>
            <a:off x="1828800" y="9906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1828800" y="5257800"/>
            <a:ext cx="548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1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12" name="Google Shape;12;p16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3" name="Google Shape;13;p16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16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6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6" name="Google Shape;16;p16" descr="Hartnell Logo CMYK 121813.eps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41574" y="148552"/>
              <a:ext cx="463111" cy="43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6" descr="Hartnell Logo RGB-Horz 101314.jpg"/>
            <p:cNvPicPr preferRelativeResize="0"/>
            <p:nvPr/>
          </p:nvPicPr>
          <p:blipFill rotWithShape="1">
            <a:blip r:embed="rId11">
              <a:alphaModFix/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16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GROWING LEADERS </a:t>
            </a:r>
            <a:r>
              <a:rPr lang="en-US" sz="1400" b="0" i="1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Opportunity. Engagement. Achievement.    www.hartnell.edu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 sz="2400" b="1" i="0" u="none" strike="noStrike" cap="none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52400" y="2400300"/>
            <a:ext cx="5715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Quicksand"/>
              <a:buNone/>
            </a:pPr>
            <a:r>
              <a:rPr lang="en-US" sz="1800" dirty="0" smtClean="0"/>
              <a:t>Brian </a:t>
            </a:r>
            <a:r>
              <a:rPr lang="en-US" sz="1800" dirty="0" err="1" smtClean="0"/>
              <a:t>Lofman</a:t>
            </a:r>
            <a:r>
              <a:rPr lang="en-US" sz="1800" dirty="0" smtClean="0"/>
              <a:t>, PhD., </a:t>
            </a:r>
            <a:br>
              <a:rPr lang="en-US" sz="1800" dirty="0" smtClean="0"/>
            </a:br>
            <a:r>
              <a:rPr lang="en-US" sz="1800" dirty="0" smtClean="0"/>
              <a:t>Matthew </a:t>
            </a:r>
            <a:r>
              <a:rPr lang="en-US" sz="1800" dirty="0"/>
              <a:t>Trengove, PhD</a:t>
            </a:r>
            <a:r>
              <a:rPr lang="en-US" sz="18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0" y="328612"/>
            <a:ext cx="6157913" cy="19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None/>
            </a:pPr>
            <a:r>
              <a:rPr lang="en-US" dirty="0"/>
              <a:t>Results </a:t>
            </a:r>
            <a:r>
              <a:rPr lang="en-US" dirty="0" smtClean="0"/>
              <a:t>from Student Pandemic Surveys:</a:t>
            </a:r>
            <a:endParaRPr dirty="0"/>
          </a:p>
          <a:p>
            <a:pPr marL="457200" lvl="0" indent="-457200" algn="l" rtl="0">
              <a:spcBef>
                <a:spcPts val="43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•"/>
            </a:pPr>
            <a:r>
              <a:rPr lang="en-US" sz="2600" dirty="0"/>
              <a:t>Promoting Organizational Success Student Surveys (2020SP &amp; 2021SP</a:t>
            </a:r>
            <a:r>
              <a:rPr lang="en-US" sz="2600" dirty="0" smtClean="0"/>
              <a:t>)</a:t>
            </a:r>
            <a:endParaRPr sz="2600" dirty="0"/>
          </a:p>
          <a:p>
            <a:pPr marL="457200" lvl="0" indent="-457200" algn="l" rtl="0">
              <a:spcBef>
                <a:spcPts val="43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•"/>
            </a:pPr>
            <a:r>
              <a:rPr lang="en-US" sz="2600" dirty="0"/>
              <a:t>Student Services </a:t>
            </a:r>
            <a:r>
              <a:rPr lang="en-US" sz="2600" dirty="0" smtClean="0"/>
              <a:t>Survey</a:t>
            </a:r>
            <a:endParaRPr sz="2600" dirty="0"/>
          </a:p>
          <a:p>
            <a:pPr marL="457200" lvl="0" indent="-457200" algn="l" rtl="0">
              <a:spcBef>
                <a:spcPts val="43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•"/>
            </a:pPr>
            <a:r>
              <a:rPr lang="en-US" sz="2600" dirty="0"/>
              <a:t>Stop-Out Student </a:t>
            </a:r>
            <a:r>
              <a:rPr lang="en-US" sz="2600" dirty="0" smtClean="0"/>
              <a:t>Survey</a:t>
            </a:r>
          </a:p>
          <a:p>
            <a:pPr marL="457200" lvl="0" indent="-457200" algn="l" rtl="0">
              <a:spcBef>
                <a:spcPts val="434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•"/>
            </a:pPr>
            <a:r>
              <a:rPr lang="en-US" sz="2600" dirty="0" smtClean="0"/>
              <a:t>ASHC Return to Campus Survey</a:t>
            </a:r>
          </a:p>
        </p:txBody>
      </p:sp>
      <p:sp>
        <p:nvSpPr>
          <p:cNvPr id="61" name="Google Shape;61;p1"/>
          <p:cNvSpPr txBox="1">
            <a:spLocks noGrp="1"/>
          </p:cNvSpPr>
          <p:nvPr>
            <p:ph type="body" idx="3"/>
          </p:nvPr>
        </p:nvSpPr>
        <p:spPr>
          <a:xfrm>
            <a:off x="152400" y="2971800"/>
            <a:ext cx="583001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400" dirty="0"/>
              <a:t>Institutional </a:t>
            </a:r>
            <a:r>
              <a:rPr lang="en-US" sz="1400" dirty="0" smtClean="0"/>
              <a:t> Planning Research &amp; Effectiveness (IPRE)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400" dirty="0" smtClean="0"/>
              <a:t>April 20, </a:t>
            </a:r>
            <a:r>
              <a:rPr lang="en-US" sz="1400" dirty="0"/>
              <a:t>2021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0" y="23812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Quicksand"/>
              <a:buNone/>
            </a:pPr>
            <a:r>
              <a:rPr lang="en-US" sz="1400" b="1" dirty="0" smtClean="0"/>
              <a:t>Are </a:t>
            </a:r>
            <a:r>
              <a:rPr lang="en-US" sz="1400" b="1" dirty="0"/>
              <a:t>there any services that you need, but have been unable to </a:t>
            </a:r>
            <a:r>
              <a:rPr lang="en-US" sz="1400" b="1" dirty="0" smtClean="0"/>
              <a:t>receive </a:t>
            </a:r>
            <a:r>
              <a:rPr lang="en-US" sz="1400" dirty="0" smtClean="0"/>
              <a:t>(SS, Q3)?</a:t>
            </a:r>
            <a:endParaRPr sz="1400" dirty="0"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38200"/>
            <a:ext cx="8458200" cy="5684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990600" y="990600"/>
            <a:ext cx="2209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685800" y="5768484"/>
            <a:ext cx="1195137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N=414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143000" y="1002890"/>
            <a:ext cx="4748463" cy="14478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Quicksand"/>
              <a:buNone/>
            </a:pPr>
            <a:r>
              <a:rPr lang="en-US" sz="1400" b="1" dirty="0" smtClean="0"/>
              <a:t>Are </a:t>
            </a:r>
            <a:r>
              <a:rPr lang="en-US" sz="1400" b="1" dirty="0"/>
              <a:t>there ANY in-person appointment-only services that you'd like to receive </a:t>
            </a:r>
            <a:r>
              <a:rPr lang="en-US" sz="1400" dirty="0" smtClean="0"/>
              <a:t>(SS, Q4)?</a:t>
            </a:r>
            <a:endParaRPr sz="1400" dirty="0"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60163"/>
            <a:ext cx="8263541" cy="546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/>
          <p:nvPr/>
        </p:nvSpPr>
        <p:spPr>
          <a:xfrm>
            <a:off x="1905000" y="1142999"/>
            <a:ext cx="3378607" cy="1143001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85800" y="5768484"/>
            <a:ext cx="1195137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N=500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Quicksand"/>
              <a:buNone/>
            </a:pPr>
            <a:r>
              <a:rPr lang="en-US" sz="1800" b="1" dirty="0" smtClean="0"/>
              <a:t>What </a:t>
            </a:r>
            <a:r>
              <a:rPr lang="en-US" sz="1800" b="1" dirty="0"/>
              <a:t>kind of computer/technology is available from home </a:t>
            </a:r>
            <a:r>
              <a:rPr lang="en-US" sz="1800" dirty="0" smtClean="0"/>
              <a:t>(POS, Q19)?</a:t>
            </a:r>
            <a:endParaRPr sz="1800" dirty="0"/>
          </a:p>
        </p:txBody>
      </p:sp>
      <p:sp>
        <p:nvSpPr>
          <p:cNvPr id="125" name="Google Shape;125;p10"/>
          <p:cNvSpPr/>
          <p:nvPr/>
        </p:nvSpPr>
        <p:spPr>
          <a:xfrm>
            <a:off x="176463" y="5259735"/>
            <a:ext cx="8864564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large majority of respondents (95.2%) have either a laptop or a desktop, 5.4% increase from last year. 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914390"/>
            <a:ext cx="83439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Quicksand"/>
              <a:buNone/>
            </a:pPr>
            <a:r>
              <a:rPr lang="en-US" dirty="0" smtClean="0"/>
              <a:t>How </a:t>
            </a:r>
            <a:r>
              <a:rPr lang="en-US" dirty="0"/>
              <a:t>reliable is your home internet now that all classes are </a:t>
            </a:r>
            <a:r>
              <a:rPr lang="en-US" dirty="0" smtClean="0"/>
              <a:t>online (POS, Q16)?</a:t>
            </a:r>
            <a:endParaRPr dirty="0"/>
          </a:p>
        </p:txBody>
      </p:sp>
      <p:sp>
        <p:nvSpPr>
          <p:cNvPr id="132" name="Google Shape;132;p11"/>
          <p:cNvSpPr/>
          <p:nvPr/>
        </p:nvSpPr>
        <p:spPr>
          <a:xfrm>
            <a:off x="26773" y="5617779"/>
            <a:ext cx="88645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little over two-third of respondents indicated that their home internet is reliable. Home internet reliability has improved this year.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914400"/>
            <a:ext cx="7479737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Quicksand"/>
              <a:buNone/>
            </a:pPr>
            <a:r>
              <a:rPr lang="en-US" sz="1800" b="1" dirty="0" smtClean="0"/>
              <a:t>How </a:t>
            </a:r>
            <a:r>
              <a:rPr lang="en-US" sz="1800" b="1" dirty="0"/>
              <a:t>often do you have technical difficulties with the Canvas learning management </a:t>
            </a:r>
            <a:r>
              <a:rPr lang="en-US" sz="1800" b="1" dirty="0" smtClean="0"/>
              <a:t>system (POS, Q18)</a:t>
            </a:r>
            <a:r>
              <a:rPr lang="en-US" sz="1800" dirty="0"/>
              <a:t>?</a:t>
            </a:r>
            <a:endParaRPr sz="1800" dirty="0"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838200"/>
            <a:ext cx="84582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2"/>
          <p:cNvSpPr/>
          <p:nvPr/>
        </p:nvSpPr>
        <p:spPr>
          <a:xfrm>
            <a:off x="220579" y="5412135"/>
            <a:ext cx="8660027" cy="163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 percentage of respondents (4.1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%, n=29)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or very often have technical difficulties with the Canvas learning management system, a 40.8% decrease from last year.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title"/>
          </p:nvPr>
        </p:nvSpPr>
        <p:spPr>
          <a:xfrm>
            <a:off x="2059" y="0"/>
            <a:ext cx="617014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Quicksand"/>
              <a:buNone/>
            </a:pPr>
            <a:r>
              <a:rPr lang="en-US" sz="2000" dirty="0" smtClean="0"/>
              <a:t>Challenges students have faced (POS, Q20)</a:t>
            </a:r>
            <a:endParaRPr sz="2000" dirty="0"/>
          </a:p>
        </p:txBody>
      </p:sp>
      <p:graphicFrame>
        <p:nvGraphicFramePr>
          <p:cNvPr id="147" name="Google Shape;147;p13"/>
          <p:cNvGraphicFramePr/>
          <p:nvPr/>
        </p:nvGraphicFramePr>
        <p:xfrm>
          <a:off x="381000" y="990600"/>
          <a:ext cx="8153400" cy="5056175"/>
        </p:xfrm>
        <a:graphic>
          <a:graphicData uri="http://schemas.openxmlformats.org/drawingml/2006/table">
            <a:tbl>
              <a:tblPr>
                <a:noFill/>
                <a:tableStyleId>{2D00343C-0C72-4E9E-8D45-FC53C08BE167}</a:tableStyleId>
              </a:tblPr>
              <a:tblGrid>
                <a:gridCol w="47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Top 5 Challenges</a:t>
                      </a:r>
                      <a:endParaRPr sz="1800" b="1" i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2020SP</a:t>
                      </a:r>
                      <a:br>
                        <a:rPr lang="en-US" sz="1800" u="none" strike="noStrike" cap="none" dirty="0"/>
                      </a:br>
                      <a:r>
                        <a:rPr lang="en-US" sz="1800" u="none" strike="noStrike" cap="none" dirty="0"/>
                        <a:t>(N=265 or 20.8% of all Survey responses)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2021SP</a:t>
                      </a:r>
                      <a:br>
                        <a:rPr lang="en-US" sz="1800" u="none" strike="noStrike" cap="none"/>
                      </a:br>
                      <a:r>
                        <a:rPr lang="en-US" sz="1800" u="none" strike="noStrike" cap="none"/>
                        <a:t>(N=258 or 27.4% of all Survey responses)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Distraction and time management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Lack of motivation/interest/adaptability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Not in top 5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Communication (student-student and student-faculty)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Course instructional method fit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More work/assignments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Not in top 5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Internet access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Not in top 5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Stress/Depression/Mental Health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Not in top 5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Access to course materials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Not in top 5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4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965199"/>
            <a:ext cx="8724900" cy="553561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Stop-Out Student Survey</a:t>
            </a:r>
            <a:endParaRPr lang="en-US" sz="3200" dirty="0"/>
          </a:p>
          <a:p>
            <a:pPr algn="ctr"/>
            <a:r>
              <a:rPr lang="en-US" sz="3200" dirty="0" smtClean="0"/>
              <a:t>(2021SP</a:t>
            </a:r>
            <a:r>
              <a:rPr lang="en-US" sz="3200" dirty="0"/>
              <a:t>)</a:t>
            </a:r>
          </a:p>
          <a:p>
            <a:pPr algn="ctr"/>
            <a:endParaRPr lang="en-US" sz="3200" dirty="0"/>
          </a:p>
          <a:p>
            <a:pPr marL="0" indent="0">
              <a:lnSpc>
                <a:spcPct val="107000"/>
              </a:lnSpc>
              <a:spcBef>
                <a:spcPts val="800"/>
              </a:spcBef>
              <a:buSzPts val="1600"/>
            </a:pPr>
            <a:r>
              <a:rPr lang="en-US" dirty="0" smtClean="0"/>
              <a:t>Explore </a:t>
            </a:r>
            <a:r>
              <a:rPr lang="en-US" dirty="0"/>
              <a:t>reasons that students stop-out (i.e., no classes for two primary semesters)</a:t>
            </a:r>
          </a:p>
          <a:p>
            <a:pPr marL="800100" lvl="1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41</a:t>
            </a:r>
            <a:r>
              <a:rPr lang="en-US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% of Stop Out survey respondents wanted to get an Associates</a:t>
            </a:r>
            <a:endParaRPr lang="en-US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407"/>
              </a:spcBef>
              <a:buSzPct val="100000"/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43% of Stop-Out survey respondents are working full-time </a:t>
            </a:r>
            <a:endParaRPr lang="en-US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407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77% of Stop-Out survey respondents don't consult counselors before leaving</a:t>
            </a:r>
          </a:p>
          <a:p>
            <a:pPr marL="285750" lvl="0" indent="-285750">
              <a:lnSpc>
                <a:spcPct val="107000"/>
              </a:lnSpc>
              <a:spcBef>
                <a:spcPts val="800"/>
              </a:spcBef>
              <a:buSzPts val="1600"/>
              <a:buFont typeface="Noto Sans Symbols"/>
              <a:buChar char="⮚"/>
            </a:pPr>
            <a:endParaRPr lang="en-US" dirty="0"/>
          </a:p>
          <a:p>
            <a:pPr marL="0" lvl="0" indent="0">
              <a:spcBef>
                <a:spcPts val="0"/>
              </a:spcBef>
              <a:buSzPct val="1000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3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Quicksand"/>
              <a:buNone/>
            </a:pPr>
            <a:r>
              <a:rPr lang="en-US" sz="1800" b="1" dirty="0" smtClean="0"/>
              <a:t>Biggest </a:t>
            </a:r>
            <a:r>
              <a:rPr lang="en-US" sz="1800" b="1" dirty="0"/>
              <a:t>reason that you're NOT taking </a:t>
            </a:r>
            <a:r>
              <a:rPr lang="en-US" sz="1800" b="1" dirty="0" smtClean="0"/>
              <a:t>classes at </a:t>
            </a:r>
            <a:r>
              <a:rPr lang="en-US" sz="1800" b="1" dirty="0" err="1" smtClean="0"/>
              <a:t>Hartnell</a:t>
            </a:r>
            <a:r>
              <a:rPr lang="en-US" sz="1800" b="1" dirty="0" smtClean="0"/>
              <a:t> College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STOP, Q3)</a:t>
            </a:r>
            <a:endParaRPr sz="1800" dirty="0"/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75" y="1066800"/>
            <a:ext cx="7752175" cy="5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/>
          <p:nvPr/>
        </p:nvSpPr>
        <p:spPr>
          <a:xfrm>
            <a:off x="0" y="2590799"/>
            <a:ext cx="5077444" cy="762001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533400" y="4629150"/>
            <a:ext cx="1195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N=185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14"/>
          <p:cNvGrpSpPr/>
          <p:nvPr/>
        </p:nvGrpSpPr>
        <p:grpSpPr>
          <a:xfrm rot="328130">
            <a:off x="5419595" y="1691260"/>
            <a:ext cx="3636738" cy="4054742"/>
            <a:chOff x="1119272" y="1288584"/>
            <a:chExt cx="3974730" cy="3928860"/>
          </a:xfrm>
        </p:grpSpPr>
        <p:pic>
          <p:nvPicPr>
            <p:cNvPr id="157" name="Google Shape;15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10523" y="1418413"/>
              <a:ext cx="3773134" cy="367340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65000" dist="50800" dir="12900000" kx="195000" ky="145000" algn="tl" rotWithShape="0">
                <a:srgbClr val="000000">
                  <a:alpha val="29803"/>
                </a:srgbClr>
              </a:outerShdw>
            </a:effectLst>
          </p:spPr>
        </p:pic>
        <p:sp>
          <p:nvSpPr>
            <p:cNvPr id="158" name="Google Shape;158;p14"/>
            <p:cNvSpPr/>
            <p:nvPr/>
          </p:nvSpPr>
          <p:spPr>
            <a:xfrm rot="-394674">
              <a:off x="1310241" y="1482714"/>
              <a:ext cx="3592792" cy="3540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 (please specify) 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Graduated/achieved plan (n=8)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Attend another institution (n=6)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Work commitment (n=6)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Relocate (n=S)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Lack of motivation/interest (n=4)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Course/program not offered (n=3)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Stress/depression/mental health (n=3)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Still in high school (n=3)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Unable to register (n=3)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</a:t>
              </a:r>
              <a:r>
                <a:rPr lang="en-US" sz="11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Harassment (n=3)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Western Stage Theatre is closed. (n=3)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Family obligations/issues (n=3)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Have other priorities (n=2)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Waiting to get to Nursing program (n=2)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Waste of time (n=2)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Unclear goal (n=l)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COVID(n=l)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Academic Probation (n=l )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• Poor education quality/inconsistent staff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Services (n=l)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a18190b1d_0_0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300" cy="66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Disproportionate </a:t>
            </a:r>
            <a:r>
              <a:rPr lang="en-US" dirty="0" smtClean="0"/>
              <a:t>Impact Stop-Out</a:t>
            </a:r>
            <a:endParaRPr dirty="0"/>
          </a:p>
        </p:txBody>
      </p:sp>
      <p:pic>
        <p:nvPicPr>
          <p:cNvPr id="165" name="Google Shape;165;gca18190b1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" y="3102439"/>
            <a:ext cx="6029478" cy="202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ca18190b1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" y="5286374"/>
            <a:ext cx="6029485" cy="11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ca18190b1d_0_0"/>
          <p:cNvSpPr txBox="1"/>
          <p:nvPr/>
        </p:nvSpPr>
        <p:spPr>
          <a:xfrm>
            <a:off x="1562100" y="3691900"/>
            <a:ext cx="954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8" name="Google Shape;168;gca18190b1d_0_0"/>
          <p:cNvSpPr txBox="1"/>
          <p:nvPr/>
        </p:nvSpPr>
        <p:spPr>
          <a:xfrm>
            <a:off x="142876" y="867905"/>
            <a:ext cx="9001124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Quicksand"/>
                <a:ea typeface="Quicksand"/>
                <a:cs typeface="Quicksand"/>
                <a:sym typeface="Quicksand"/>
              </a:rPr>
              <a:t>The persistence of African </a:t>
            </a:r>
            <a:r>
              <a:rPr lang="en-US" sz="2000" dirty="0" smtClean="0">
                <a:latin typeface="Quicksand"/>
                <a:ea typeface="Quicksand"/>
                <a:cs typeface="Quicksand"/>
                <a:sym typeface="Quicksand"/>
              </a:rPr>
              <a:t>American students may have been  disproportionately impacted based on Proportionality Index method (Above 80% = No disproportionate impact)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Quicksand"/>
                <a:ea typeface="Quicksand"/>
                <a:cs typeface="Quicksand"/>
                <a:sym typeface="Quicksand"/>
              </a:rPr>
              <a:t>White </a:t>
            </a:r>
            <a:r>
              <a:rPr lang="en-US" sz="1600" dirty="0">
                <a:latin typeface="Quicksand"/>
                <a:ea typeface="Quicksand"/>
                <a:cs typeface="Quicksand"/>
                <a:sym typeface="Quicksand"/>
              </a:rPr>
              <a:t>and undeclared race/ethnicity students </a:t>
            </a:r>
            <a:r>
              <a:rPr lang="en-US" sz="1600" dirty="0" smtClean="0">
                <a:latin typeface="Quicksand"/>
                <a:ea typeface="Quicksand"/>
                <a:cs typeface="Quicksand"/>
                <a:sym typeface="Quicksand"/>
              </a:rPr>
              <a:t>were also </a:t>
            </a:r>
            <a:r>
              <a:rPr lang="en-US" sz="1600" dirty="0">
                <a:latin typeface="Quicksand"/>
                <a:ea typeface="Quicksand"/>
                <a:cs typeface="Quicksand"/>
                <a:sym typeface="Quicksand"/>
              </a:rPr>
              <a:t>disproportionately </a:t>
            </a:r>
            <a:r>
              <a:rPr lang="en-US" sz="1600" dirty="0" smtClean="0">
                <a:latin typeface="Quicksand"/>
                <a:ea typeface="Quicksand"/>
                <a:cs typeface="Quicksand"/>
                <a:sym typeface="Quicksand"/>
              </a:rPr>
              <a:t>impacted but close to the margin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Quicksand"/>
                <a:ea typeface="Quicksand"/>
                <a:cs typeface="Quicksand"/>
                <a:sym typeface="Quicksand"/>
              </a:rPr>
              <a:t>Persistence </a:t>
            </a:r>
            <a:r>
              <a:rPr lang="en-US" sz="1600" dirty="0">
                <a:latin typeface="Quicksand"/>
                <a:ea typeface="Quicksand"/>
                <a:cs typeface="Quicksand"/>
                <a:sym typeface="Quicksand"/>
              </a:rPr>
              <a:t>of Pacific Islanders and Undeclared gender </a:t>
            </a:r>
            <a:r>
              <a:rPr lang="en-US" sz="1600" dirty="0" smtClean="0">
                <a:latin typeface="Quicksand"/>
                <a:ea typeface="Quicksand"/>
                <a:cs typeface="Quicksand"/>
                <a:sym typeface="Quicksand"/>
              </a:rPr>
              <a:t>may be </a:t>
            </a:r>
            <a:r>
              <a:rPr lang="en-US" sz="1600" dirty="0" smtClean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disproportionately</a:t>
            </a:r>
            <a:r>
              <a:rPr lang="en-US" sz="1600" dirty="0" smtClean="0">
                <a:latin typeface="Quicksand"/>
                <a:ea typeface="Quicksand"/>
                <a:cs typeface="Quicksand"/>
                <a:sym typeface="Quicksand"/>
              </a:rPr>
              <a:t> impacted, but subject to small sample (subject to error)</a:t>
            </a:r>
            <a:endParaRPr sz="16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</a:pPr>
            <a:r>
              <a:rPr lang="en-US" b="1" dirty="0" smtClean="0"/>
              <a:t>What </a:t>
            </a:r>
            <a:r>
              <a:rPr lang="en-US" b="1" dirty="0"/>
              <a:t>are you future </a:t>
            </a:r>
            <a:r>
              <a:rPr lang="en-US" b="1" dirty="0" smtClean="0"/>
              <a:t>plans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STOP, Q7)?</a:t>
            </a:r>
            <a:endParaRPr dirty="0"/>
          </a:p>
        </p:txBody>
      </p:sp>
      <p:pic>
        <p:nvPicPr>
          <p:cNvPr id="174" name="Google Shape;1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990600"/>
            <a:ext cx="8245917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>
            <a:off x="149327" y="3429000"/>
            <a:ext cx="6268800" cy="7497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609600" y="5113347"/>
            <a:ext cx="1195137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N=176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228600" y="1162050"/>
            <a:ext cx="6268800" cy="116220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773" y="1085850"/>
            <a:ext cx="8974352" cy="5614988"/>
          </a:xfrm>
        </p:spPr>
        <p:txBody>
          <a:bodyPr>
            <a:normAutofit lnSpcReduction="10000"/>
          </a:bodyPr>
          <a:lstStyle/>
          <a:p>
            <a:pPr marL="228600" indent="0">
              <a:spcAft>
                <a:spcPts val="600"/>
              </a:spcAft>
            </a:pPr>
            <a:r>
              <a:rPr lang="en-US" dirty="0" smtClean="0"/>
              <a:t>Conducted multiple surveys over the past year:</a:t>
            </a: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Determine </a:t>
            </a:r>
            <a:r>
              <a:rPr lang="en-US" dirty="0"/>
              <a:t>whether students have adapted to online instruction and/or </a:t>
            </a:r>
            <a:r>
              <a:rPr lang="en-US" dirty="0" smtClean="0"/>
              <a:t>services over the past year</a:t>
            </a:r>
            <a:endParaRPr lang="en-US" dirty="0"/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our students as they navigate </a:t>
            </a:r>
            <a:r>
              <a:rPr lang="en-US" dirty="0" smtClean="0"/>
              <a:t>this transition</a:t>
            </a:r>
            <a:endParaRPr lang="en-US" dirty="0"/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Explore reasons that students stop-out (i.e., no classes for two primary semesters)</a:t>
            </a: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Evaluate student perceptions/attitudes on a return to in-person </a:t>
            </a:r>
            <a:r>
              <a:rPr lang="en-US" dirty="0" smtClean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5384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Return to Campus Survey (</a:t>
            </a:r>
            <a:r>
              <a:rPr lang="en-US" dirty="0"/>
              <a:t>2021SP)</a:t>
            </a:r>
          </a:p>
          <a:p>
            <a:pPr algn="ctr"/>
            <a:endParaRPr lang="en-US" dirty="0"/>
          </a:p>
          <a:p>
            <a:pPr marL="228600" indent="0"/>
            <a:r>
              <a:rPr lang="en-US" sz="2000" dirty="0"/>
              <a:t>Evaluate student perceptions/attitudes on a return to in-person </a:t>
            </a:r>
            <a:r>
              <a:rPr lang="en-US" sz="2000" dirty="0" smtClean="0"/>
              <a:t>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79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Campus Survey (ASHC Q1)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791200" y="2273301"/>
            <a:ext cx="3048000" cy="3594100"/>
          </a:xfrm>
        </p:spPr>
        <p:txBody>
          <a:bodyPr>
            <a:norm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</a:rPr>
              <a:t>Yes	283</a:t>
            </a:r>
          </a:p>
          <a:p>
            <a:r>
              <a:rPr lang="en-US" sz="1400" b="0" dirty="0" smtClean="0">
                <a:latin typeface="Calibri" panose="020F0502020204030204" pitchFamily="34" charset="0"/>
              </a:rPr>
              <a:t>No		347</a:t>
            </a:r>
          </a:p>
          <a:p>
            <a:r>
              <a:rPr lang="en-US" sz="1400" b="0" dirty="0" smtClean="0">
                <a:latin typeface="Calibri" panose="020F0502020204030204" pitchFamily="34" charset="0"/>
              </a:rPr>
              <a:t>Maybe</a:t>
            </a:r>
            <a:r>
              <a:rPr lang="en-US" sz="1400" b="0" dirty="0">
                <a:latin typeface="Calibri" panose="020F0502020204030204" pitchFamily="34" charset="0"/>
              </a:rPr>
              <a:t> 	</a:t>
            </a:r>
            <a:r>
              <a:rPr lang="en-US" sz="1400" b="0" dirty="0" smtClean="0">
                <a:latin typeface="Calibri" panose="020F0502020204030204" pitchFamily="34" charset="0"/>
              </a:rPr>
              <a:t>113</a:t>
            </a:r>
          </a:p>
          <a:p>
            <a:r>
              <a:rPr lang="en-US" sz="1400" b="0" dirty="0">
                <a:latin typeface="Calibri" panose="020F0502020204030204" pitchFamily="34" charset="0"/>
              </a:rPr>
              <a:t>	</a:t>
            </a:r>
          </a:p>
          <a:p>
            <a:r>
              <a:rPr lang="en-US" sz="1400" b="0" dirty="0">
                <a:latin typeface="Calibri" panose="020F0502020204030204" pitchFamily="34" charset="0"/>
              </a:rPr>
              <a:t>Safety Concerns	</a:t>
            </a:r>
            <a:r>
              <a:rPr lang="en-US" sz="1400" b="0" dirty="0" smtClean="0">
                <a:latin typeface="Calibri" panose="020F0502020204030204" pitchFamily="34" charset="0"/>
              </a:rPr>
              <a:t>54 (47.79%)</a:t>
            </a:r>
            <a:endParaRPr lang="en-US" sz="1400" b="0" dirty="0">
              <a:latin typeface="Calibri" panose="020F0502020204030204" pitchFamily="34" charset="0"/>
            </a:endParaRPr>
          </a:p>
          <a:p>
            <a:r>
              <a:rPr lang="en-US" sz="1400" b="0" dirty="0">
                <a:latin typeface="Calibri" panose="020F0502020204030204" pitchFamily="34" charset="0"/>
              </a:rPr>
              <a:t>Online Convenience	</a:t>
            </a:r>
            <a:r>
              <a:rPr lang="en-US" sz="1400" b="0" dirty="0" smtClean="0">
                <a:latin typeface="Calibri" panose="020F0502020204030204" pitchFamily="34" charset="0"/>
              </a:rPr>
              <a:t>17 (15.04%)</a:t>
            </a:r>
            <a:endParaRPr lang="en-US" sz="1400" b="0" dirty="0">
              <a:latin typeface="Calibri" panose="020F0502020204030204" pitchFamily="34" charset="0"/>
            </a:endParaRPr>
          </a:p>
          <a:p>
            <a:r>
              <a:rPr lang="en-US" sz="1400" b="0" dirty="0" smtClean="0">
                <a:latin typeface="Calibri" panose="020F0502020204030204" pitchFamily="34" charset="0"/>
              </a:rPr>
              <a:t>Prefer Hybrid  	16 ( 14.16%)</a:t>
            </a:r>
            <a:endParaRPr lang="en-US" sz="1400" b="0" dirty="0">
              <a:latin typeface="Calibri" panose="020F0502020204030204" pitchFamily="34" charset="0"/>
            </a:endParaRPr>
          </a:p>
          <a:p>
            <a:r>
              <a:rPr lang="en-US" sz="1400" b="0" dirty="0">
                <a:latin typeface="Calibri" panose="020F0502020204030204" pitchFamily="34" charset="0"/>
              </a:rPr>
              <a:t>Depends on </a:t>
            </a:r>
            <a:r>
              <a:rPr lang="en-US" sz="1400" b="0" dirty="0" smtClean="0">
                <a:latin typeface="Calibri" panose="020F0502020204030204" pitchFamily="34" charset="0"/>
              </a:rPr>
              <a:t>Course	16 (14.16%)</a:t>
            </a:r>
            <a:endParaRPr lang="en-US" sz="1400" b="0" dirty="0">
              <a:latin typeface="Calibri" panose="020F0502020204030204" pitchFamily="34" charset="0"/>
            </a:endParaRPr>
          </a:p>
          <a:p>
            <a:r>
              <a:rPr lang="en-US" sz="1400" b="0" dirty="0">
                <a:latin typeface="Calibri" panose="020F0502020204030204" pitchFamily="34" charset="0"/>
              </a:rPr>
              <a:t>Transportation	</a:t>
            </a:r>
            <a:r>
              <a:rPr lang="en-US" sz="1400" b="0" dirty="0" smtClean="0">
                <a:latin typeface="Calibri" panose="020F0502020204030204" pitchFamily="34" charset="0"/>
              </a:rPr>
              <a:t>3 (2.65%)</a:t>
            </a:r>
            <a:endParaRPr lang="en-US" sz="1400" b="0" dirty="0">
              <a:latin typeface="Calibri" panose="020F0502020204030204" pitchFamily="34" charset="0"/>
            </a:endParaRPr>
          </a:p>
          <a:p>
            <a:r>
              <a:rPr lang="en-US" sz="1400" b="0" dirty="0" smtClean="0">
                <a:latin typeface="Calibri" panose="020F0502020204030204" pitchFamily="34" charset="0"/>
              </a:rPr>
              <a:t>Kids</a:t>
            </a:r>
            <a:r>
              <a:rPr lang="en-US" sz="1400" b="0" dirty="0">
                <a:latin typeface="Calibri" panose="020F0502020204030204" pitchFamily="34" charset="0"/>
              </a:rPr>
              <a:t>	2.65%	</a:t>
            </a:r>
            <a:r>
              <a:rPr lang="en-US" sz="1400" b="0" dirty="0" smtClean="0">
                <a:latin typeface="Calibri" panose="020F0502020204030204" pitchFamily="34" charset="0"/>
              </a:rPr>
              <a:t>3 </a:t>
            </a:r>
            <a:r>
              <a:rPr lang="en-US" sz="1400" b="0" dirty="0">
                <a:latin typeface="Calibri" panose="020F0502020204030204" pitchFamily="34" charset="0"/>
              </a:rPr>
              <a:t>(2.65%)</a:t>
            </a:r>
          </a:p>
          <a:p>
            <a:r>
              <a:rPr lang="en-US" sz="1400" b="0" dirty="0">
                <a:latin typeface="Calibri" panose="020F0502020204030204" pitchFamily="34" charset="0"/>
              </a:rPr>
              <a:t>N/A	2.65%	</a:t>
            </a:r>
            <a:r>
              <a:rPr lang="en-US" sz="1400" b="0" dirty="0" smtClean="0">
                <a:latin typeface="Calibri" panose="020F0502020204030204" pitchFamily="34" charset="0"/>
              </a:rPr>
              <a:t>3 </a:t>
            </a:r>
            <a:r>
              <a:rPr lang="en-US" sz="1400" b="0" dirty="0">
                <a:latin typeface="Calibri" panose="020F0502020204030204" pitchFamily="34" charset="0"/>
              </a:rPr>
              <a:t>(2.65%)</a:t>
            </a:r>
          </a:p>
          <a:p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11406"/>
              </p:ext>
            </p:extLst>
          </p:nvPr>
        </p:nvGraphicFramePr>
        <p:xfrm>
          <a:off x="0" y="1039464"/>
          <a:ext cx="5600700" cy="397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9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In-person lessons following safety protocols (ASHC, Q2)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677106"/>
              </p:ext>
            </p:extLst>
          </p:nvPr>
        </p:nvGraphicFramePr>
        <p:xfrm>
          <a:off x="152400" y="1015999"/>
          <a:ext cx="8826500" cy="547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14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Campus (ASHC, Q3)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537200"/>
            <a:ext cx="8229600" cy="8778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57% (n=424) were </a:t>
            </a:r>
            <a:r>
              <a:rPr lang="en-US" dirty="0"/>
              <a:t>slightly/very uncomfortable returning to campus in </a:t>
            </a:r>
            <a:r>
              <a:rPr lang="en-US" dirty="0" smtClean="0"/>
              <a:t>2021FA, with biggest </a:t>
            </a:r>
            <a:r>
              <a:rPr lang="en-US" dirty="0"/>
              <a:t>concern </a:t>
            </a:r>
            <a:r>
              <a:rPr lang="en-US" dirty="0" smtClean="0"/>
              <a:t>(87%) being personal/family </a:t>
            </a:r>
            <a:r>
              <a:rPr lang="en-US" dirty="0"/>
              <a:t>health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242551"/>
              </p:ext>
            </p:extLst>
          </p:nvPr>
        </p:nvGraphicFramePr>
        <p:xfrm>
          <a:off x="152400" y="952500"/>
          <a:ext cx="88773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8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 Utilization (ASHC, Q5)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1314"/>
              </p:ext>
            </p:extLst>
          </p:nvPr>
        </p:nvGraphicFramePr>
        <p:xfrm>
          <a:off x="177800" y="1231900"/>
          <a:ext cx="88265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9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(ASHC, Q6)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9" y="5357812"/>
            <a:ext cx="8429624" cy="11144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77.3% said that they have already or would receive a COVID vaccination</a:t>
            </a:r>
          </a:p>
          <a:p>
            <a:r>
              <a:rPr lang="en-US" dirty="0" smtClean="0"/>
              <a:t>68.1% said that it’s extremely important (mandatory) or very important to vaccinate all students, faculty, staff and administrators before resuming in person learning (ASHC, Q7).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351220"/>
              </p:ext>
            </p:extLst>
          </p:nvPr>
        </p:nvGraphicFramePr>
        <p:xfrm>
          <a:off x="165100" y="1003300"/>
          <a:ext cx="8813800" cy="435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7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4" name="Picture 3" descr="Download Text &lt;strong&gt;Question&lt;/strong&gt; Blog &lt;strong&gt;Questions&lt;/strong&gt; Logo Any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3" y="976393"/>
            <a:ext cx="8215540" cy="53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4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3" y="1000125"/>
            <a:ext cx="8629650" cy="572928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Result is a </a:t>
            </a:r>
            <a:r>
              <a:rPr lang="en-US" dirty="0"/>
              <a:t>comprehensive profile of student experience, perceptions and </a:t>
            </a:r>
            <a:r>
              <a:rPr lang="en-US" dirty="0" smtClean="0"/>
              <a:t>attitudes. </a:t>
            </a: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Students have adapted </a:t>
            </a:r>
            <a:r>
              <a:rPr lang="en-US" dirty="0"/>
              <a:t>to online format </a:t>
            </a:r>
            <a:r>
              <a:rPr lang="en-US" dirty="0" smtClean="0"/>
              <a:t>and overcome many significant obstacles</a:t>
            </a:r>
            <a:r>
              <a:rPr lang="en-US" dirty="0"/>
              <a:t> like internet reliability and/or computer access. </a:t>
            </a:r>
            <a:endParaRPr lang="en-US" dirty="0" smtClean="0"/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are satisfied </a:t>
            </a:r>
            <a:r>
              <a:rPr lang="en-US" dirty="0" smtClean="0"/>
              <a:t>with support services, report </a:t>
            </a:r>
            <a:r>
              <a:rPr lang="en-US" dirty="0"/>
              <a:t>increased </a:t>
            </a:r>
            <a:r>
              <a:rPr lang="en-US" dirty="0" smtClean="0"/>
              <a:t>use, access and satisfaction.</a:t>
            </a:r>
            <a:endParaRPr lang="en-US" dirty="0"/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most common reasons </a:t>
            </a:r>
            <a:r>
              <a:rPr lang="en-US" dirty="0"/>
              <a:t>for stopping-out </a:t>
            </a:r>
            <a:r>
              <a:rPr lang="en-US" dirty="0" smtClean="0"/>
              <a:t>were work </a:t>
            </a:r>
            <a:r>
              <a:rPr lang="en-US" dirty="0"/>
              <a:t>commitments and/or transfer to another institution</a:t>
            </a:r>
            <a:r>
              <a:rPr lang="en-US" dirty="0" smtClean="0"/>
              <a:t>.</a:t>
            </a:r>
          </a:p>
          <a:p>
            <a:pPr marL="11430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Students are reluctant to return to campus, citing health concerns and convenience of online </a:t>
            </a:r>
            <a:r>
              <a:rPr lang="en-US" dirty="0" smtClean="0"/>
              <a:t>classes.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</a:pPr>
            <a:r>
              <a:rPr lang="en-US" dirty="0"/>
              <a:t>Survey Demographics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9333" y="914400"/>
            <a:ext cx="8737600" cy="5825067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/>
              <a:t>Promoting Organizational Success Student </a:t>
            </a:r>
            <a:r>
              <a:rPr lang="en-US" u="sng" dirty="0" smtClean="0"/>
              <a:t>Surveys</a:t>
            </a:r>
            <a:r>
              <a:rPr lang="en-US" dirty="0" smtClean="0"/>
              <a:t>:</a:t>
            </a: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 smtClean="0"/>
              <a:t>	Response </a:t>
            </a:r>
            <a:r>
              <a:rPr lang="en-US" dirty="0"/>
              <a:t>Rates (2020SP): 14.6% (n=1,276 respondents) </a:t>
            </a:r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	Response </a:t>
            </a:r>
            <a:r>
              <a:rPr lang="en-US" dirty="0"/>
              <a:t>Rates (2021SP): 12.3 % (n=942 respondents</a:t>
            </a:r>
            <a:r>
              <a:rPr lang="en-US" dirty="0" smtClean="0"/>
              <a:t>)</a:t>
            </a:r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0" u="sng" dirty="0" err="1"/>
              <a:t>Hartnell</a:t>
            </a:r>
            <a:r>
              <a:rPr lang="en-US" b="0" u="sng" dirty="0"/>
              <a:t> Student Services Survey </a:t>
            </a:r>
            <a:r>
              <a:rPr lang="en-US" b="0" u="sng" dirty="0" smtClean="0"/>
              <a:t>2020FA (SS)</a:t>
            </a:r>
            <a:r>
              <a:rPr lang="en-US" b="0" dirty="0" smtClean="0"/>
              <a:t>:</a:t>
            </a:r>
            <a:endParaRPr lang="en-US" b="0" dirty="0"/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Response Rates: 10.6% (n=1,086 respondents</a:t>
            </a:r>
            <a:r>
              <a:rPr lang="en-US" dirty="0" smtClean="0"/>
              <a:t>)</a:t>
            </a:r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u="sng" dirty="0"/>
              <a:t>Stop-Out Student Survey Spring </a:t>
            </a:r>
            <a:r>
              <a:rPr lang="en-US" u="sng" dirty="0" smtClean="0"/>
              <a:t>2021 (</a:t>
            </a:r>
            <a:r>
              <a:rPr lang="en-US" u="sng" dirty="0"/>
              <a:t>STOP):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Students enrolled in '2019SU', '2019FA', '2019SP', who were NOT enrolled in  '2020SU', '2020FA', '2020SP </a:t>
            </a:r>
            <a:r>
              <a:rPr lang="en-US" dirty="0" smtClean="0"/>
              <a:t>‘:</a:t>
            </a:r>
            <a:endParaRPr lang="en-US" dirty="0"/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Response Rates: 4.3% (OR 191 respondents</a:t>
            </a:r>
            <a:r>
              <a:rPr lang="en-US" dirty="0" smtClean="0"/>
              <a:t>)</a:t>
            </a:r>
          </a:p>
          <a:p>
            <a:pPr marL="6858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u="sng" dirty="0"/>
              <a:t>Return to Campus survey Spring </a:t>
            </a:r>
            <a:r>
              <a:rPr lang="en-US" u="sng" dirty="0" smtClean="0"/>
              <a:t>2021 (</a:t>
            </a:r>
            <a:r>
              <a:rPr lang="en-US" u="sng" dirty="0"/>
              <a:t>ASHC):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Response Rates: 9.5% (OR 744 respondents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52407"/>
            <a:ext cx="9020014" cy="5749871"/>
          </a:xfrm>
        </p:spPr>
        <p:txBody>
          <a:bodyPr/>
          <a:lstStyle/>
          <a:p>
            <a:pPr algn="ctr"/>
            <a:r>
              <a:rPr lang="en-US" sz="3200" dirty="0" smtClean="0"/>
              <a:t>Promoting Organizational Success (POS)</a:t>
            </a:r>
          </a:p>
          <a:p>
            <a:pPr algn="ctr"/>
            <a:r>
              <a:rPr lang="en-US" sz="3200" dirty="0" smtClean="0"/>
              <a:t>(2020SP &amp; 2021SP)</a:t>
            </a:r>
          </a:p>
          <a:p>
            <a:pPr algn="ctr"/>
            <a:r>
              <a:rPr lang="en-US" sz="3200" dirty="0" smtClean="0"/>
              <a:t>&amp;</a:t>
            </a:r>
          </a:p>
          <a:p>
            <a:pPr algn="ctr"/>
            <a:r>
              <a:rPr lang="en-US" sz="3200" dirty="0" smtClean="0"/>
              <a:t>Student Services Survey (SS)</a:t>
            </a:r>
          </a:p>
          <a:p>
            <a:pPr algn="ctr"/>
            <a:endParaRPr lang="en-US" sz="3200" dirty="0" smtClean="0"/>
          </a:p>
          <a:p>
            <a:pPr marL="228600" indent="0"/>
            <a:r>
              <a:rPr lang="en-US" dirty="0"/>
              <a:t>Determine whether students have adapted to online instruction and/or services over the past </a:t>
            </a:r>
            <a:r>
              <a:rPr lang="en-US" dirty="0" smtClean="0"/>
              <a:t>year</a:t>
            </a:r>
            <a:endParaRPr lang="en-US" sz="3200" dirty="0" smtClean="0"/>
          </a:p>
          <a:p>
            <a:pPr marL="742950" lvl="1" indent="-285750">
              <a:lnSpc>
                <a:spcPct val="107000"/>
              </a:lnSpc>
              <a:spcBef>
                <a:spcPts val="8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Compare shared </a:t>
            </a:r>
            <a:r>
              <a:rPr lang="en-US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experiences and/or significant changes over </a:t>
            </a:r>
            <a:r>
              <a:rPr lang="en-US" b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lang="en-US" dirty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We’re provided a flat file for those who want to dig into the data. </a:t>
            </a:r>
          </a:p>
          <a:p>
            <a:pPr marL="1200150" lvl="2" indent="-2857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Responses were anonymous so we can’t follow-up or disaggregate results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environment (POS, Q1, Q5 &amp; Q6)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96496"/>
              </p:ext>
            </p:extLst>
          </p:nvPr>
        </p:nvGraphicFramePr>
        <p:xfrm>
          <a:off x="185980" y="1007390"/>
          <a:ext cx="8818535" cy="528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Essential Services/Materials (POS, Q13, Q14 &amp; Q15)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81" y="5827362"/>
            <a:ext cx="8679051" cy="6509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Independent </a:t>
            </a:r>
            <a:r>
              <a:rPr lang="en-US" dirty="0" smtClean="0"/>
              <a:t>T-Tests indicate </a:t>
            </a:r>
            <a:r>
              <a:rPr lang="en-US" dirty="0"/>
              <a:t>that students have had </a:t>
            </a:r>
            <a:r>
              <a:rPr lang="en-US" dirty="0" smtClean="0"/>
              <a:t>significantly fewer issues accessing </a:t>
            </a:r>
            <a:r>
              <a:rPr lang="en-US" dirty="0"/>
              <a:t>essential services this year, when compared with 2020SP respondents.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627169"/>
              </p:ext>
            </p:extLst>
          </p:nvPr>
        </p:nvGraphicFramePr>
        <p:xfrm>
          <a:off x="170481" y="960895"/>
          <a:ext cx="8679051" cy="469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61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26773" y="16736"/>
            <a:ext cx="6165434" cy="89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icksand"/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What do </a:t>
            </a:r>
            <a:r>
              <a:rPr lang="en-US" sz="18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you need to be </a:t>
            </a:r>
            <a:r>
              <a:rPr lang="en-US" sz="1800" b="1" dirty="0" smtClean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successful (POS, Q7)?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94" name="Google Shape;94;p6"/>
          <p:cNvSpPr/>
          <p:nvPr/>
        </p:nvSpPr>
        <p:spPr>
          <a:xfrm>
            <a:off x="228600" y="5265821"/>
            <a:ext cx="8915400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Support Services, Instructional Support, and Counseling Support are the most needed services among the 2021SP respondents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73" y="914399"/>
            <a:ext cx="8964827" cy="435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Quicksand"/>
              <a:buNone/>
            </a:pPr>
            <a:r>
              <a:rPr lang="en-US" dirty="0"/>
              <a:t>R</a:t>
            </a:r>
            <a:r>
              <a:rPr lang="en-US" b="1" dirty="0" smtClean="0"/>
              <a:t>espond </a:t>
            </a:r>
            <a:r>
              <a:rPr lang="en-US" b="1" dirty="0"/>
              <a:t>to each of the following statements (</a:t>
            </a:r>
            <a:r>
              <a:rPr lang="en-US" b="1" dirty="0" smtClean="0"/>
              <a:t>POS, Q4)</a:t>
            </a:r>
            <a:endParaRPr dirty="0"/>
          </a:p>
        </p:txBody>
      </p:sp>
      <p:sp>
        <p:nvSpPr>
          <p:cNvPr id="87" name="Google Shape;87;p5"/>
          <p:cNvSpPr/>
          <p:nvPr/>
        </p:nvSpPr>
        <p:spPr>
          <a:xfrm>
            <a:off x="26773" y="5617779"/>
            <a:ext cx="88645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respondents are satisfied with the support services provided by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Hartnell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 level of satisfaction has increased compared to previous year.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62" y="911497"/>
            <a:ext cx="8738938" cy="449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no title image - fin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1355</Words>
  <Application>Microsoft Office PowerPoint</Application>
  <PresentationFormat>On-screen Show (4:3)</PresentationFormat>
  <Paragraphs>191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Noto Sans Symbols</vt:lpstr>
      <vt:lpstr>Arial</vt:lpstr>
      <vt:lpstr>Quicksand</vt:lpstr>
      <vt:lpstr>Calibri</vt:lpstr>
      <vt:lpstr>Hartnell Presentation Template - no title image - final</vt:lpstr>
      <vt:lpstr>Brian Lofman, PhD.,  Matthew Trengove, PhD. </vt:lpstr>
      <vt:lpstr>Key Objectives</vt:lpstr>
      <vt:lpstr>General Findings</vt:lpstr>
      <vt:lpstr>Survey Demographics</vt:lpstr>
      <vt:lpstr> </vt:lpstr>
      <vt:lpstr>Online environment (POS, Q1, Q5 &amp; Q6)</vt:lpstr>
      <vt:lpstr>Assessing Essential Services/Materials (POS, Q13, Q14 &amp; Q15)</vt:lpstr>
      <vt:lpstr>What do you need to be successful (POS, Q7)? </vt:lpstr>
      <vt:lpstr>Respond to each of the following statements (POS, Q4)</vt:lpstr>
      <vt:lpstr>Are there any services that you need, but have been unable to receive (SS, Q3)?</vt:lpstr>
      <vt:lpstr>Are there ANY in-person appointment-only services that you'd like to receive (SS, Q4)?</vt:lpstr>
      <vt:lpstr>What kind of computer/technology is available from home (POS, Q19)?</vt:lpstr>
      <vt:lpstr>How reliable is your home internet now that all classes are online (POS, Q16)?</vt:lpstr>
      <vt:lpstr>How often do you have technical difficulties with the Canvas learning management system (POS, Q18)?</vt:lpstr>
      <vt:lpstr>Challenges students have faced (POS, Q20)</vt:lpstr>
      <vt:lpstr> </vt:lpstr>
      <vt:lpstr>Biggest reason that you're NOT taking classes at Hartnell College (STOP, Q3)</vt:lpstr>
      <vt:lpstr>Disproportionate Impact Stop-Out</vt:lpstr>
      <vt:lpstr>What are you future plans (STOP, Q7)?</vt:lpstr>
      <vt:lpstr> </vt:lpstr>
      <vt:lpstr>Return to Campus Survey (ASHC Q1)</vt:lpstr>
      <vt:lpstr>In-person lessons following safety protocols (ASHC, Q2)</vt:lpstr>
      <vt:lpstr>Return to Campus (ASHC, Q3)</vt:lpstr>
      <vt:lpstr>PPE Utilization (ASHC, Q5)</vt:lpstr>
      <vt:lpstr>Vaccination (ASHC, Q6)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Trengove, PhD., Layheng Ting, PhD. </dc:title>
  <dc:creator>Dr. Brian Lofman</dc:creator>
  <cp:lastModifiedBy>matthew_trengove@yahoo.com</cp:lastModifiedBy>
  <cp:revision>53</cp:revision>
  <dcterms:created xsi:type="dcterms:W3CDTF">2014-10-23T16:03:52Z</dcterms:created>
  <dcterms:modified xsi:type="dcterms:W3CDTF">2021-04-15T17:18:21Z</dcterms:modified>
</cp:coreProperties>
</file>