
<file path=[Content_Types].xml><?xml version="1.0" encoding="utf-8"?>
<Types xmlns="http://schemas.openxmlformats.org/package/2006/content-types">
  <Default Extension="emf" ContentType="image/x-emf"/>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1"/>
  </p:notesMasterIdLst>
  <p:sldIdLst>
    <p:sldId id="256" r:id="rId2"/>
    <p:sldId id="286" r:id="rId3"/>
    <p:sldId id="289" r:id="rId4"/>
    <p:sldId id="287" r:id="rId5"/>
    <p:sldId id="288" r:id="rId6"/>
    <p:sldId id="290" r:id="rId7"/>
    <p:sldId id="292" r:id="rId8"/>
    <p:sldId id="291" r:id="rId9"/>
    <p:sldId id="293" r:id="rId10"/>
  </p:sldIdLst>
  <p:sldSz cx="9144000" cy="6858000" type="screen4x3"/>
  <p:notesSz cx="7010400" cy="9296400"/>
  <p:embeddedFontLst>
    <p:embeddedFont>
      <p:font typeface="Calibri" panose="020F0502020204030204" pitchFamily="34" charset="0"/>
      <p:regular r:id="rId12"/>
      <p:bold r:id="rId13"/>
      <p:italic r:id="rId14"/>
      <p:boldItalic r:id="rId15"/>
    </p:embeddedFont>
    <p:embeddedFont>
      <p:font typeface="Quicksand" panose="020B0604020202020204" charset="0"/>
      <p:bold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jwLHEY6ZgeUi2WFWVs9KgToppWc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00343C-0C72-4E9E-8D45-FC53C08BE167}">
  <a:tblStyle styleId="{2D00343C-0C72-4E9E-8D45-FC53C08BE167}"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1" autoAdjust="0"/>
    <p:restoredTop sz="93788" autoAdjust="0"/>
  </p:normalViewPr>
  <p:slideViewPr>
    <p:cSldViewPr snapToGrid="0">
      <p:cViewPr varScale="1">
        <p:scale>
          <a:sx n="63" d="100"/>
          <a:sy n="63" d="100"/>
        </p:scale>
        <p:origin x="1380" y="32"/>
      </p:cViewPr>
      <p:guideLst>
        <p:guide orient="horz" pos="2160"/>
        <p:guide pos="2880"/>
      </p:guideLst>
    </p:cSldViewPr>
  </p:slideViewPr>
  <p:outlineViewPr>
    <p:cViewPr>
      <p:scale>
        <a:sx n="33" d="100"/>
        <a:sy n="33" d="100"/>
      </p:scale>
      <p:origin x="0" y="-1372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3" Type="http://schemas.openxmlformats.org/officeDocument/2006/relationships/slide" Target="slides/slide2.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font" Target="fonts/font1.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4.fntdata"/><Relationship Id="rId36"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8475" cy="46513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338" y="0"/>
            <a:ext cx="3038475" cy="46513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675" y="4416425"/>
            <a:ext cx="5607050" cy="4183063"/>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3038475" cy="465138"/>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1:notes"/>
          <p:cNvSpPr txBox="1">
            <a:spLocks noGrp="1"/>
          </p:cNvSpPr>
          <p:nvPr>
            <p:ph type="body" idx="1"/>
          </p:nvPr>
        </p:nvSpPr>
        <p:spPr>
          <a:xfrm>
            <a:off x="701675" y="4416425"/>
            <a:ext cx="5607050" cy="4183063"/>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0" lvl="1" indent="-457200">
              <a:buFont typeface="Arial" panose="020B0604020202020204" pitchFamily="34" charset="0"/>
              <a:buChar char="•"/>
            </a:pPr>
            <a:r>
              <a:rPr lang="en-US" dirty="0"/>
              <a:t>AS will be the desired outcome for highly important metrics;</a:t>
            </a:r>
          </a:p>
          <a:p>
            <a:pPr marL="1143000" lvl="1" indent="-457200">
              <a:buFont typeface="Arial" panose="020B0604020202020204" pitchFamily="34" charset="0"/>
              <a:buChar char="•"/>
            </a:pPr>
            <a:r>
              <a:rPr lang="en-US" dirty="0"/>
              <a:t>AT will be the desired out come for all other metrics;</a:t>
            </a:r>
          </a:p>
          <a:p>
            <a:pPr marL="1143000" lvl="1" indent="-457200">
              <a:buFont typeface="Arial" panose="020B0604020202020204" pitchFamily="34" charset="0"/>
              <a:buChar char="•"/>
            </a:pPr>
            <a:r>
              <a:rPr lang="en-US" dirty="0"/>
              <a:t>ME will be the lowest acceptable outcome for all metrics, but never the desired outcome for any given metric.</a:t>
            </a:r>
          </a:p>
          <a:p>
            <a:endParaRPr lang="en-US" dirty="0"/>
          </a:p>
        </p:txBody>
      </p:sp>
      <p:sp>
        <p:nvSpPr>
          <p:cNvPr id="4" name="Slide Number Placeholder 3"/>
          <p:cNvSpPr>
            <a:spLocks noGrp="1"/>
          </p:cNvSpPr>
          <p:nvPr>
            <p:ph type="sldNum" idx="10"/>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298908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0"/>
        <p:cNvGrpSpPr/>
        <p:nvPr/>
      </p:nvGrpSpPr>
      <p:grpSpPr>
        <a:xfrm>
          <a:off x="0" y="0"/>
          <a:ext cx="0" cy="0"/>
          <a:chOff x="0" y="0"/>
          <a:chExt cx="0" cy="0"/>
        </a:xfrm>
      </p:grpSpPr>
      <p:grpSp>
        <p:nvGrpSpPr>
          <p:cNvPr id="21" name="Google Shape;21;p17"/>
          <p:cNvGrpSpPr/>
          <p:nvPr/>
        </p:nvGrpSpPr>
        <p:grpSpPr>
          <a:xfrm>
            <a:off x="0" y="0"/>
            <a:ext cx="9144000" cy="5703482"/>
            <a:chOff x="0" y="0"/>
            <a:chExt cx="9144000" cy="5703482"/>
          </a:xfrm>
        </p:grpSpPr>
        <p:sp>
          <p:nvSpPr>
            <p:cNvPr id="22" name="Google Shape;22;p17"/>
            <p:cNvSpPr/>
            <p:nvPr/>
          </p:nvSpPr>
          <p:spPr>
            <a:xfrm>
              <a:off x="0" y="0"/>
              <a:ext cx="6192207" cy="360045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3" name="Google Shape;23;p17"/>
            <p:cNvSpPr/>
            <p:nvPr/>
          </p:nvSpPr>
          <p:spPr>
            <a:xfrm>
              <a:off x="6192207" y="0"/>
              <a:ext cx="2951793" cy="3600450"/>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4" name="Google Shape;24;p17"/>
            <p:cNvSpPr/>
            <p:nvPr/>
          </p:nvSpPr>
          <p:spPr>
            <a:xfrm>
              <a:off x="0" y="3600451"/>
              <a:ext cx="6192207" cy="92579"/>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25" name="Google Shape;25;p17"/>
            <p:cNvSpPr/>
            <p:nvPr/>
          </p:nvSpPr>
          <p:spPr>
            <a:xfrm>
              <a:off x="6192207" y="3600450"/>
              <a:ext cx="2951793" cy="9258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pic>
          <p:nvPicPr>
            <p:cNvPr id="26" name="Google Shape;26;p17"/>
            <p:cNvPicPr preferRelativeResize="0"/>
            <p:nvPr/>
          </p:nvPicPr>
          <p:blipFill rotWithShape="1">
            <a:blip r:embed="rId2">
              <a:alphaModFix/>
            </a:blip>
            <a:srcRect/>
            <a:stretch/>
          </p:blipFill>
          <p:spPr>
            <a:xfrm>
              <a:off x="7325279" y="4447853"/>
              <a:ext cx="908595" cy="1255629"/>
            </a:xfrm>
            <a:prstGeom prst="rect">
              <a:avLst/>
            </a:prstGeom>
            <a:noFill/>
            <a:ln>
              <a:noFill/>
            </a:ln>
          </p:spPr>
        </p:pic>
      </p:grpSp>
      <p:sp>
        <p:nvSpPr>
          <p:cNvPr id="27" name="Google Shape;27;p17"/>
          <p:cNvSpPr txBox="1">
            <a:spLocks noGrp="1"/>
          </p:cNvSpPr>
          <p:nvPr>
            <p:ph type="ctrTitle"/>
          </p:nvPr>
        </p:nvSpPr>
        <p:spPr>
          <a:xfrm>
            <a:off x="228600" y="1266825"/>
            <a:ext cx="5715000" cy="533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2000"/>
              <a:buFont typeface="Quicksand"/>
              <a:buNone/>
              <a:defRPr sz="2000" b="1">
                <a:solidFill>
                  <a:srgbClr val="F2F2F2"/>
                </a:solidFill>
                <a:latin typeface="Quicksand"/>
                <a:ea typeface="Quicksand"/>
                <a:cs typeface="Quicksand"/>
                <a:sym typeface="Quicksa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17"/>
          <p:cNvSpPr txBox="1">
            <a:spLocks noGrp="1"/>
          </p:cNvSpPr>
          <p:nvPr>
            <p:ph type="subTitle" idx="1"/>
          </p:nvPr>
        </p:nvSpPr>
        <p:spPr>
          <a:xfrm>
            <a:off x="228600" y="228600"/>
            <a:ext cx="5715000" cy="561653"/>
          </a:xfrm>
          <a:prstGeom prst="rect">
            <a:avLst/>
          </a:prstGeom>
          <a:noFill/>
          <a:ln>
            <a:noFill/>
          </a:ln>
        </p:spPr>
        <p:txBody>
          <a:bodyPr spcFirstLastPara="1" wrap="square" lIns="91425" tIns="45700" rIns="91425" bIns="45700" anchor="t" anchorCtr="0">
            <a:normAutofit/>
          </a:bodyPr>
          <a:lstStyle>
            <a:lvl1pPr lvl="0" algn="l">
              <a:spcBef>
                <a:spcPts val="560"/>
              </a:spcBef>
              <a:spcAft>
                <a:spcPts val="0"/>
              </a:spcAft>
              <a:buClr>
                <a:srgbClr val="F2F2F2"/>
              </a:buClr>
              <a:buSzPts val="2800"/>
              <a:buNone/>
              <a:defRPr sz="2800" b="1">
                <a:solidFill>
                  <a:srgbClr val="F2F2F2"/>
                </a:solidFill>
                <a:latin typeface="Quicksand"/>
                <a:ea typeface="Quicksand"/>
                <a:cs typeface="Quicksand"/>
                <a:sym typeface="Quicksand"/>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9" name="Google Shape;29;p17"/>
          <p:cNvSpPr txBox="1"/>
          <p:nvPr/>
        </p:nvSpPr>
        <p:spPr>
          <a:xfrm>
            <a:off x="537284" y="6203646"/>
            <a:ext cx="5535651" cy="86177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600"/>
              <a:buFont typeface="Calibri"/>
              <a:buNone/>
            </a:pPr>
            <a:r>
              <a:rPr lang="en-US" sz="1600" b="1" i="0" u="none" strike="noStrike" cap="none" baseline="30000">
                <a:solidFill>
                  <a:srgbClr val="000000"/>
                </a:solidFill>
                <a:latin typeface="Calibri"/>
                <a:ea typeface="Calibri"/>
                <a:cs typeface="Calibri"/>
                <a:sym typeface="Calibri"/>
              </a:rPr>
              <a:t>GROWING LEADERS </a:t>
            </a:r>
            <a:r>
              <a:rPr lang="en-US" sz="1600" b="0" i="1" u="none" strike="noStrike" cap="none" baseline="30000">
                <a:solidFill>
                  <a:srgbClr val="000000"/>
                </a:solidFill>
                <a:latin typeface="Calibri"/>
                <a:ea typeface="Calibri"/>
                <a:cs typeface="Calibri"/>
                <a:sym typeface="Calibri"/>
              </a:rPr>
              <a:t>Opportunity. Engagement. Achievement.    www.hartnell.edu</a:t>
            </a:r>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30" name="Google Shape;30;p17"/>
          <p:cNvSpPr txBox="1">
            <a:spLocks noGrp="1"/>
          </p:cNvSpPr>
          <p:nvPr>
            <p:ph type="body" idx="2"/>
          </p:nvPr>
        </p:nvSpPr>
        <p:spPr>
          <a:xfrm>
            <a:off x="228600" y="2819400"/>
            <a:ext cx="3502025" cy="4572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Clr>
                <a:schemeClr val="lt1"/>
              </a:buClr>
              <a:buSzPts val="1800"/>
              <a:buNone/>
              <a:defRPr sz="1800">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1" name="Google Shape;31;p17"/>
          <p:cNvSpPr txBox="1">
            <a:spLocks noGrp="1"/>
          </p:cNvSpPr>
          <p:nvPr>
            <p:ph type="body" idx="3"/>
          </p:nvPr>
        </p:nvSpPr>
        <p:spPr>
          <a:xfrm>
            <a:off x="228600" y="1800225"/>
            <a:ext cx="4572000" cy="38100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Clr>
                <a:schemeClr val="lt1"/>
              </a:buClr>
              <a:buSzPts val="1800"/>
              <a:buNone/>
              <a:defRPr sz="1800" b="0" i="1">
                <a:solidFill>
                  <a:schemeClr val="lt1"/>
                </a:solidFill>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2400"/>
              <a:buFont typeface="Quicksand"/>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Clr>
                <a:schemeClr val="dk1"/>
              </a:buClr>
              <a:buSzPts val="1800"/>
              <a:buNone/>
              <a:defRPr/>
            </a:lvl1pPr>
            <a:lvl2pPr marL="914400" lvl="1" indent="-406400" algn="l">
              <a:spcBef>
                <a:spcPts val="560"/>
              </a:spcBef>
              <a:spcAft>
                <a:spcPts val="0"/>
              </a:spcAft>
              <a:buClr>
                <a:srgbClr val="7D183F"/>
              </a:buClr>
              <a:buSzPts val="2800"/>
              <a:buFont typeface="Arial"/>
              <a:buChar char="•"/>
              <a:defRPr/>
            </a:lvl2pPr>
            <a:lvl3pPr marL="1371600" lvl="2" indent="-381000" algn="l">
              <a:spcBef>
                <a:spcPts val="480"/>
              </a:spcBef>
              <a:spcAft>
                <a:spcPts val="0"/>
              </a:spcAft>
              <a:buClr>
                <a:srgbClr val="FCB816"/>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2"/>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2400"/>
              <a:buFont typeface="Quicksand"/>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228600" algn="l">
              <a:spcBef>
                <a:spcPts val="480"/>
              </a:spcBef>
              <a:spcAft>
                <a:spcPts val="0"/>
              </a:spcAft>
              <a:buClr>
                <a:schemeClr val="dk1"/>
              </a:buClr>
              <a:buSzPts val="2400"/>
              <a:buNone/>
              <a:defRPr sz="2400"/>
            </a:lvl1pPr>
            <a:lvl2pPr marL="914400" lvl="1" indent="-355600" algn="l">
              <a:spcBef>
                <a:spcPts val="400"/>
              </a:spcBef>
              <a:spcAft>
                <a:spcPts val="0"/>
              </a:spcAft>
              <a:buClr>
                <a:srgbClr val="7D183F"/>
              </a:buClr>
              <a:buSzPts val="2000"/>
              <a:buFont typeface="Arial"/>
              <a:buChar char="•"/>
              <a:defRPr sz="2000"/>
            </a:lvl2pPr>
            <a:lvl3pPr marL="1371600" lvl="2" indent="-342900" algn="l">
              <a:spcBef>
                <a:spcPts val="360"/>
              </a:spcBef>
              <a:spcAft>
                <a:spcPts val="0"/>
              </a:spcAft>
              <a:buClr>
                <a:srgbClr val="FCB816"/>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2"/>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2"/>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228600" algn="l">
              <a:spcBef>
                <a:spcPts val="480"/>
              </a:spcBef>
              <a:spcAft>
                <a:spcPts val="0"/>
              </a:spcAft>
              <a:buClr>
                <a:schemeClr val="dk1"/>
              </a:buClr>
              <a:buSzPts val="2400"/>
              <a:buNone/>
              <a:defRPr sz="2400"/>
            </a:lvl1pPr>
            <a:lvl2pPr marL="914400" lvl="1" indent="-355600" algn="l">
              <a:spcBef>
                <a:spcPts val="400"/>
              </a:spcBef>
              <a:spcAft>
                <a:spcPts val="0"/>
              </a:spcAft>
              <a:buClr>
                <a:srgbClr val="7D183F"/>
              </a:buClr>
              <a:buSzPts val="2000"/>
              <a:buFont typeface="Arial"/>
              <a:buChar char="•"/>
              <a:defRPr sz="2000"/>
            </a:lvl2pPr>
            <a:lvl3pPr marL="1371600" lvl="2" indent="-342900" algn="l">
              <a:spcBef>
                <a:spcPts val="360"/>
              </a:spcBef>
              <a:spcAft>
                <a:spcPts val="0"/>
              </a:spcAft>
              <a:buClr>
                <a:srgbClr val="FCB816"/>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0"/>
        <p:cNvGrpSpPr/>
        <p:nvPr/>
      </p:nvGrpSpPr>
      <p:grpSpPr>
        <a:xfrm>
          <a:off x="0" y="0"/>
          <a:ext cx="0" cy="0"/>
          <a:chOff x="0" y="0"/>
          <a:chExt cx="0" cy="0"/>
        </a:xfrm>
      </p:grpSpPr>
      <p:sp>
        <p:nvSpPr>
          <p:cNvPr id="51" name="Google Shape;51;p23"/>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F2F2F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spTree>
      <p:nvGrpSpPr>
        <p:cNvPr id="1" name="Shape 52"/>
        <p:cNvGrpSpPr/>
        <p:nvPr/>
      </p:nvGrpSpPr>
      <p:grpSpPr>
        <a:xfrm>
          <a:off x="0" y="0"/>
          <a:ext cx="0" cy="0"/>
          <a:chOff x="0" y="0"/>
          <a:chExt cx="0" cy="0"/>
        </a:xfrm>
      </p:grpSpPr>
      <p:sp>
        <p:nvSpPr>
          <p:cNvPr id="53" name="Google Shape;53;p24"/>
          <p:cNvSpPr>
            <a:spLocks noGrp="1"/>
          </p:cNvSpPr>
          <p:nvPr>
            <p:ph type="pic" idx="2"/>
          </p:nvPr>
        </p:nvSpPr>
        <p:spPr>
          <a:xfrm>
            <a:off x="1828800" y="990600"/>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1" i="0" u="none" strike="noStrike" cap="none">
                <a:solidFill>
                  <a:schemeClr val="dk1"/>
                </a:solidFill>
                <a:latin typeface="Quicksand"/>
                <a:ea typeface="Quicksand"/>
                <a:cs typeface="Quicksand"/>
                <a:sym typeface="Quicksand"/>
              </a:defRPr>
            </a:lvl1pPr>
            <a:lvl2pPr marR="0" lvl="1" algn="l" rtl="0">
              <a:spcBef>
                <a:spcPts val="560"/>
              </a:spcBef>
              <a:spcAft>
                <a:spcPts val="0"/>
              </a:spcAft>
              <a:buClr>
                <a:schemeClr val="dk1"/>
              </a:buClr>
              <a:buSzPts val="2800"/>
              <a:buFont typeface="Arial"/>
              <a:buNone/>
              <a:defRPr sz="2800" b="1" i="0" u="none" strike="noStrike" cap="none">
                <a:solidFill>
                  <a:schemeClr val="dk1"/>
                </a:solidFill>
                <a:latin typeface="Quicksand"/>
                <a:ea typeface="Quicksand"/>
                <a:cs typeface="Quicksand"/>
                <a:sym typeface="Quicksand"/>
              </a:defRPr>
            </a:lvl2pPr>
            <a:lvl3pPr marR="0" lvl="2" algn="l" rtl="0">
              <a:spcBef>
                <a:spcPts val="480"/>
              </a:spcBef>
              <a:spcAft>
                <a:spcPts val="0"/>
              </a:spcAft>
              <a:buClr>
                <a:schemeClr val="dk1"/>
              </a:buClr>
              <a:buSzPts val="2400"/>
              <a:buFont typeface="Arial"/>
              <a:buNone/>
              <a:defRPr sz="2400" b="1" i="0" u="none" strike="noStrike" cap="none">
                <a:solidFill>
                  <a:schemeClr val="dk1"/>
                </a:solidFill>
                <a:latin typeface="Quicksand"/>
                <a:ea typeface="Quicksand"/>
                <a:cs typeface="Quicksand"/>
                <a:sym typeface="Quicksand"/>
              </a:defRPr>
            </a:lvl3pPr>
            <a:lvl4pPr marR="0" lvl="3" algn="l" rtl="0">
              <a:spcBef>
                <a:spcPts val="400"/>
              </a:spcBef>
              <a:spcAft>
                <a:spcPts val="0"/>
              </a:spcAft>
              <a:buClr>
                <a:schemeClr val="dk1"/>
              </a:buClr>
              <a:buSzPts val="2000"/>
              <a:buFont typeface="Arial"/>
              <a:buNone/>
              <a:defRPr sz="2000" b="1" i="0" u="none" strike="noStrike" cap="none">
                <a:solidFill>
                  <a:schemeClr val="dk1"/>
                </a:solidFill>
                <a:latin typeface="Quicksand"/>
                <a:ea typeface="Quicksand"/>
                <a:cs typeface="Quicksand"/>
                <a:sym typeface="Quicksand"/>
              </a:defRPr>
            </a:lvl4pPr>
            <a:lvl5pPr marR="0" lvl="4" algn="l" rtl="0">
              <a:spcBef>
                <a:spcPts val="400"/>
              </a:spcBef>
              <a:spcAft>
                <a:spcPts val="0"/>
              </a:spcAft>
              <a:buClr>
                <a:schemeClr val="dk1"/>
              </a:buClr>
              <a:buSzPts val="2000"/>
              <a:buFont typeface="Arial"/>
              <a:buNone/>
              <a:defRPr sz="2000" b="1" i="0" u="none" strike="noStrike" cap="none">
                <a:solidFill>
                  <a:schemeClr val="dk1"/>
                </a:solidFill>
                <a:latin typeface="Quicksand"/>
                <a:ea typeface="Quicksand"/>
                <a:cs typeface="Quicksand"/>
                <a:sym typeface="Quicksand"/>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4" name="Google Shape;54;p24"/>
          <p:cNvSpPr txBox="1">
            <a:spLocks noGrp="1"/>
          </p:cNvSpPr>
          <p:nvPr>
            <p:ph type="body" idx="1"/>
          </p:nvPr>
        </p:nvSpPr>
        <p:spPr>
          <a:xfrm>
            <a:off x="1828800" y="5257800"/>
            <a:ext cx="5486400" cy="1143000"/>
          </a:xfrm>
          <a:prstGeom prst="rect">
            <a:avLst/>
          </a:prstGeom>
          <a:noFill/>
          <a:ln>
            <a:noFill/>
          </a:ln>
        </p:spPr>
        <p:txBody>
          <a:bodyPr spcFirstLastPara="1" wrap="square" lIns="91425" tIns="45700" rIns="91425" bIns="45700" anchor="t" anchorCtr="0">
            <a:normAutofit/>
          </a:bodyPr>
          <a:lstStyle>
            <a:lvl1pPr marL="457200" lvl="0" indent="-228600" algn="l">
              <a:spcBef>
                <a:spcPts val="320"/>
              </a:spcBef>
              <a:spcAft>
                <a:spcPts val="0"/>
              </a:spcAft>
              <a:buClr>
                <a:schemeClr val="dk1"/>
              </a:buClr>
              <a:buSzPts val="1600"/>
              <a:buNone/>
              <a:defRPr sz="16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640"/>
              </a:spcBef>
              <a:spcAft>
                <a:spcPts val="0"/>
              </a:spcAft>
              <a:buClr>
                <a:schemeClr val="dk1"/>
              </a:buClr>
              <a:buSzPts val="3200"/>
              <a:buFont typeface="Arial"/>
              <a:buNone/>
              <a:defRPr sz="3200" b="1" i="0" u="none" strike="noStrike" cap="none">
                <a:solidFill>
                  <a:schemeClr val="dk1"/>
                </a:solidFill>
                <a:latin typeface="Quicksand"/>
                <a:ea typeface="Quicksand"/>
                <a:cs typeface="Quicksand"/>
                <a:sym typeface="Quicksand"/>
              </a:defRPr>
            </a:lvl1pPr>
            <a:lvl2pPr marL="914400" marR="0" lvl="1" indent="-406400" algn="l" rtl="0">
              <a:spcBef>
                <a:spcPts val="560"/>
              </a:spcBef>
              <a:spcAft>
                <a:spcPts val="0"/>
              </a:spcAft>
              <a:buClr>
                <a:schemeClr val="dk1"/>
              </a:buClr>
              <a:buSzPts val="2800"/>
              <a:buFont typeface="Arial"/>
              <a:buChar char="–"/>
              <a:defRPr sz="2800" b="1" i="0" u="none" strike="noStrike" cap="none">
                <a:solidFill>
                  <a:schemeClr val="dk1"/>
                </a:solidFill>
                <a:latin typeface="Quicksand"/>
                <a:ea typeface="Quicksand"/>
                <a:cs typeface="Quicksand"/>
                <a:sym typeface="Quicksand"/>
              </a:defRPr>
            </a:lvl2pPr>
            <a:lvl3pPr marL="1371600" marR="0" lvl="2" indent="-381000" algn="l" rtl="0">
              <a:spcBef>
                <a:spcPts val="480"/>
              </a:spcBef>
              <a:spcAft>
                <a:spcPts val="0"/>
              </a:spcAft>
              <a:buClr>
                <a:schemeClr val="dk1"/>
              </a:buClr>
              <a:buSzPts val="2400"/>
              <a:buFont typeface="Arial"/>
              <a:buChar char="•"/>
              <a:defRPr sz="2400" b="1" i="0" u="none" strike="noStrike" cap="none">
                <a:solidFill>
                  <a:schemeClr val="dk1"/>
                </a:solidFill>
                <a:latin typeface="Quicksand"/>
                <a:ea typeface="Quicksand"/>
                <a:cs typeface="Quicksand"/>
                <a:sym typeface="Quicksand"/>
              </a:defRPr>
            </a:lvl3pPr>
            <a:lvl4pPr marL="1828800" marR="0" lvl="3" indent="-355600" algn="l" rtl="0">
              <a:spcBef>
                <a:spcPts val="400"/>
              </a:spcBef>
              <a:spcAft>
                <a:spcPts val="0"/>
              </a:spcAft>
              <a:buClr>
                <a:schemeClr val="dk1"/>
              </a:buClr>
              <a:buSzPts val="2000"/>
              <a:buFont typeface="Arial"/>
              <a:buChar char="–"/>
              <a:defRPr sz="2000" b="1" i="0" u="none" strike="noStrike" cap="none">
                <a:solidFill>
                  <a:schemeClr val="dk1"/>
                </a:solidFill>
                <a:latin typeface="Quicksand"/>
                <a:ea typeface="Quicksand"/>
                <a:cs typeface="Quicksand"/>
                <a:sym typeface="Quicksand"/>
              </a:defRPr>
            </a:lvl4pPr>
            <a:lvl5pPr marL="2286000" marR="0" lvl="4" indent="-355600" algn="l" rtl="0">
              <a:spcBef>
                <a:spcPts val="400"/>
              </a:spcBef>
              <a:spcAft>
                <a:spcPts val="0"/>
              </a:spcAft>
              <a:buClr>
                <a:schemeClr val="dk1"/>
              </a:buClr>
              <a:buSzPts val="2000"/>
              <a:buFont typeface="Arial"/>
              <a:buChar char="»"/>
              <a:defRPr sz="2000" b="1" i="0" u="none" strike="noStrike" cap="none">
                <a:solidFill>
                  <a:schemeClr val="dk1"/>
                </a:solidFill>
                <a:latin typeface="Quicksand"/>
                <a:ea typeface="Quicksand"/>
                <a:cs typeface="Quicksand"/>
                <a:sym typeface="Quicksand"/>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grpSp>
        <p:nvGrpSpPr>
          <p:cNvPr id="11" name="Google Shape;11;p16"/>
          <p:cNvGrpSpPr/>
          <p:nvPr/>
        </p:nvGrpSpPr>
        <p:grpSpPr>
          <a:xfrm>
            <a:off x="0" y="0"/>
            <a:ext cx="9144000" cy="776445"/>
            <a:chOff x="0" y="0"/>
            <a:chExt cx="9144000" cy="776445"/>
          </a:xfrm>
        </p:grpSpPr>
        <p:grpSp>
          <p:nvGrpSpPr>
            <p:cNvPr id="12" name="Google Shape;12;p16"/>
            <p:cNvGrpSpPr/>
            <p:nvPr/>
          </p:nvGrpSpPr>
          <p:grpSpPr>
            <a:xfrm>
              <a:off x="0" y="0"/>
              <a:ext cx="9144000" cy="776445"/>
              <a:chOff x="0" y="0"/>
              <a:chExt cx="9144000" cy="776445"/>
            </a:xfrm>
          </p:grpSpPr>
          <p:sp>
            <p:nvSpPr>
              <p:cNvPr id="13" name="Google Shape;13;p16"/>
              <p:cNvSpPr/>
              <p:nvPr/>
            </p:nvSpPr>
            <p:spPr>
              <a:xfrm>
                <a:off x="0" y="0"/>
                <a:ext cx="6192207" cy="683866"/>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FFFFFF"/>
                  </a:solidFill>
                  <a:latin typeface="Calibri"/>
                  <a:ea typeface="Calibri"/>
                  <a:cs typeface="Calibri"/>
                  <a:sym typeface="Calibri"/>
                </a:endParaRPr>
              </a:p>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14" name="Google Shape;14;p16"/>
              <p:cNvSpPr/>
              <p:nvPr/>
            </p:nvSpPr>
            <p:spPr>
              <a:xfrm>
                <a:off x="0" y="683866"/>
                <a:ext cx="6192207" cy="92579"/>
              </a:xfrm>
              <a:prstGeom prst="rect">
                <a:avLst/>
              </a:prstGeom>
              <a:solidFill>
                <a:srgbClr val="E3912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sp>
            <p:nvSpPr>
              <p:cNvPr id="15" name="Google Shape;15;p16"/>
              <p:cNvSpPr/>
              <p:nvPr/>
            </p:nvSpPr>
            <p:spPr>
              <a:xfrm>
                <a:off x="6192207" y="683865"/>
                <a:ext cx="2951793" cy="92580"/>
              </a:xfrm>
              <a:prstGeom prst="rect">
                <a:avLst/>
              </a:prstGeom>
              <a:solidFill>
                <a:srgbClr val="4D1A2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1800"/>
                  <a:buFont typeface="Calibri"/>
                  <a:buNone/>
                </a:pPr>
                <a:endParaRPr sz="1800" b="0" i="0" u="none" strike="noStrike" cap="none">
                  <a:solidFill>
                    <a:srgbClr val="C0504D"/>
                  </a:solidFill>
                  <a:latin typeface="Calibri"/>
                  <a:ea typeface="Calibri"/>
                  <a:cs typeface="Calibri"/>
                  <a:sym typeface="Calibri"/>
                </a:endParaRPr>
              </a:p>
            </p:txBody>
          </p:sp>
        </p:grpSp>
        <p:pic>
          <p:nvPicPr>
            <p:cNvPr id="16" name="Google Shape;16;p16" descr="Hartnell Logo CMYK 121813.eps"/>
            <p:cNvPicPr preferRelativeResize="0"/>
            <p:nvPr/>
          </p:nvPicPr>
          <p:blipFill rotWithShape="1">
            <a:blip r:embed="rId7">
              <a:alphaModFix/>
            </a:blip>
            <a:srcRect/>
            <a:stretch/>
          </p:blipFill>
          <p:spPr>
            <a:xfrm>
              <a:off x="6341574" y="148552"/>
              <a:ext cx="463111" cy="439685"/>
            </a:xfrm>
            <a:prstGeom prst="rect">
              <a:avLst/>
            </a:prstGeom>
            <a:noFill/>
            <a:ln>
              <a:noFill/>
            </a:ln>
          </p:spPr>
        </p:pic>
        <p:pic>
          <p:nvPicPr>
            <p:cNvPr id="17" name="Google Shape;17;p16" descr="Hartnell Logo RGB-Horz 101314.jpg"/>
            <p:cNvPicPr preferRelativeResize="0"/>
            <p:nvPr/>
          </p:nvPicPr>
          <p:blipFill rotWithShape="1">
            <a:blip r:embed="rId8">
              <a:alphaModFix/>
            </a:blip>
            <a:srcRect t="80177" b="6844"/>
            <a:stretch/>
          </p:blipFill>
          <p:spPr>
            <a:xfrm>
              <a:off x="6838151" y="237585"/>
              <a:ext cx="2159311" cy="229444"/>
            </a:xfrm>
            <a:prstGeom prst="rect">
              <a:avLst/>
            </a:prstGeom>
            <a:noFill/>
            <a:ln>
              <a:noFill/>
            </a:ln>
          </p:spPr>
        </p:pic>
      </p:grpSp>
      <p:sp>
        <p:nvSpPr>
          <p:cNvPr id="18" name="Google Shape;18;p16"/>
          <p:cNvSpPr txBox="1"/>
          <p:nvPr/>
        </p:nvSpPr>
        <p:spPr>
          <a:xfrm>
            <a:off x="537284" y="6203646"/>
            <a:ext cx="5535651" cy="86177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600"/>
              <a:buFont typeface="Calibri"/>
              <a:buNone/>
            </a:pPr>
            <a:endParaRPr sz="1600" b="1" i="0" u="none" strike="noStrike" cap="none" baseline="3000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Calibri"/>
              <a:buNone/>
            </a:pPr>
            <a:r>
              <a:rPr lang="en-US" sz="1400" b="1" i="0" u="none" strike="noStrike" cap="none" baseline="30000">
                <a:solidFill>
                  <a:srgbClr val="000000"/>
                </a:solidFill>
                <a:latin typeface="Calibri"/>
                <a:ea typeface="Calibri"/>
                <a:cs typeface="Calibri"/>
                <a:sym typeface="Calibri"/>
              </a:rPr>
              <a:t>GROWING LEADERS </a:t>
            </a:r>
            <a:r>
              <a:rPr lang="en-US" sz="1400" b="0" i="1" u="none" strike="noStrike" cap="none" baseline="30000">
                <a:solidFill>
                  <a:srgbClr val="000000"/>
                </a:solidFill>
                <a:latin typeface="Calibri"/>
                <a:ea typeface="Calibri"/>
                <a:cs typeface="Calibri"/>
                <a:sym typeface="Calibri"/>
              </a:rPr>
              <a:t>Opportunity. Engagement. Achievement.    www.hartnell.edu</a:t>
            </a:r>
            <a:endParaRPr/>
          </a:p>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sp>
        <p:nvSpPr>
          <p:cNvPr id="19" name="Google Shape;19;p16"/>
          <p:cNvSpPr txBox="1">
            <a:spLocks noGrp="1"/>
          </p:cNvSpPr>
          <p:nvPr>
            <p:ph type="title"/>
          </p:nvPr>
        </p:nvSpPr>
        <p:spPr>
          <a:xfrm>
            <a:off x="26773" y="16737"/>
            <a:ext cx="6165434" cy="667128"/>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rgbClr val="F2F2F2"/>
              </a:buClr>
              <a:buSzPts val="2400"/>
              <a:buFont typeface="Quicksand"/>
              <a:buNone/>
              <a:defRPr sz="2400" b="1" i="0" u="none" strike="noStrike" cap="none">
                <a:solidFill>
                  <a:srgbClr val="F2F2F2"/>
                </a:solidFill>
                <a:latin typeface="Quicksand"/>
                <a:ea typeface="Quicksand"/>
                <a:cs typeface="Quicksand"/>
                <a:sym typeface="Quicksand"/>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4" r:id="rId3"/>
    <p:sldLayoutId id="2147483655" r:id="rId4"/>
    <p:sldLayoutId id="2147483656"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
          <p:cNvSpPr txBox="1">
            <a:spLocks noGrp="1"/>
          </p:cNvSpPr>
          <p:nvPr>
            <p:ph type="ctrTitle"/>
          </p:nvPr>
        </p:nvSpPr>
        <p:spPr>
          <a:xfrm>
            <a:off x="152400" y="2400300"/>
            <a:ext cx="5715000" cy="838200"/>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F2F2F2"/>
              </a:buClr>
              <a:buSzPct val="100000"/>
              <a:buFont typeface="Quicksand"/>
              <a:buNone/>
            </a:pPr>
            <a:r>
              <a:rPr lang="en-US" sz="1800" dirty="0"/>
              <a:t>Brian </a:t>
            </a:r>
            <a:r>
              <a:rPr lang="en-US" sz="1800" dirty="0" err="1"/>
              <a:t>Lofman</a:t>
            </a:r>
            <a:r>
              <a:rPr lang="en-US" sz="1800" dirty="0"/>
              <a:t>, PhD</a:t>
            </a:r>
            <a:br>
              <a:rPr lang="en-US" sz="1800" dirty="0"/>
            </a:br>
            <a:r>
              <a:rPr lang="en-US" sz="1800" dirty="0"/>
              <a:t>Matthew Trengove, PhD</a:t>
            </a:r>
            <a:br>
              <a:rPr lang="en-US" dirty="0"/>
            </a:br>
            <a:endParaRPr dirty="0"/>
          </a:p>
        </p:txBody>
      </p:sp>
      <p:sp>
        <p:nvSpPr>
          <p:cNvPr id="60" name="Google Shape;60;p1"/>
          <p:cNvSpPr txBox="1">
            <a:spLocks noGrp="1"/>
          </p:cNvSpPr>
          <p:nvPr>
            <p:ph type="subTitle" idx="1"/>
          </p:nvPr>
        </p:nvSpPr>
        <p:spPr>
          <a:xfrm>
            <a:off x="0" y="328612"/>
            <a:ext cx="6157913" cy="1928813"/>
          </a:xfrm>
          <a:prstGeom prst="rect">
            <a:avLst/>
          </a:prstGeom>
          <a:noFill/>
          <a:ln>
            <a:noFill/>
          </a:ln>
        </p:spPr>
        <p:txBody>
          <a:bodyPr spcFirstLastPara="1" wrap="square" lIns="91425" tIns="45700" rIns="91425" bIns="45700" anchor="t" anchorCtr="0">
            <a:normAutofit fontScale="92500" lnSpcReduction="10000"/>
          </a:bodyPr>
          <a:lstStyle/>
          <a:p>
            <a:pPr marL="0" lvl="0" indent="0" algn="ctr" rtl="0">
              <a:spcBef>
                <a:spcPts val="0"/>
              </a:spcBef>
              <a:spcAft>
                <a:spcPts val="0"/>
              </a:spcAft>
              <a:buClr>
                <a:srgbClr val="F2F2F2"/>
              </a:buClr>
              <a:buSzPct val="100000"/>
              <a:buNone/>
            </a:pPr>
            <a:r>
              <a:rPr lang="en-US" dirty="0"/>
              <a:t>Hartnell College Shared Vision</a:t>
            </a:r>
          </a:p>
          <a:p>
            <a:pPr marL="0" lvl="0" indent="0" algn="ctr" rtl="0">
              <a:spcBef>
                <a:spcPts val="0"/>
              </a:spcBef>
              <a:spcAft>
                <a:spcPts val="0"/>
              </a:spcAft>
              <a:buClr>
                <a:srgbClr val="F2F2F2"/>
              </a:buClr>
              <a:buSzPct val="100000"/>
              <a:buNone/>
            </a:pPr>
            <a:r>
              <a:rPr lang="en-US" dirty="0"/>
              <a:t>for Student Success</a:t>
            </a:r>
          </a:p>
          <a:p>
            <a:pPr marL="0" lvl="0" indent="0" algn="ctr" rtl="0">
              <a:spcBef>
                <a:spcPts val="0"/>
              </a:spcBef>
              <a:spcAft>
                <a:spcPts val="0"/>
              </a:spcAft>
              <a:buClr>
                <a:srgbClr val="F2F2F2"/>
              </a:buClr>
              <a:buSzPct val="100000"/>
              <a:buNone/>
            </a:pPr>
            <a:endParaRPr lang="en-US" dirty="0"/>
          </a:p>
          <a:p>
            <a:pPr marL="0" lvl="0" indent="0" algn="ctr" rtl="0">
              <a:spcBef>
                <a:spcPts val="0"/>
              </a:spcBef>
              <a:spcAft>
                <a:spcPts val="0"/>
              </a:spcAft>
              <a:buClr>
                <a:srgbClr val="F2F2F2"/>
              </a:buClr>
              <a:buSzPct val="100000"/>
              <a:buNone/>
            </a:pPr>
            <a:r>
              <a:rPr lang="en-US" dirty="0"/>
              <a:t>Strategic Plan:</a:t>
            </a:r>
          </a:p>
          <a:p>
            <a:pPr marL="0" lvl="0" indent="0" algn="ctr" rtl="0">
              <a:spcBef>
                <a:spcPts val="0"/>
              </a:spcBef>
              <a:spcAft>
                <a:spcPts val="0"/>
              </a:spcAft>
              <a:buClr>
                <a:srgbClr val="F2F2F2"/>
              </a:buClr>
              <a:buSzPct val="100000"/>
              <a:buNone/>
            </a:pPr>
            <a:r>
              <a:rPr lang="en-US" dirty="0"/>
              <a:t>Year One (2019-20) Assessment</a:t>
            </a:r>
            <a:endParaRPr lang="en-US" sz="2600" dirty="0"/>
          </a:p>
        </p:txBody>
      </p:sp>
      <p:sp>
        <p:nvSpPr>
          <p:cNvPr id="61" name="Google Shape;61;p1"/>
          <p:cNvSpPr txBox="1">
            <a:spLocks noGrp="1"/>
          </p:cNvSpPr>
          <p:nvPr>
            <p:ph type="body" idx="3"/>
          </p:nvPr>
        </p:nvSpPr>
        <p:spPr>
          <a:xfrm>
            <a:off x="152400" y="2971800"/>
            <a:ext cx="5830018" cy="5334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lt1"/>
              </a:buClr>
              <a:buSzPts val="1400"/>
              <a:buNone/>
            </a:pPr>
            <a:r>
              <a:rPr lang="en-US" sz="1400" dirty="0"/>
              <a:t>Institutional  Planning, Research &amp; Effectiveness (IPRE)</a:t>
            </a:r>
            <a:endParaRPr lang="en-US" dirty="0"/>
          </a:p>
          <a:p>
            <a:pPr marL="0" lvl="0" indent="0" algn="l" rtl="0">
              <a:spcBef>
                <a:spcPts val="0"/>
              </a:spcBef>
              <a:spcAft>
                <a:spcPts val="0"/>
              </a:spcAft>
              <a:buClr>
                <a:schemeClr val="lt1"/>
              </a:buClr>
              <a:buSzPts val="1400"/>
              <a:buNone/>
            </a:pPr>
            <a:r>
              <a:rPr lang="en-US" sz="1400"/>
              <a:t>May 18, </a:t>
            </a:r>
            <a:r>
              <a:rPr lang="en-US" sz="1400" dirty="0"/>
              <a:t>2021</a:t>
            </a:r>
            <a:endParaRPr dirty="0"/>
          </a:p>
          <a:p>
            <a:pPr marL="0" lvl="0" indent="0" algn="l" rtl="0">
              <a:spcBef>
                <a:spcPts val="360"/>
              </a:spcBef>
              <a:spcAft>
                <a:spcPts val="0"/>
              </a:spcAft>
              <a:buClr>
                <a:schemeClr val="lt1"/>
              </a:buClr>
              <a:buSzPts val="18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IE Framework: Goal Setting</a:t>
            </a:r>
          </a:p>
        </p:txBody>
      </p:sp>
      <p:sp>
        <p:nvSpPr>
          <p:cNvPr id="3" name="Text Placeholder 2"/>
          <p:cNvSpPr>
            <a:spLocks noGrp="1"/>
          </p:cNvSpPr>
          <p:nvPr>
            <p:ph type="body" idx="1"/>
          </p:nvPr>
        </p:nvSpPr>
        <p:spPr>
          <a:xfrm>
            <a:off x="232475" y="960895"/>
            <a:ext cx="8694549" cy="5470901"/>
          </a:xfrm>
        </p:spPr>
        <p:txBody>
          <a:bodyPr>
            <a:normAutofit fontScale="62500" lnSpcReduction="20000"/>
          </a:bodyPr>
          <a:lstStyle/>
          <a:p>
            <a:r>
              <a:rPr lang="en-US" dirty="0"/>
              <a:t>Each metric is assigned a 3-point range of targeted outcomes:</a:t>
            </a:r>
          </a:p>
          <a:p>
            <a:pPr marL="685800" indent="-457200">
              <a:buFont typeface="Arial" panose="020B0604020202020204" pitchFamily="34" charset="0"/>
              <a:buChar char="•"/>
            </a:pPr>
            <a:r>
              <a:rPr lang="en-US" dirty="0">
                <a:solidFill>
                  <a:srgbClr val="0070C0"/>
                </a:solidFill>
              </a:rPr>
              <a:t>Minimum expectation (ME)</a:t>
            </a:r>
          </a:p>
          <a:p>
            <a:pPr marL="1143000" lvl="1" indent="-457200">
              <a:buFont typeface="Arial" panose="020B0604020202020204" pitchFamily="34" charset="0"/>
              <a:buChar char="•"/>
            </a:pPr>
            <a:r>
              <a:rPr lang="en-US" dirty="0"/>
              <a:t>minimally acceptable outcome below which extraordinary action (EAC) must be taken (normally as a result of a trend of three consecutive years of unacceptable performance)</a:t>
            </a:r>
          </a:p>
          <a:p>
            <a:pPr marL="685800" indent="-457200">
              <a:buFont typeface="Arial" panose="020B0604020202020204" pitchFamily="34" charset="0"/>
              <a:buChar char="•"/>
            </a:pPr>
            <a:r>
              <a:rPr lang="en-US" dirty="0">
                <a:solidFill>
                  <a:srgbClr val="0070C0"/>
                </a:solidFill>
              </a:rPr>
              <a:t>Attainable goal (AT) </a:t>
            </a:r>
          </a:p>
          <a:p>
            <a:pPr marL="1143000" lvl="1" indent="-457200">
              <a:buFont typeface="Arial" panose="020B0604020202020204" pitchFamily="34" charset="0"/>
              <a:buChar char="•"/>
            </a:pPr>
            <a:r>
              <a:rPr lang="en-US" dirty="0"/>
              <a:t>achievable outcome below which analysis (AN) will be conducted, or action (AC) may be taken if the metric is highly important to the district.</a:t>
            </a:r>
          </a:p>
          <a:p>
            <a:pPr marL="685800" indent="-457200">
              <a:buFont typeface="Arial" panose="020B0604020202020204" pitchFamily="34" charset="0"/>
              <a:buChar char="•"/>
            </a:pPr>
            <a:r>
              <a:rPr lang="en-US" dirty="0">
                <a:solidFill>
                  <a:srgbClr val="0070C0"/>
                </a:solidFill>
              </a:rPr>
              <a:t>Aspirational goal (AS) </a:t>
            </a:r>
            <a:r>
              <a:rPr lang="en-US" dirty="0"/>
              <a:t>	</a:t>
            </a:r>
          </a:p>
          <a:p>
            <a:pPr marL="1143000" lvl="1" indent="-457200">
              <a:buFont typeface="Arial" panose="020B0604020202020204" pitchFamily="34" charset="0"/>
              <a:buChar char="•"/>
            </a:pPr>
            <a:r>
              <a:rPr lang="en-US" dirty="0"/>
              <a:t>ambitious outcome below which analysis (AN) may be conducted but otherwise no follow-up (NF) is warranted.</a:t>
            </a:r>
          </a:p>
          <a:p>
            <a:endParaRPr lang="en-US" dirty="0"/>
          </a:p>
          <a:p>
            <a:endParaRPr lang="en-US" dirty="0"/>
          </a:p>
          <a:p>
            <a:r>
              <a:rPr lang="en-US" dirty="0"/>
              <a:t>The district will strategically allocate and re-allocate resources over time to achieve dual optimization:</a:t>
            </a:r>
          </a:p>
          <a:p>
            <a:pPr marL="1143000" lvl="1" indent="-457200">
              <a:buFont typeface="Arial" panose="020B0604020202020204" pitchFamily="34" charset="0"/>
              <a:buChar char="•"/>
            </a:pPr>
            <a:r>
              <a:rPr lang="en-US" dirty="0"/>
              <a:t>Increase the likelihood that highly important metrics will reach AS;  AND</a:t>
            </a:r>
          </a:p>
          <a:p>
            <a:pPr marL="1143000" lvl="1" indent="-457200">
              <a:buFont typeface="Arial" panose="020B0604020202020204" pitchFamily="34" charset="0"/>
              <a:buChar char="•"/>
            </a:pPr>
            <a:r>
              <a:rPr lang="en-US" dirty="0"/>
              <a:t>Reduce the likelihood that any specific metric will fall below ME.</a:t>
            </a:r>
          </a:p>
        </p:txBody>
      </p:sp>
    </p:spTree>
    <p:extLst>
      <p:ext uri="{BB962C8B-B14F-4D97-AF65-F5344CB8AC3E}">
        <p14:creationId xmlns:p14="http://schemas.microsoft.com/office/powerpoint/2010/main" val="251075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IE Framework:</a:t>
            </a:r>
            <a:br>
              <a:rPr lang="en-US" dirty="0"/>
            </a:br>
            <a:r>
              <a:rPr lang="en-US" dirty="0"/>
              <a:t>Performance Assessment &amp; Action Taking</a:t>
            </a:r>
          </a:p>
        </p:txBody>
      </p:sp>
      <p:sp>
        <p:nvSpPr>
          <p:cNvPr id="3" name="Text Placeholder 2"/>
          <p:cNvSpPr>
            <a:spLocks noGrp="1"/>
          </p:cNvSpPr>
          <p:nvPr>
            <p:ph type="body" idx="1"/>
          </p:nvPr>
        </p:nvSpPr>
        <p:spPr>
          <a:xfrm>
            <a:off x="26773" y="960896"/>
            <a:ext cx="8660027" cy="5165268"/>
          </a:xfrm>
        </p:spPr>
        <p:txBody>
          <a:bodyPr>
            <a:normAutofit/>
          </a:bodyPr>
          <a:lstStyle/>
          <a:p>
            <a:pPr marL="228600" indent="0"/>
            <a:r>
              <a:rPr lang="en-US" sz="2800" dirty="0"/>
              <a:t>The desired outcome will be established within the range of targeted outcomes based for a given metric:</a:t>
            </a:r>
          </a:p>
          <a:p>
            <a:endParaRPr lang="en-US" dirty="0"/>
          </a:p>
          <a:p>
            <a:endParaRPr lang="en-US" dirty="0"/>
          </a:p>
          <a:p>
            <a:endParaRPr lang="en-US" dirty="0"/>
          </a:p>
          <a:p>
            <a:endParaRPr lang="en-US" dirty="0"/>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947" y="2574657"/>
            <a:ext cx="7377192" cy="3828537"/>
          </a:xfrm>
          <a:prstGeom prst="rect">
            <a:avLst/>
          </a:prstGeom>
        </p:spPr>
      </p:pic>
    </p:spTree>
    <p:extLst>
      <p:ext uri="{BB962C8B-B14F-4D97-AF65-F5344CB8AC3E}">
        <p14:creationId xmlns:p14="http://schemas.microsoft.com/office/powerpoint/2010/main" val="578316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Success Goal: Completion</a:t>
            </a:r>
          </a:p>
        </p:txBody>
      </p:sp>
      <p:sp>
        <p:nvSpPr>
          <p:cNvPr id="6" name="Text Placeholder 5"/>
          <p:cNvSpPr>
            <a:spLocks noGrp="1"/>
          </p:cNvSpPr>
          <p:nvPr>
            <p:ph type="body" idx="1"/>
          </p:nvPr>
        </p:nvSpPr>
        <p:spPr>
          <a:xfrm>
            <a:off x="139485" y="4897463"/>
            <a:ext cx="8896027" cy="1228699"/>
          </a:xfrm>
        </p:spPr>
        <p:txBody>
          <a:bodyPr>
            <a:noAutofit/>
          </a:bodyPr>
          <a:lstStyle/>
          <a:p>
            <a:r>
              <a:rPr lang="en-US" sz="1400" dirty="0">
                <a:solidFill>
                  <a:srgbClr val="0070C0"/>
                </a:solidFill>
              </a:rPr>
              <a:t>Certificates: </a:t>
            </a:r>
            <a:r>
              <a:rPr lang="en-US" sz="1400" dirty="0"/>
              <a:t>Number of Chancellor’s Office approved credit certificates completed</a:t>
            </a:r>
          </a:p>
          <a:p>
            <a:r>
              <a:rPr lang="en-US" sz="1400" dirty="0">
                <a:solidFill>
                  <a:srgbClr val="0070C0"/>
                </a:solidFill>
              </a:rPr>
              <a:t>Number of Degrees</a:t>
            </a:r>
            <a:r>
              <a:rPr lang="en-US" sz="1400" dirty="0"/>
              <a:t>: Number of Associate Degrees (AA, AS) completed</a:t>
            </a:r>
          </a:p>
          <a:p>
            <a:r>
              <a:rPr lang="en-US" sz="1400" dirty="0">
                <a:solidFill>
                  <a:srgbClr val="0070C0"/>
                </a:solidFill>
              </a:rPr>
              <a:t>Graduation Rate</a:t>
            </a:r>
            <a:r>
              <a:rPr lang="en-US" sz="1400" dirty="0"/>
              <a:t>: Percentage of full-time, first time, degree- and/or certificate-seeking undergraduate students, who completed their program within 150 percent of normal time to completion</a:t>
            </a:r>
          </a:p>
        </p:txBody>
      </p:sp>
      <p:pic>
        <p:nvPicPr>
          <p:cNvPr id="5" name="Picture 4"/>
          <p:cNvPicPr>
            <a:picLocks noChangeAspect="1"/>
          </p:cNvPicPr>
          <p:nvPr/>
        </p:nvPicPr>
        <p:blipFill>
          <a:blip r:embed="rId2"/>
          <a:stretch>
            <a:fillRect/>
          </a:stretch>
        </p:blipFill>
        <p:spPr>
          <a:xfrm>
            <a:off x="139485" y="913861"/>
            <a:ext cx="8896027" cy="3813122"/>
          </a:xfrm>
          <a:prstGeom prst="rect">
            <a:avLst/>
          </a:prstGeom>
        </p:spPr>
      </p:pic>
    </p:spTree>
    <p:extLst>
      <p:ext uri="{BB962C8B-B14F-4D97-AF65-F5344CB8AC3E}">
        <p14:creationId xmlns:p14="http://schemas.microsoft.com/office/powerpoint/2010/main" val="2556581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 Success Goal: Completion Efficiency</a:t>
            </a:r>
          </a:p>
        </p:txBody>
      </p:sp>
      <p:sp>
        <p:nvSpPr>
          <p:cNvPr id="3" name="Text Placeholder 2"/>
          <p:cNvSpPr>
            <a:spLocks noGrp="1"/>
          </p:cNvSpPr>
          <p:nvPr>
            <p:ph type="body" idx="1"/>
          </p:nvPr>
        </p:nvSpPr>
        <p:spPr>
          <a:xfrm>
            <a:off x="457200" y="4943958"/>
            <a:ext cx="8229600" cy="1182205"/>
          </a:xfrm>
        </p:spPr>
        <p:txBody>
          <a:bodyPr>
            <a:noAutofit/>
          </a:bodyPr>
          <a:lstStyle/>
          <a:p>
            <a:r>
              <a:rPr lang="en-US" sz="1400" dirty="0">
                <a:solidFill>
                  <a:srgbClr val="0070C0"/>
                </a:solidFill>
              </a:rPr>
              <a:t>Time to Degree</a:t>
            </a:r>
            <a:r>
              <a:rPr lang="en-US" sz="1400" dirty="0"/>
              <a:t>: Among all students who earned a degree in the selected year, the median number of years from the time of a student's first enrollment at </a:t>
            </a:r>
            <a:r>
              <a:rPr lang="en-US" sz="1400" dirty="0" err="1"/>
              <a:t>Hartnell</a:t>
            </a:r>
            <a:r>
              <a:rPr lang="en-US" sz="1400" dirty="0"/>
              <a:t> College</a:t>
            </a:r>
          </a:p>
          <a:p>
            <a:r>
              <a:rPr lang="en-US" sz="1400" dirty="0">
                <a:solidFill>
                  <a:srgbClr val="0070C0"/>
                </a:solidFill>
              </a:rPr>
              <a:t>Units Earned per Degree</a:t>
            </a:r>
            <a:r>
              <a:rPr lang="en-US" sz="1400" dirty="0"/>
              <a:t>: Among all students who earned an associate degree in the selected year, the average number of units earned in the California community college system, who had taken at least 60 units at the college</a:t>
            </a:r>
          </a:p>
        </p:txBody>
      </p:sp>
      <p:pic>
        <p:nvPicPr>
          <p:cNvPr id="4" name="Picture 3"/>
          <p:cNvPicPr>
            <a:picLocks noChangeAspect="1"/>
          </p:cNvPicPr>
          <p:nvPr/>
        </p:nvPicPr>
        <p:blipFill>
          <a:blip r:embed="rId2"/>
          <a:stretch>
            <a:fillRect/>
          </a:stretch>
        </p:blipFill>
        <p:spPr>
          <a:xfrm>
            <a:off x="188687" y="999855"/>
            <a:ext cx="8766628" cy="3401664"/>
          </a:xfrm>
          <a:prstGeom prst="rect">
            <a:avLst/>
          </a:prstGeom>
        </p:spPr>
      </p:pic>
    </p:spTree>
    <p:extLst>
      <p:ext uri="{BB962C8B-B14F-4D97-AF65-F5344CB8AC3E}">
        <p14:creationId xmlns:p14="http://schemas.microsoft.com/office/powerpoint/2010/main" val="2881451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Success Goal: Transfer</a:t>
            </a:r>
          </a:p>
        </p:txBody>
      </p:sp>
      <p:pic>
        <p:nvPicPr>
          <p:cNvPr id="4" name="Picture 3"/>
          <p:cNvPicPr>
            <a:picLocks noChangeAspect="1"/>
          </p:cNvPicPr>
          <p:nvPr/>
        </p:nvPicPr>
        <p:blipFill>
          <a:blip r:embed="rId2"/>
          <a:stretch>
            <a:fillRect/>
          </a:stretch>
        </p:blipFill>
        <p:spPr>
          <a:xfrm>
            <a:off x="159657" y="883402"/>
            <a:ext cx="8752114" cy="3828082"/>
          </a:xfrm>
          <a:prstGeom prst="rect">
            <a:avLst/>
          </a:prstGeom>
        </p:spPr>
      </p:pic>
      <p:sp>
        <p:nvSpPr>
          <p:cNvPr id="3" name="Text Placeholder 2"/>
          <p:cNvSpPr>
            <a:spLocks noGrp="1"/>
          </p:cNvSpPr>
          <p:nvPr>
            <p:ph type="body" idx="1"/>
          </p:nvPr>
        </p:nvSpPr>
        <p:spPr>
          <a:xfrm>
            <a:off x="26773" y="4991100"/>
            <a:ext cx="9008739" cy="1239219"/>
          </a:xfrm>
        </p:spPr>
        <p:txBody>
          <a:bodyPr>
            <a:normAutofit fontScale="25000" lnSpcReduction="20000"/>
          </a:bodyPr>
          <a:lstStyle/>
          <a:p>
            <a:r>
              <a:rPr lang="en-US" sz="5600" dirty="0">
                <a:solidFill>
                  <a:srgbClr val="0070C0"/>
                </a:solidFill>
              </a:rPr>
              <a:t>Number of ADT Degrees</a:t>
            </a:r>
            <a:r>
              <a:rPr lang="en-US" sz="5600" dirty="0"/>
              <a:t>: Total number of graduates who earned an associate degree for transfer in the selected year</a:t>
            </a:r>
          </a:p>
          <a:p>
            <a:r>
              <a:rPr lang="en-US" sz="5600" dirty="0">
                <a:solidFill>
                  <a:srgbClr val="0070C0"/>
                </a:solidFill>
              </a:rPr>
              <a:t>Transfers to UC/CSU</a:t>
            </a:r>
            <a:r>
              <a:rPr lang="en-US" sz="5600" dirty="0"/>
              <a:t>: Total number of students who transferred to UC + Total number of students who transferred to CSU, for students who completed at least 12 units at </a:t>
            </a:r>
            <a:r>
              <a:rPr lang="en-US" sz="5600" dirty="0" err="1"/>
              <a:t>Hartnell</a:t>
            </a:r>
            <a:r>
              <a:rPr lang="en-US" sz="5600" dirty="0"/>
              <a:t> College</a:t>
            </a:r>
          </a:p>
          <a:p>
            <a:r>
              <a:rPr lang="en-US" sz="5600" dirty="0">
                <a:solidFill>
                  <a:srgbClr val="0070C0"/>
                </a:solidFill>
              </a:rPr>
              <a:t>Transfers to Other 4-year institutions</a:t>
            </a:r>
            <a:r>
              <a:rPr lang="en-US" sz="5600" dirty="0"/>
              <a:t>: Students who transferred to a Private College In-State or Out of State 4-year Institution in a given year</a:t>
            </a:r>
          </a:p>
          <a:p>
            <a:endParaRPr lang="en-US" dirty="0"/>
          </a:p>
        </p:txBody>
      </p:sp>
    </p:spTree>
    <p:extLst>
      <p:ext uri="{BB962C8B-B14F-4D97-AF65-F5344CB8AC3E}">
        <p14:creationId xmlns:p14="http://schemas.microsoft.com/office/powerpoint/2010/main" val="1067768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Student Success Goal: Employment</a:t>
            </a:r>
          </a:p>
        </p:txBody>
      </p:sp>
      <p:sp>
        <p:nvSpPr>
          <p:cNvPr id="3" name="Text Placeholder 2"/>
          <p:cNvSpPr>
            <a:spLocks noGrp="1"/>
          </p:cNvSpPr>
          <p:nvPr>
            <p:ph type="body" idx="1"/>
          </p:nvPr>
        </p:nvSpPr>
        <p:spPr>
          <a:xfrm>
            <a:off x="26773" y="5037486"/>
            <a:ext cx="9090454" cy="1439514"/>
          </a:xfrm>
        </p:spPr>
        <p:txBody>
          <a:bodyPr>
            <a:noAutofit/>
          </a:bodyPr>
          <a:lstStyle/>
          <a:p>
            <a:r>
              <a:rPr lang="en-US" sz="1100" dirty="0">
                <a:solidFill>
                  <a:srgbClr val="0070C0"/>
                </a:solidFill>
              </a:rPr>
              <a:t>Employment Rate</a:t>
            </a:r>
            <a:r>
              <a:rPr lang="en-US" sz="1100" dirty="0"/>
              <a:t>: The proportion of students, who were unemployed in the first quarter before their enrollment that secured employment by the second fiscal quarter after exiting college, based on the UI wage file in the fourth fiscal quarter of the calendar year. </a:t>
            </a:r>
          </a:p>
          <a:p>
            <a:r>
              <a:rPr lang="en-US" sz="1100" dirty="0">
                <a:solidFill>
                  <a:srgbClr val="0070C0"/>
                </a:solidFill>
              </a:rPr>
              <a:t>Median Earnings</a:t>
            </a:r>
            <a:r>
              <a:rPr lang="en-US" sz="1100" dirty="0"/>
              <a:t>: The sum of median earnings for the four quarters immediately following the academic year of exit, for students who did not transfer to a four-year institution. Note: Students are counted as exiting at the end of the academic year in which they last took a course, and data will not be displayed until two years after students exit the system. </a:t>
            </a:r>
          </a:p>
          <a:p>
            <a:r>
              <a:rPr lang="en-US" sz="1100" dirty="0">
                <a:solidFill>
                  <a:srgbClr val="0070C0"/>
                </a:solidFill>
              </a:rPr>
              <a:t>Employed in Field of Study</a:t>
            </a:r>
            <a:r>
              <a:rPr lang="en-US" sz="1100" dirty="0"/>
              <a:t>: Students who responded to the CTE Outcomes Survey as having a job very closely or closely related to their field of study, that did not transfer to a 4-year postsecondary institution </a:t>
            </a:r>
          </a:p>
        </p:txBody>
      </p:sp>
      <p:pic>
        <p:nvPicPr>
          <p:cNvPr id="5" name="Picture 4"/>
          <p:cNvPicPr>
            <a:picLocks noChangeAspect="1"/>
          </p:cNvPicPr>
          <p:nvPr/>
        </p:nvPicPr>
        <p:blipFill>
          <a:blip r:embed="rId2"/>
          <a:stretch>
            <a:fillRect/>
          </a:stretch>
        </p:blipFill>
        <p:spPr>
          <a:xfrm>
            <a:off x="203200" y="1016000"/>
            <a:ext cx="8694058" cy="3651250"/>
          </a:xfrm>
          <a:prstGeom prst="rect">
            <a:avLst/>
          </a:prstGeom>
        </p:spPr>
      </p:pic>
    </p:spTree>
    <p:extLst>
      <p:ext uri="{BB962C8B-B14F-4D97-AF65-F5344CB8AC3E}">
        <p14:creationId xmlns:p14="http://schemas.microsoft.com/office/powerpoint/2010/main" val="1191068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Overall Assessment of Year One</a:t>
            </a:r>
          </a:p>
        </p:txBody>
      </p:sp>
      <p:sp>
        <p:nvSpPr>
          <p:cNvPr id="3" name="Text Placeholder 2"/>
          <p:cNvSpPr>
            <a:spLocks noGrp="1"/>
          </p:cNvSpPr>
          <p:nvPr>
            <p:ph type="body" idx="1"/>
          </p:nvPr>
        </p:nvSpPr>
        <p:spPr>
          <a:xfrm>
            <a:off x="188685" y="1074058"/>
            <a:ext cx="8723085" cy="5225142"/>
          </a:xfrm>
        </p:spPr>
        <p:txBody>
          <a:bodyPr>
            <a:normAutofit fontScale="70000" lnSpcReduction="20000"/>
          </a:bodyPr>
          <a:lstStyle/>
          <a:p>
            <a:r>
              <a:rPr lang="en-US" dirty="0">
                <a:sym typeface="Wingdings" panose="05000000000000000000" pitchFamily="2" charset="2"/>
              </a:rPr>
              <a:t> A</a:t>
            </a:r>
            <a:r>
              <a:rPr lang="en-US" dirty="0"/>
              <a:t>chieved attainable targets on several metrics:</a:t>
            </a:r>
          </a:p>
          <a:p>
            <a:pPr marL="1143000" lvl="1" indent="-457200">
              <a:buFont typeface="Arial" panose="020B0604020202020204" pitchFamily="34" charset="0"/>
              <a:buChar char="•"/>
            </a:pPr>
            <a:r>
              <a:rPr lang="en-US" dirty="0"/>
              <a:t>Number of Certificates, Graduation Rate, Number of ADT Degrees, Transfers to UC/CSU, Transfers to Other 4-Year Institutions, and CTE students employed in their field of study</a:t>
            </a:r>
          </a:p>
          <a:p>
            <a:pPr marL="685800" lvl="1" indent="0">
              <a:buNone/>
            </a:pPr>
            <a:endParaRPr lang="en-US" dirty="0"/>
          </a:p>
          <a:p>
            <a:pPr marL="685800" indent="-457200">
              <a:buFont typeface="Wingdings" panose="05000000000000000000" pitchFamily="2" charset="2"/>
              <a:buChar char="à"/>
            </a:pPr>
            <a:r>
              <a:rPr lang="en-US" dirty="0"/>
              <a:t>Critically important metrics require focus:</a:t>
            </a:r>
          </a:p>
          <a:p>
            <a:pPr marL="1143000" lvl="1" indent="-457200">
              <a:buFont typeface="Arial" panose="020B0604020202020204" pitchFamily="34" charset="0"/>
              <a:buChar char="•"/>
            </a:pPr>
            <a:r>
              <a:rPr lang="en-US" dirty="0"/>
              <a:t>Time/Units to Degree should improve as guided pathway strategies are fully implemented, but require targeted efforts</a:t>
            </a:r>
          </a:p>
          <a:p>
            <a:pPr marL="1143000" lvl="1" indent="-457200">
              <a:buFont typeface="Arial" panose="020B0604020202020204" pitchFamily="34" charset="0"/>
              <a:buChar char="•"/>
            </a:pPr>
            <a:r>
              <a:rPr lang="en-US" dirty="0"/>
              <a:t>Attention to disproportionately impacted groups is needed</a:t>
            </a:r>
          </a:p>
          <a:p>
            <a:pPr marL="685800" lvl="1" indent="0">
              <a:buNone/>
            </a:pPr>
            <a:endParaRPr lang="en-US" dirty="0"/>
          </a:p>
          <a:p>
            <a:pPr marL="685800" indent="-457200">
              <a:buFont typeface="Wingdings" panose="05000000000000000000" pitchFamily="2" charset="2"/>
              <a:buChar char="à"/>
            </a:pPr>
            <a:r>
              <a:rPr lang="en-US" dirty="0"/>
              <a:t>Monitoring of Chancellor’s Office data:</a:t>
            </a:r>
          </a:p>
          <a:p>
            <a:pPr marL="1143000" lvl="1" indent="-457200">
              <a:buFont typeface="Arial" panose="020B0604020202020204" pitchFamily="34" charset="0"/>
              <a:buChar char="•"/>
            </a:pPr>
            <a:r>
              <a:rPr lang="en-US" dirty="0"/>
              <a:t>Metrics for employment rate and median </a:t>
            </a:r>
            <a:r>
              <a:rPr lang="en-US"/>
              <a:t>earnings must </a:t>
            </a:r>
            <a:r>
              <a:rPr lang="en-US" dirty="0"/>
              <a:t>be monitored as dashboards are updated; significant changes were made to historic data during 2020-21.</a:t>
            </a:r>
          </a:p>
          <a:p>
            <a:pPr marL="685800" lvl="1" indent="0">
              <a:buNone/>
            </a:pPr>
            <a:endParaRPr lang="en-US" dirty="0"/>
          </a:p>
          <a:p>
            <a:endParaRPr lang="en-US" dirty="0"/>
          </a:p>
        </p:txBody>
      </p:sp>
    </p:spTree>
    <p:extLst>
      <p:ext uri="{BB962C8B-B14F-4D97-AF65-F5344CB8AC3E}">
        <p14:creationId xmlns:p14="http://schemas.microsoft.com/office/powerpoint/2010/main" val="36306638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05" y="2070099"/>
            <a:ext cx="8927304" cy="3184072"/>
          </a:xfrm>
          <a:prstGeom prst="rect">
            <a:avLst/>
          </a:prstGeom>
        </p:spPr>
      </p:pic>
    </p:spTree>
    <p:extLst>
      <p:ext uri="{BB962C8B-B14F-4D97-AF65-F5344CB8AC3E}">
        <p14:creationId xmlns:p14="http://schemas.microsoft.com/office/powerpoint/2010/main" val="674345444"/>
      </p:ext>
    </p:extLst>
  </p:cSld>
  <p:clrMapOvr>
    <a:masterClrMapping/>
  </p:clrMapOvr>
</p:sld>
</file>

<file path=ppt/theme/theme1.xml><?xml version="1.0" encoding="utf-8"?>
<a:theme xmlns:a="http://schemas.openxmlformats.org/drawingml/2006/main" name="Hartnell Presentation Template - no title image - final">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757</TotalTime>
  <Words>751</Words>
  <Application>Microsoft Office PowerPoint</Application>
  <PresentationFormat>On-screen Show (4:3)</PresentationFormat>
  <Paragraphs>56</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Wingdings</vt:lpstr>
      <vt:lpstr>Arial</vt:lpstr>
      <vt:lpstr>Calibri</vt:lpstr>
      <vt:lpstr>Quicksand</vt:lpstr>
      <vt:lpstr>Hartnell Presentation Template - no title image - final</vt:lpstr>
      <vt:lpstr>Brian Lofman, PhD Matthew Trengove, PhD </vt:lpstr>
      <vt:lpstr>IE Framework: Goal Setting</vt:lpstr>
      <vt:lpstr>IE Framework: Performance Assessment &amp; Action Taking</vt:lpstr>
      <vt:lpstr>Student Success Goal: Completion</vt:lpstr>
      <vt:lpstr>Student Success Goal: Completion Efficiency</vt:lpstr>
      <vt:lpstr>Student Success Goal: Transfer</vt:lpstr>
      <vt:lpstr>Student Success Goal: Employment</vt:lpstr>
      <vt:lpstr>Overall Assessment of Year One</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Trengove, PhD., Layheng Ting, PhD.</dc:title>
  <dc:creator>Dr. Brian Lofman</dc:creator>
  <cp:lastModifiedBy>Brian</cp:lastModifiedBy>
  <cp:revision>73</cp:revision>
  <dcterms:created xsi:type="dcterms:W3CDTF">2014-10-23T16:03:52Z</dcterms:created>
  <dcterms:modified xsi:type="dcterms:W3CDTF">2021-05-01T19:01:17Z</dcterms:modified>
</cp:coreProperties>
</file>