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1" r:id="rId12"/>
    <p:sldId id="267" r:id="rId13"/>
    <p:sldId id="275" r:id="rId14"/>
    <p:sldId id="268" r:id="rId15"/>
    <p:sldId id="269" r:id="rId16"/>
    <p:sldId id="272" r:id="rId17"/>
    <p:sldId id="271" r:id="rId18"/>
    <p:sldId id="273" r:id="rId19"/>
    <p:sldId id="270"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4"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EEB74D-7AC5-4B80-80B7-96BD69D13322}"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3382466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EB74D-7AC5-4B80-80B7-96BD69D13322}"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772167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EB74D-7AC5-4B80-80B7-96BD69D13322}"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4057337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EB74D-7AC5-4B80-80B7-96BD69D13322}"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127428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EEB74D-7AC5-4B80-80B7-96BD69D13322}"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266295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EEB74D-7AC5-4B80-80B7-96BD69D13322}" type="datetimeFigureOut">
              <a:rPr lang="en-US" smtClean="0"/>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2035932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EEB74D-7AC5-4B80-80B7-96BD69D13322}" type="datetimeFigureOut">
              <a:rPr lang="en-US" smtClean="0"/>
              <a:t>8/28/2019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2770847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EEB74D-7AC5-4B80-80B7-96BD69D13322}" type="datetimeFigureOut">
              <a:rPr lang="en-US" smtClean="0"/>
              <a:t>8/28/2019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171281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EEB74D-7AC5-4B80-80B7-96BD69D13322}" type="datetimeFigureOut">
              <a:rPr lang="en-US" smtClean="0"/>
              <a:t>8/28/2019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3266170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EEB74D-7AC5-4B80-80B7-96BD69D13322}" type="datetimeFigureOut">
              <a:rPr lang="en-US" smtClean="0"/>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3472971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EEB74D-7AC5-4B80-80B7-96BD69D13322}" type="datetimeFigureOut">
              <a:rPr lang="en-US" smtClean="0"/>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EB8BF-49A2-4B34-B055-E93F4E79B983}" type="slidenum">
              <a:rPr lang="en-US" smtClean="0"/>
              <a:t>‹#›</a:t>
            </a:fld>
            <a:endParaRPr lang="en-US"/>
          </a:p>
        </p:txBody>
      </p:sp>
    </p:spTree>
    <p:extLst>
      <p:ext uri="{BB962C8B-B14F-4D97-AF65-F5344CB8AC3E}">
        <p14:creationId xmlns:p14="http://schemas.microsoft.com/office/powerpoint/2010/main" val="332319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EB74D-7AC5-4B80-80B7-96BD69D13322}" type="datetimeFigureOut">
              <a:rPr lang="en-US" smtClean="0"/>
              <a:t>8/28/2019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EB8BF-49A2-4B34-B055-E93F4E79B983}" type="slidenum">
              <a:rPr lang="en-US" smtClean="0"/>
              <a:t>‹#›</a:t>
            </a:fld>
            <a:endParaRPr lang="en-US"/>
          </a:p>
        </p:txBody>
      </p:sp>
    </p:spTree>
    <p:extLst>
      <p:ext uri="{BB962C8B-B14F-4D97-AF65-F5344CB8AC3E}">
        <p14:creationId xmlns:p14="http://schemas.microsoft.com/office/powerpoint/2010/main" val="1750595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CB Codes and Curriculum</a:t>
            </a:r>
            <a:endParaRPr lang="en-US" dirty="0"/>
          </a:p>
        </p:txBody>
      </p:sp>
      <p:sp>
        <p:nvSpPr>
          <p:cNvPr id="3" name="Subtitle 2"/>
          <p:cNvSpPr>
            <a:spLocks noGrp="1"/>
          </p:cNvSpPr>
          <p:nvPr>
            <p:ph type="subTitle" idx="1"/>
          </p:nvPr>
        </p:nvSpPr>
        <p:spPr/>
        <p:txBody>
          <a:bodyPr/>
          <a:lstStyle/>
          <a:p>
            <a:r>
              <a:rPr lang="en-US" dirty="0" smtClean="0"/>
              <a:t>Kelly Locke</a:t>
            </a:r>
          </a:p>
          <a:p>
            <a:r>
              <a:rPr lang="en-US" dirty="0" smtClean="0"/>
              <a:t>Presented to Curriculum Committee August 30, 2019</a:t>
            </a:r>
            <a:endParaRPr lang="en-US" dirty="0"/>
          </a:p>
        </p:txBody>
      </p:sp>
    </p:spTree>
    <p:extLst>
      <p:ext uri="{BB962C8B-B14F-4D97-AF65-F5344CB8AC3E}">
        <p14:creationId xmlns:p14="http://schemas.microsoft.com/office/powerpoint/2010/main" val="4056428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Codes?</a:t>
            </a:r>
          </a:p>
        </p:txBody>
      </p:sp>
      <p:sp>
        <p:nvSpPr>
          <p:cNvPr id="3" name="Content Placeholder 2"/>
          <p:cNvSpPr>
            <a:spLocks noGrp="1"/>
          </p:cNvSpPr>
          <p:nvPr>
            <p:ph idx="1"/>
          </p:nvPr>
        </p:nvSpPr>
        <p:spPr/>
        <p:txBody>
          <a:bodyPr/>
          <a:lstStyle/>
          <a:p>
            <a:r>
              <a:rPr lang="en-US" dirty="0" smtClean="0"/>
              <a:t>CB 23 indicates if the course was funded through </a:t>
            </a:r>
            <a:r>
              <a:rPr lang="en-US" dirty="0" err="1" smtClean="0"/>
              <a:t>EdNet</a:t>
            </a:r>
            <a:r>
              <a:rPr lang="en-US" dirty="0" smtClean="0"/>
              <a:t> funding for workforce development.</a:t>
            </a:r>
          </a:p>
          <a:p>
            <a:r>
              <a:rPr lang="en-US" dirty="0" smtClean="0"/>
              <a:t>CB 24 indicates whether a course is part of a program (degree or certificate)—either as a required course or one of the restricted electives</a:t>
            </a:r>
            <a:endParaRPr lang="en-US" dirty="0"/>
          </a:p>
        </p:txBody>
      </p:sp>
    </p:spTree>
    <p:extLst>
      <p:ext uri="{BB962C8B-B14F-4D97-AF65-F5344CB8AC3E}">
        <p14:creationId xmlns:p14="http://schemas.microsoft.com/office/powerpoint/2010/main" val="2068696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New Codes</a:t>
            </a:r>
            <a:endParaRPr lang="en-US" dirty="0"/>
          </a:p>
        </p:txBody>
      </p:sp>
      <p:sp>
        <p:nvSpPr>
          <p:cNvPr id="3" name="Content Placeholder 2"/>
          <p:cNvSpPr>
            <a:spLocks noGrp="1"/>
          </p:cNvSpPr>
          <p:nvPr>
            <p:ph idx="1"/>
          </p:nvPr>
        </p:nvSpPr>
        <p:spPr/>
        <p:txBody>
          <a:bodyPr/>
          <a:lstStyle/>
          <a:p>
            <a:r>
              <a:rPr lang="en-US" b="1" dirty="0" smtClean="0"/>
              <a:t>CB 25 </a:t>
            </a:r>
            <a:r>
              <a:rPr lang="en-US" dirty="0" smtClean="0"/>
              <a:t>will i</a:t>
            </a:r>
            <a:r>
              <a:rPr lang="en-US" dirty="0" smtClean="0">
                <a:cs typeface="Times New Roman" panose="02020603050405020304" pitchFamily="18" charset="0"/>
              </a:rPr>
              <a:t>dentify </a:t>
            </a:r>
            <a:r>
              <a:rPr lang="en-US" dirty="0">
                <a:cs typeface="Times New Roman" panose="02020603050405020304" pitchFamily="18" charset="0"/>
              </a:rPr>
              <a:t>GE requirement or local competency: CSU GE Breadth/IGETC—B4/2A (math/QR) and A2, A3/1A (English Comp/Critical Thinking), local </a:t>
            </a:r>
            <a:r>
              <a:rPr lang="en-US" dirty="0" smtClean="0">
                <a:cs typeface="Times New Roman" panose="02020603050405020304" pitchFamily="18" charset="0"/>
              </a:rPr>
              <a:t>GE/competency</a:t>
            </a:r>
            <a:br>
              <a:rPr lang="en-US" dirty="0" smtClean="0">
                <a:cs typeface="Times New Roman" panose="02020603050405020304" pitchFamily="18" charset="0"/>
              </a:rPr>
            </a:br>
            <a:endParaRPr lang="en-US" dirty="0" smtClean="0">
              <a:cs typeface="Times New Roman" panose="02020603050405020304" pitchFamily="18" charset="0"/>
            </a:endParaRPr>
          </a:p>
          <a:p>
            <a:r>
              <a:rPr lang="en-US" b="1" dirty="0" smtClean="0">
                <a:cs typeface="Times New Roman" panose="02020603050405020304" pitchFamily="18" charset="0"/>
              </a:rPr>
              <a:t>CB26</a:t>
            </a:r>
            <a:r>
              <a:rPr lang="en-US" dirty="0" smtClean="0">
                <a:cs typeface="Times New Roman" panose="02020603050405020304" pitchFamily="18" charset="0"/>
              </a:rPr>
              <a:t> will identify </a:t>
            </a:r>
            <a:r>
              <a:rPr lang="en-US" dirty="0">
                <a:cs typeface="Times New Roman" panose="02020603050405020304" pitchFamily="18" charset="0"/>
              </a:rPr>
              <a:t>support </a:t>
            </a:r>
            <a:r>
              <a:rPr lang="en-US" dirty="0" smtClean="0">
                <a:cs typeface="Times New Roman" panose="02020603050405020304" pitchFamily="18" charset="0"/>
              </a:rPr>
              <a:t>course created for AB 705 compliance. This </a:t>
            </a:r>
            <a:r>
              <a:rPr lang="en-US" dirty="0">
                <a:cs typeface="Times New Roman" panose="02020603050405020304" pitchFamily="18" charset="0"/>
              </a:rPr>
              <a:t>is a binary code: support course or not a support course</a:t>
            </a:r>
            <a:endParaRPr lang="en-US" dirty="0"/>
          </a:p>
        </p:txBody>
      </p:sp>
    </p:spTree>
    <p:extLst>
      <p:ext uri="{BB962C8B-B14F-4D97-AF65-F5344CB8AC3E}">
        <p14:creationId xmlns:p14="http://schemas.microsoft.com/office/powerpoint/2010/main" val="475348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Based in Curriculum</a:t>
            </a:r>
            <a:endParaRPr lang="en-US" dirty="0"/>
          </a:p>
        </p:txBody>
      </p:sp>
      <p:sp>
        <p:nvSpPr>
          <p:cNvPr id="3" name="Content Placeholder 2"/>
          <p:cNvSpPr>
            <a:spLocks noGrp="1"/>
          </p:cNvSpPr>
          <p:nvPr>
            <p:ph idx="1"/>
          </p:nvPr>
        </p:nvSpPr>
        <p:spPr/>
        <p:txBody>
          <a:bodyPr/>
          <a:lstStyle/>
          <a:p>
            <a:r>
              <a:rPr lang="en-US" dirty="0" smtClean="0"/>
              <a:t>Content determines TOP code (CB 03), basic skills or not (CB 08), how far below transfer (CB 21), where in the occupational sequence (SAM code—CB 09), special status for students who are disabled (CB 13)</a:t>
            </a:r>
          </a:p>
          <a:p>
            <a:r>
              <a:rPr lang="en-US" dirty="0" smtClean="0"/>
              <a:t>Other codes are direct parts of outline—course number (CB 01), title (CB 02), units (CB 06, 07), credit or noncredit (CB 11)</a:t>
            </a:r>
            <a:endParaRPr lang="en-US" dirty="0"/>
          </a:p>
        </p:txBody>
      </p:sp>
    </p:spTree>
    <p:extLst>
      <p:ext uri="{BB962C8B-B14F-4D97-AF65-F5344CB8AC3E}">
        <p14:creationId xmlns:p14="http://schemas.microsoft.com/office/powerpoint/2010/main" val="2409512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6000" dirty="0" smtClean="0"/>
              <a:t>All should be proposed by faculty in the discipline and approved by the Curriculum Committee.</a:t>
            </a:r>
            <a:endParaRPr lang="en-US" sz="6000" dirty="0"/>
          </a:p>
        </p:txBody>
      </p:sp>
    </p:spTree>
    <p:extLst>
      <p:ext uri="{BB962C8B-B14F-4D97-AF65-F5344CB8AC3E}">
        <p14:creationId xmlns:p14="http://schemas.microsoft.com/office/powerpoint/2010/main" val="3708298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Codes are used by CCCCO to identify things they want to count.</a:t>
            </a:r>
          </a:p>
          <a:p>
            <a:pPr lvl="1"/>
            <a:r>
              <a:rPr lang="en-US" dirty="0" smtClean="0"/>
              <a:t>Types of CTE courses</a:t>
            </a:r>
          </a:p>
          <a:p>
            <a:pPr lvl="1"/>
            <a:r>
              <a:rPr lang="en-US" dirty="0" smtClean="0"/>
              <a:t>Transfer level math/English courses (new funding formula)</a:t>
            </a:r>
          </a:p>
          <a:p>
            <a:pPr lvl="1"/>
            <a:r>
              <a:rPr lang="en-US" dirty="0" smtClean="0"/>
              <a:t>Units for apportionment</a:t>
            </a:r>
          </a:p>
          <a:p>
            <a:pPr lvl="1"/>
            <a:r>
              <a:rPr lang="en-US" dirty="0" smtClean="0"/>
              <a:t>Courses in a program vs “stand alone” courses</a:t>
            </a:r>
          </a:p>
          <a:p>
            <a:pPr lvl="1"/>
            <a:r>
              <a:rPr lang="en-US" dirty="0" smtClean="0"/>
              <a:t>Courses that DSPS students take where repeating is allowed</a:t>
            </a:r>
          </a:p>
          <a:p>
            <a:pPr lvl="1"/>
            <a:endParaRPr lang="en-US" dirty="0" smtClean="0"/>
          </a:p>
          <a:p>
            <a:pPr lvl="1"/>
            <a:endParaRPr lang="en-US" dirty="0"/>
          </a:p>
        </p:txBody>
      </p:sp>
    </p:spTree>
    <p:extLst>
      <p:ext uri="{BB962C8B-B14F-4D97-AF65-F5344CB8AC3E}">
        <p14:creationId xmlns:p14="http://schemas.microsoft.com/office/powerpoint/2010/main" val="3975209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Funding</a:t>
            </a:r>
          </a:p>
          <a:p>
            <a:pPr lvl="1"/>
            <a:r>
              <a:rPr lang="en-US" dirty="0" smtClean="0"/>
              <a:t>State funding</a:t>
            </a:r>
          </a:p>
          <a:p>
            <a:pPr lvl="1"/>
            <a:r>
              <a:rPr lang="en-US" dirty="0" smtClean="0"/>
              <a:t>Perkins funding</a:t>
            </a:r>
          </a:p>
          <a:p>
            <a:r>
              <a:rPr lang="en-US" dirty="0" smtClean="0"/>
              <a:t>Recognition</a:t>
            </a:r>
          </a:p>
          <a:p>
            <a:r>
              <a:rPr lang="en-US" dirty="0" smtClean="0"/>
              <a:t>Data collection and reporting</a:t>
            </a:r>
          </a:p>
          <a:p>
            <a:pPr lvl="1"/>
            <a:r>
              <a:rPr lang="en-US" dirty="0" smtClean="0"/>
              <a:t>e.g. Scorecard, Basic Skills Student Tracker</a:t>
            </a:r>
          </a:p>
          <a:p>
            <a:pPr marL="457200" lvl="1" indent="0">
              <a:buNone/>
            </a:pPr>
            <a:r>
              <a:rPr lang="en-US" dirty="0"/>
              <a:t/>
            </a:r>
            <a:br>
              <a:rPr lang="en-US" dirty="0"/>
            </a:br>
            <a:r>
              <a:rPr lang="en-US" dirty="0" smtClean="0"/>
              <a:t>For example…</a:t>
            </a:r>
          </a:p>
        </p:txBody>
      </p:sp>
    </p:spTree>
    <p:extLst>
      <p:ext uri="{BB962C8B-B14F-4D97-AF65-F5344CB8AC3E}">
        <p14:creationId xmlns:p14="http://schemas.microsoft.com/office/powerpoint/2010/main" val="122998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 Codes</a:t>
            </a:r>
            <a:endParaRPr lang="en-US" dirty="0"/>
          </a:p>
        </p:txBody>
      </p:sp>
      <p:sp>
        <p:nvSpPr>
          <p:cNvPr id="3" name="Content Placeholder 2"/>
          <p:cNvSpPr>
            <a:spLocks noGrp="1"/>
          </p:cNvSpPr>
          <p:nvPr>
            <p:ph idx="1"/>
          </p:nvPr>
        </p:nvSpPr>
        <p:spPr/>
        <p:txBody>
          <a:bodyPr/>
          <a:lstStyle/>
          <a:p>
            <a:pPr marL="647700" indent="-457200">
              <a:spcBef>
                <a:spcPts val="0"/>
              </a:spcBef>
              <a:buClr>
                <a:schemeClr val="dk1"/>
              </a:buClr>
              <a:buSzPts val="1800"/>
            </a:pPr>
            <a:r>
              <a:rPr lang="en-US" dirty="0" smtClean="0">
                <a:solidFill>
                  <a:schemeClr val="dk1"/>
                </a:solidFill>
              </a:rPr>
              <a:t>Student Accountability Model (SAM) codes help identify pathways within CTE programs</a:t>
            </a:r>
          </a:p>
          <a:p>
            <a:pPr marL="1047750" lvl="1" indent="-457200">
              <a:spcBef>
                <a:spcPts val="0"/>
              </a:spcBef>
              <a:buClr>
                <a:schemeClr val="dk1"/>
              </a:buClr>
              <a:buSzPts val="1800"/>
            </a:pPr>
            <a:r>
              <a:rPr lang="en-US" dirty="0" smtClean="0">
                <a:solidFill>
                  <a:schemeClr val="dk1"/>
                </a:solidFill>
              </a:rPr>
              <a:t>introductory vs capstone</a:t>
            </a:r>
            <a:br>
              <a:rPr lang="en-US" dirty="0" smtClean="0">
                <a:solidFill>
                  <a:schemeClr val="dk1"/>
                </a:solidFill>
              </a:rPr>
            </a:br>
            <a:endParaRPr lang="en-US" dirty="0" smtClean="0">
              <a:solidFill>
                <a:schemeClr val="dk1"/>
              </a:solidFill>
            </a:endParaRPr>
          </a:p>
          <a:p>
            <a:pPr marL="647700" indent="-457200">
              <a:spcBef>
                <a:spcPts val="403"/>
              </a:spcBef>
              <a:buClr>
                <a:schemeClr val="dk1"/>
              </a:buClr>
              <a:buSzPts val="1800"/>
            </a:pPr>
            <a:r>
              <a:rPr lang="en-US" dirty="0">
                <a:solidFill>
                  <a:schemeClr val="dk1"/>
                </a:solidFill>
              </a:rPr>
              <a:t>D</a:t>
            </a:r>
            <a:r>
              <a:rPr lang="en-US" dirty="0" smtClean="0">
                <a:solidFill>
                  <a:schemeClr val="dk1"/>
                </a:solidFill>
              </a:rPr>
              <a:t>etermine </a:t>
            </a:r>
            <a:r>
              <a:rPr lang="en-US" dirty="0">
                <a:solidFill>
                  <a:schemeClr val="dk1"/>
                </a:solidFill>
              </a:rPr>
              <a:t>Perkins and Strong Workforce </a:t>
            </a:r>
            <a:r>
              <a:rPr lang="en-US" dirty="0" smtClean="0">
                <a:solidFill>
                  <a:schemeClr val="dk1"/>
                </a:solidFill>
              </a:rPr>
              <a:t>funding</a:t>
            </a:r>
          </a:p>
          <a:p>
            <a:pPr marL="647700" indent="-457200">
              <a:lnSpc>
                <a:spcPct val="80000"/>
              </a:lnSpc>
              <a:spcBef>
                <a:spcPts val="403"/>
              </a:spcBef>
              <a:buClr>
                <a:schemeClr val="dk1"/>
              </a:buClr>
              <a:buSzPts val="1800"/>
            </a:pPr>
            <a:endParaRPr lang="en-US" dirty="0">
              <a:solidFill>
                <a:schemeClr val="dk1"/>
              </a:solidFill>
            </a:endParaRPr>
          </a:p>
          <a:p>
            <a:pPr marL="647700" indent="-457200">
              <a:spcBef>
                <a:spcPts val="403"/>
              </a:spcBef>
              <a:buClr>
                <a:schemeClr val="dk1"/>
              </a:buClr>
              <a:buSzPts val="1800"/>
            </a:pPr>
            <a:r>
              <a:rPr lang="en-US" dirty="0" smtClean="0">
                <a:solidFill>
                  <a:schemeClr val="dk1"/>
                </a:solidFill>
              </a:rPr>
              <a:t>CTE </a:t>
            </a:r>
            <a:r>
              <a:rPr lang="en-US" dirty="0">
                <a:solidFill>
                  <a:schemeClr val="dk1"/>
                </a:solidFill>
              </a:rPr>
              <a:t>Outcomes </a:t>
            </a:r>
            <a:r>
              <a:rPr lang="en-US" dirty="0" smtClean="0">
                <a:solidFill>
                  <a:schemeClr val="dk1"/>
                </a:solidFill>
              </a:rPr>
              <a:t>Survey and </a:t>
            </a:r>
            <a:r>
              <a:rPr lang="en-US" dirty="0" err="1">
                <a:solidFill>
                  <a:schemeClr val="dk1"/>
                </a:solidFill>
              </a:rPr>
              <a:t>LaunchBoard</a:t>
            </a:r>
            <a:r>
              <a:rPr lang="en-US" dirty="0">
                <a:solidFill>
                  <a:schemeClr val="dk1"/>
                </a:solidFill>
              </a:rPr>
              <a:t>.</a:t>
            </a:r>
          </a:p>
          <a:p>
            <a:endParaRPr lang="en-US" dirty="0"/>
          </a:p>
        </p:txBody>
      </p:sp>
    </p:spTree>
    <p:extLst>
      <p:ext uri="{BB962C8B-B14F-4D97-AF65-F5344CB8AC3E}">
        <p14:creationId xmlns:p14="http://schemas.microsoft.com/office/powerpoint/2010/main" val="2943132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 Codes</a:t>
            </a:r>
            <a:endParaRPr lang="en-US" dirty="0"/>
          </a:p>
        </p:txBody>
      </p:sp>
      <p:sp>
        <p:nvSpPr>
          <p:cNvPr id="3" name="Content Placeholder 2"/>
          <p:cNvSpPr>
            <a:spLocks noGrp="1"/>
          </p:cNvSpPr>
          <p:nvPr>
            <p:ph idx="1"/>
          </p:nvPr>
        </p:nvSpPr>
        <p:spPr/>
        <p:txBody>
          <a:bodyPr>
            <a:normAutofit fontScale="85000" lnSpcReduction="10000"/>
          </a:bodyPr>
          <a:lstStyle/>
          <a:p>
            <a:pPr marL="190500" lvl="0" indent="0">
              <a:lnSpc>
                <a:spcPct val="120000"/>
              </a:lnSpc>
              <a:spcBef>
                <a:spcPts val="403"/>
              </a:spcBef>
              <a:buClr>
                <a:schemeClr val="dk1"/>
              </a:buClr>
              <a:buSzPts val="1800"/>
              <a:buNone/>
            </a:pPr>
            <a:r>
              <a:rPr lang="en-US" dirty="0" smtClean="0">
                <a:solidFill>
                  <a:schemeClr val="dk1"/>
                </a:solidFill>
              </a:rPr>
              <a:t>Affect calculations </a:t>
            </a:r>
            <a:r>
              <a:rPr lang="en-US" dirty="0">
                <a:solidFill>
                  <a:schemeClr val="dk1"/>
                </a:solidFill>
              </a:rPr>
              <a:t>about students who </a:t>
            </a:r>
            <a:r>
              <a:rPr lang="en-US" dirty="0" smtClean="0">
                <a:solidFill>
                  <a:schemeClr val="dk1"/>
                </a:solidFill>
              </a:rPr>
              <a:t>took intro </a:t>
            </a:r>
            <a:r>
              <a:rPr lang="en-US" dirty="0">
                <a:solidFill>
                  <a:schemeClr val="dk1"/>
                </a:solidFill>
              </a:rPr>
              <a:t>courses </a:t>
            </a:r>
            <a:r>
              <a:rPr lang="en-US" sz="3500" dirty="0">
                <a:solidFill>
                  <a:schemeClr val="dk1"/>
                </a:solidFill>
              </a:rPr>
              <a:t>and</a:t>
            </a:r>
            <a:r>
              <a:rPr lang="en-US" dirty="0">
                <a:solidFill>
                  <a:schemeClr val="dk1"/>
                </a:solidFill>
              </a:rPr>
              <a:t> </a:t>
            </a:r>
            <a:r>
              <a:rPr lang="en-US" dirty="0" smtClean="0">
                <a:solidFill>
                  <a:schemeClr val="dk1"/>
                </a:solidFill>
              </a:rPr>
              <a:t>skills-builders</a:t>
            </a:r>
          </a:p>
          <a:p>
            <a:pPr marL="190500" lvl="0" indent="0">
              <a:lnSpc>
                <a:spcPct val="120000"/>
              </a:lnSpc>
              <a:spcBef>
                <a:spcPts val="403"/>
              </a:spcBef>
              <a:buClr>
                <a:schemeClr val="dk1"/>
              </a:buClr>
              <a:buSzPts val="1800"/>
              <a:buNone/>
            </a:pPr>
            <a:r>
              <a:rPr lang="en-US" sz="3200" b="1" dirty="0" smtClean="0">
                <a:solidFill>
                  <a:schemeClr val="dk1"/>
                </a:solidFill>
              </a:rPr>
              <a:t>(A</a:t>
            </a:r>
            <a:r>
              <a:rPr lang="en-US" sz="3200" b="1" dirty="0">
                <a:solidFill>
                  <a:schemeClr val="dk1"/>
                </a:solidFill>
              </a:rPr>
              <a:t>)  Apprenticeship </a:t>
            </a:r>
            <a:r>
              <a:rPr lang="en-US" sz="3200" dirty="0">
                <a:solidFill>
                  <a:schemeClr val="dk1"/>
                </a:solidFill>
              </a:rPr>
              <a:t>(offered to apprentices only</a:t>
            </a:r>
            <a:r>
              <a:rPr lang="en-US" sz="3200" dirty="0" smtClean="0">
                <a:solidFill>
                  <a:schemeClr val="dk1"/>
                </a:solidFill>
              </a:rPr>
              <a:t>)</a:t>
            </a:r>
            <a:br>
              <a:rPr lang="en-US" sz="3200" dirty="0" smtClean="0">
                <a:solidFill>
                  <a:schemeClr val="dk1"/>
                </a:solidFill>
              </a:rPr>
            </a:br>
            <a:r>
              <a:rPr lang="en-US" sz="3200" b="1" dirty="0" smtClean="0">
                <a:solidFill>
                  <a:schemeClr val="dk1"/>
                </a:solidFill>
              </a:rPr>
              <a:t>(</a:t>
            </a:r>
            <a:r>
              <a:rPr lang="en-US" sz="3200" b="1" dirty="0">
                <a:solidFill>
                  <a:schemeClr val="dk1"/>
                </a:solidFill>
              </a:rPr>
              <a:t>B)  Advanced Occupational </a:t>
            </a:r>
            <a:endParaRPr lang="en-US" sz="3200" dirty="0">
              <a:solidFill>
                <a:schemeClr val="dk1"/>
              </a:solidFill>
            </a:endParaRPr>
          </a:p>
          <a:p>
            <a:pPr marL="571500" lvl="0" indent="0">
              <a:lnSpc>
                <a:spcPct val="120000"/>
              </a:lnSpc>
              <a:spcBef>
                <a:spcPts val="248"/>
              </a:spcBef>
              <a:buClr>
                <a:srgbClr val="000000"/>
              </a:buClr>
              <a:buSzPts val="1100"/>
              <a:buNone/>
            </a:pPr>
            <a:r>
              <a:rPr lang="en-US" dirty="0" smtClean="0">
                <a:solidFill>
                  <a:schemeClr val="dk1"/>
                </a:solidFill>
              </a:rPr>
              <a:t>A </a:t>
            </a:r>
            <a:r>
              <a:rPr lang="en-US" dirty="0">
                <a:solidFill>
                  <a:schemeClr val="dk1"/>
                </a:solidFill>
              </a:rPr>
              <a:t>“B” course is offered in one specific occupational area only and clearly labels its taker as a major in this area. The course may be a </a:t>
            </a:r>
            <a:r>
              <a:rPr lang="en-US" dirty="0" smtClean="0">
                <a:solidFill>
                  <a:schemeClr val="dk1"/>
                </a:solidFill>
              </a:rPr>
              <a:t>“</a:t>
            </a:r>
            <a:r>
              <a:rPr lang="en-US" dirty="0">
                <a:solidFill>
                  <a:schemeClr val="dk1"/>
                </a:solidFill>
              </a:rPr>
              <a:t>capstone course” that is taken as the last requirement for a career technical education program. </a:t>
            </a:r>
          </a:p>
          <a:p>
            <a:pPr marL="0" lvl="0" indent="0">
              <a:lnSpc>
                <a:spcPct val="80000"/>
              </a:lnSpc>
              <a:spcBef>
                <a:spcPts val="310"/>
              </a:spcBef>
              <a:buClr>
                <a:srgbClr val="000000"/>
              </a:buClr>
              <a:buSzPts val="1100"/>
              <a:buNone/>
            </a:pPr>
            <a:endParaRPr lang="en-US" dirty="0"/>
          </a:p>
        </p:txBody>
      </p:sp>
    </p:spTree>
    <p:extLst>
      <p:ext uri="{BB962C8B-B14F-4D97-AF65-F5344CB8AC3E}">
        <p14:creationId xmlns:p14="http://schemas.microsoft.com/office/powerpoint/2010/main" val="1192885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 Codes</a:t>
            </a:r>
            <a:endParaRPr lang="en-US" dirty="0"/>
          </a:p>
        </p:txBody>
      </p:sp>
      <p:sp>
        <p:nvSpPr>
          <p:cNvPr id="3" name="Content Placeholder 2"/>
          <p:cNvSpPr>
            <a:spLocks noGrp="1"/>
          </p:cNvSpPr>
          <p:nvPr>
            <p:ph idx="1"/>
          </p:nvPr>
        </p:nvSpPr>
        <p:spPr/>
        <p:txBody>
          <a:bodyPr/>
          <a:lstStyle/>
          <a:p>
            <a:pPr marL="0" lvl="0" indent="0">
              <a:lnSpc>
                <a:spcPct val="80000"/>
              </a:lnSpc>
              <a:spcBef>
                <a:spcPts val="310"/>
              </a:spcBef>
              <a:buClr>
                <a:srgbClr val="000000"/>
              </a:buClr>
              <a:buSzPts val="1100"/>
              <a:buNone/>
            </a:pPr>
            <a:r>
              <a:rPr lang="en-US" sz="2800" b="1" dirty="0" smtClean="0">
                <a:solidFill>
                  <a:schemeClr val="dk1"/>
                </a:solidFill>
              </a:rPr>
              <a:t>(</a:t>
            </a:r>
            <a:r>
              <a:rPr lang="en-US" sz="2800" b="1" dirty="0">
                <a:solidFill>
                  <a:schemeClr val="dk1"/>
                </a:solidFill>
              </a:rPr>
              <a:t>C)  Clearly Occupational </a:t>
            </a:r>
            <a:r>
              <a:rPr lang="en-US" sz="2800" dirty="0">
                <a:solidFill>
                  <a:schemeClr val="dk1"/>
                </a:solidFill>
              </a:rPr>
              <a:t>(but not </a:t>
            </a:r>
            <a:r>
              <a:rPr lang="en-US" sz="2800" dirty="0" smtClean="0">
                <a:solidFill>
                  <a:schemeClr val="dk1"/>
                </a:solidFill>
              </a:rPr>
              <a:t>advanced</a:t>
            </a:r>
            <a:r>
              <a:rPr lang="en-US" sz="4400" dirty="0" smtClean="0">
                <a:solidFill>
                  <a:schemeClr val="dk1"/>
                </a:solidFill>
              </a:rPr>
              <a:t>)</a:t>
            </a:r>
          </a:p>
          <a:p>
            <a:pPr marL="400050" lvl="1" indent="0">
              <a:spcBef>
                <a:spcPts val="310"/>
              </a:spcBef>
              <a:buClr>
                <a:srgbClr val="000000"/>
              </a:buClr>
              <a:buSzPts val="1100"/>
              <a:buNone/>
            </a:pPr>
            <a:r>
              <a:rPr lang="en-US" dirty="0" smtClean="0">
                <a:solidFill>
                  <a:schemeClr val="dk1"/>
                </a:solidFill>
              </a:rPr>
              <a:t>Courses </a:t>
            </a:r>
            <a:r>
              <a:rPr lang="en-US" dirty="0">
                <a:solidFill>
                  <a:schemeClr val="dk1"/>
                </a:solidFill>
              </a:rPr>
              <a:t>will generally be taken by students in the middle stages of </a:t>
            </a:r>
            <a:r>
              <a:rPr lang="en-US" dirty="0" smtClean="0">
                <a:solidFill>
                  <a:schemeClr val="dk1"/>
                </a:solidFill>
              </a:rPr>
              <a:t>their programs </a:t>
            </a:r>
            <a:r>
              <a:rPr lang="en-US" dirty="0">
                <a:solidFill>
                  <a:schemeClr val="dk1"/>
                </a:solidFill>
              </a:rPr>
              <a:t>and should be of difficulty level sufficient to </a:t>
            </a:r>
            <a:r>
              <a:rPr lang="en-US" dirty="0" smtClean="0">
                <a:solidFill>
                  <a:schemeClr val="dk1"/>
                </a:solidFill>
              </a:rPr>
              <a:t>detract “drop-ins.”</a:t>
            </a:r>
            <a:br>
              <a:rPr lang="en-US" dirty="0" smtClean="0">
                <a:solidFill>
                  <a:schemeClr val="dk1"/>
                </a:solidFill>
              </a:rPr>
            </a:br>
            <a:endParaRPr lang="en-US" dirty="0" smtClean="0">
              <a:solidFill>
                <a:schemeClr val="dk1"/>
              </a:solidFill>
            </a:endParaRPr>
          </a:p>
          <a:p>
            <a:pPr marL="0" indent="0">
              <a:lnSpc>
                <a:spcPct val="80000"/>
              </a:lnSpc>
              <a:spcBef>
                <a:spcPts val="310"/>
              </a:spcBef>
              <a:buClr>
                <a:srgbClr val="000000"/>
              </a:buClr>
              <a:buSzPts val="1100"/>
              <a:buNone/>
            </a:pPr>
            <a:r>
              <a:rPr lang="en-US" sz="2800" b="1" dirty="0">
                <a:solidFill>
                  <a:schemeClr val="dk1"/>
                </a:solidFill>
              </a:rPr>
              <a:t>(D)  Possibly Occupational</a:t>
            </a:r>
            <a:endParaRPr lang="en-US" sz="2800" dirty="0">
              <a:solidFill>
                <a:schemeClr val="dk1"/>
              </a:solidFill>
            </a:endParaRPr>
          </a:p>
          <a:p>
            <a:pPr marL="800100" lvl="2" indent="0">
              <a:spcBef>
                <a:spcPts val="310"/>
              </a:spcBef>
              <a:buClr>
                <a:srgbClr val="000000"/>
              </a:buClr>
              <a:buSzPts val="1100"/>
              <a:buNone/>
            </a:pPr>
            <a:r>
              <a:rPr lang="en-US" sz="2800" dirty="0">
                <a:solidFill>
                  <a:schemeClr val="dk1"/>
                </a:solidFill>
              </a:rPr>
              <a:t>Taken by students in the beginning stages of their occupational programs. Also used for service (or survey) courses for other occupational programs.</a:t>
            </a:r>
            <a:endParaRPr lang="en-US" sz="2800" dirty="0" smtClean="0">
              <a:solidFill>
                <a:schemeClr val="dk1"/>
              </a:solidFill>
            </a:endParaRPr>
          </a:p>
          <a:p>
            <a:pPr marL="400050" lvl="1" indent="0">
              <a:lnSpc>
                <a:spcPct val="80000"/>
              </a:lnSpc>
              <a:spcBef>
                <a:spcPts val="310"/>
              </a:spcBef>
              <a:buClr>
                <a:srgbClr val="000000"/>
              </a:buClr>
              <a:buSzPts val="1100"/>
              <a:buNone/>
            </a:pPr>
            <a:endParaRPr lang="en-US" dirty="0">
              <a:solidFill>
                <a:schemeClr val="dk1"/>
              </a:solidFill>
            </a:endParaRPr>
          </a:p>
          <a:p>
            <a:pPr marL="400050" lvl="1" indent="0">
              <a:lnSpc>
                <a:spcPct val="80000"/>
              </a:lnSpc>
              <a:spcBef>
                <a:spcPts val="310"/>
              </a:spcBef>
              <a:buClr>
                <a:srgbClr val="000000"/>
              </a:buClr>
              <a:buSzPts val="1100"/>
              <a:buNone/>
            </a:pPr>
            <a:endParaRPr lang="en-US" dirty="0" smtClean="0">
              <a:solidFill>
                <a:schemeClr val="dk1"/>
              </a:solidFill>
            </a:endParaRPr>
          </a:p>
          <a:p>
            <a:pPr marL="571500" lvl="0" indent="0">
              <a:lnSpc>
                <a:spcPct val="80000"/>
              </a:lnSpc>
              <a:spcBef>
                <a:spcPts val="248"/>
              </a:spcBef>
              <a:buClr>
                <a:srgbClr val="000000"/>
              </a:buClr>
              <a:buSzPts val="1100"/>
              <a:buNone/>
            </a:pPr>
            <a:endParaRPr lang="en-US" dirty="0"/>
          </a:p>
        </p:txBody>
      </p:sp>
    </p:spTree>
    <p:extLst>
      <p:ext uri="{BB962C8B-B14F-4D97-AF65-F5344CB8AC3E}">
        <p14:creationId xmlns:p14="http://schemas.microsoft.com/office/powerpoint/2010/main" val="3474193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 codes</a:t>
            </a:r>
            <a:endParaRPr lang="en-US" dirty="0"/>
          </a:p>
        </p:txBody>
      </p:sp>
      <p:sp>
        <p:nvSpPr>
          <p:cNvPr id="3" name="Content Placeholder 2"/>
          <p:cNvSpPr>
            <a:spLocks noGrp="1"/>
          </p:cNvSpPr>
          <p:nvPr>
            <p:ph idx="1"/>
          </p:nvPr>
        </p:nvSpPr>
        <p:spPr/>
        <p:txBody>
          <a:bodyPr>
            <a:normAutofit fontScale="92500" lnSpcReduction="10000"/>
          </a:bodyPr>
          <a:lstStyle/>
          <a:p>
            <a:pPr marL="0" indent="0">
              <a:lnSpc>
                <a:spcPct val="80000"/>
              </a:lnSpc>
              <a:spcBef>
                <a:spcPts val="310"/>
              </a:spcBef>
              <a:buClr>
                <a:srgbClr val="000000"/>
              </a:buClr>
              <a:buSzPts val="1100"/>
              <a:buNone/>
            </a:pPr>
            <a:r>
              <a:rPr lang="en-US" b="1" dirty="0" smtClean="0">
                <a:solidFill>
                  <a:schemeClr val="dk1"/>
                </a:solidFill>
              </a:rPr>
              <a:t>(E)  Non-Occupational</a:t>
            </a:r>
            <a:endParaRPr lang="en-US" dirty="0" smtClean="0">
              <a:solidFill>
                <a:schemeClr val="dk1"/>
              </a:solidFill>
            </a:endParaRPr>
          </a:p>
          <a:p>
            <a:pPr marL="400050" lvl="1" indent="0">
              <a:lnSpc>
                <a:spcPct val="80000"/>
              </a:lnSpc>
              <a:spcBef>
                <a:spcPts val="310"/>
              </a:spcBef>
              <a:buClr>
                <a:srgbClr val="000000"/>
              </a:buClr>
              <a:buSzPts val="1100"/>
              <a:buNone/>
            </a:pPr>
            <a:r>
              <a:rPr lang="en-US" dirty="0" smtClean="0">
                <a:solidFill>
                  <a:schemeClr val="dk1"/>
                </a:solidFill>
              </a:rPr>
              <a:t>These </a:t>
            </a:r>
            <a:r>
              <a:rPr lang="en-US" dirty="0">
                <a:solidFill>
                  <a:schemeClr val="dk1"/>
                </a:solidFill>
              </a:rPr>
              <a:t>courses are non-occupational</a:t>
            </a:r>
            <a:r>
              <a:rPr lang="en-US" dirty="0" smtClean="0">
                <a:solidFill>
                  <a:schemeClr val="dk1"/>
                </a:solidFill>
              </a:rPr>
              <a:t>.</a:t>
            </a:r>
          </a:p>
          <a:p>
            <a:pPr marL="0" indent="0">
              <a:lnSpc>
                <a:spcPct val="80000"/>
              </a:lnSpc>
              <a:spcBef>
                <a:spcPts val="310"/>
              </a:spcBef>
              <a:buClr>
                <a:srgbClr val="000000"/>
              </a:buClr>
              <a:buSzPts val="1100"/>
              <a:buNone/>
            </a:pPr>
            <a:r>
              <a:rPr lang="en-US" dirty="0" smtClean="0">
                <a:solidFill>
                  <a:schemeClr val="dk1"/>
                </a:solidFill>
              </a:rPr>
              <a:t/>
            </a:r>
            <a:br>
              <a:rPr lang="en-US" dirty="0" smtClean="0">
                <a:solidFill>
                  <a:schemeClr val="dk1"/>
                </a:solidFill>
              </a:rPr>
            </a:br>
            <a:r>
              <a:rPr lang="en-US" dirty="0" smtClean="0">
                <a:solidFill>
                  <a:schemeClr val="dk1"/>
                </a:solidFill>
              </a:rPr>
              <a:t>How is this related to Perkins funding?</a:t>
            </a:r>
            <a:endParaRPr lang="en-US" i="1" dirty="0">
              <a:solidFill>
                <a:srgbClr val="000000"/>
              </a:solidFill>
            </a:endParaRPr>
          </a:p>
          <a:p>
            <a:pPr marL="857250" lvl="1" indent="-457200">
              <a:lnSpc>
                <a:spcPct val="110000"/>
              </a:lnSpc>
              <a:spcBef>
                <a:spcPts val="310"/>
              </a:spcBef>
              <a:buClr>
                <a:srgbClr val="000000"/>
              </a:buClr>
              <a:buSzPts val="1100"/>
              <a:buFont typeface="Wingdings" panose="05000000000000000000" pitchFamily="2" charset="2"/>
              <a:buChar char="Ø"/>
            </a:pPr>
            <a:r>
              <a:rPr lang="en-US" dirty="0" smtClean="0">
                <a:solidFill>
                  <a:srgbClr val="000000"/>
                </a:solidFill>
              </a:rPr>
              <a:t>Students successfully </a:t>
            </a:r>
            <a:r>
              <a:rPr lang="en-US" dirty="0">
                <a:solidFill>
                  <a:srgbClr val="000000"/>
                </a:solidFill>
              </a:rPr>
              <a:t>completing </a:t>
            </a:r>
            <a:r>
              <a:rPr lang="en-US" b="1" dirty="0">
                <a:solidFill>
                  <a:srgbClr val="000000"/>
                </a:solidFill>
              </a:rPr>
              <a:t>12 units in Career Technical Education in a two-digit TOP of which one course was a Sam A-C</a:t>
            </a:r>
            <a:r>
              <a:rPr lang="en-US" dirty="0">
                <a:solidFill>
                  <a:srgbClr val="000000"/>
                </a:solidFill>
              </a:rPr>
              <a:t> is </a:t>
            </a:r>
            <a:r>
              <a:rPr lang="en-US" dirty="0" smtClean="0">
                <a:solidFill>
                  <a:srgbClr val="000000"/>
                </a:solidFill>
              </a:rPr>
              <a:t>considered </a:t>
            </a:r>
            <a:r>
              <a:rPr lang="en-US" dirty="0">
                <a:solidFill>
                  <a:srgbClr val="000000"/>
                </a:solidFill>
              </a:rPr>
              <a:t>a </a:t>
            </a:r>
            <a:r>
              <a:rPr lang="en-US" dirty="0" smtClean="0">
                <a:solidFill>
                  <a:srgbClr val="000000"/>
                </a:solidFill>
              </a:rPr>
              <a:t>“concentrator.”</a:t>
            </a:r>
          </a:p>
          <a:p>
            <a:pPr marL="857250" lvl="1" indent="-457200">
              <a:lnSpc>
                <a:spcPct val="110000"/>
              </a:lnSpc>
              <a:spcBef>
                <a:spcPts val="310"/>
              </a:spcBef>
              <a:buClr>
                <a:srgbClr val="000000"/>
              </a:buClr>
              <a:buSzPts val="1100"/>
              <a:buFont typeface="Wingdings" panose="05000000000000000000" pitchFamily="2" charset="2"/>
              <a:buChar char="Ø"/>
            </a:pPr>
            <a:r>
              <a:rPr lang="en-US" dirty="0" smtClean="0">
                <a:solidFill>
                  <a:srgbClr val="000000"/>
                </a:solidFill>
              </a:rPr>
              <a:t>The </a:t>
            </a:r>
            <a:r>
              <a:rPr lang="en-US" dirty="0">
                <a:solidFill>
                  <a:srgbClr val="000000"/>
                </a:solidFill>
              </a:rPr>
              <a:t>number of concentrators is a key comparison in Perkins accountability reporting.  The number of CTE concentrators who complete, persist, and leave are reported as ratios</a:t>
            </a:r>
            <a:r>
              <a:rPr lang="en-US" dirty="0" smtClean="0">
                <a:solidFill>
                  <a:srgbClr val="000000"/>
                </a:solidFill>
              </a:rPr>
              <a:t>.</a:t>
            </a:r>
            <a:endParaRPr lang="en-US" dirty="0">
              <a:solidFill>
                <a:srgbClr val="000000"/>
              </a:solidFill>
            </a:endParaRPr>
          </a:p>
          <a:p>
            <a:pPr marL="400050" lvl="1" indent="0">
              <a:lnSpc>
                <a:spcPct val="80000"/>
              </a:lnSpc>
              <a:spcBef>
                <a:spcPts val="310"/>
              </a:spcBef>
              <a:buClr>
                <a:srgbClr val="000000"/>
              </a:buClr>
              <a:buSzPts val="1100"/>
              <a:buNone/>
            </a:pPr>
            <a:endParaRPr lang="en-US" dirty="0">
              <a:solidFill>
                <a:srgbClr val="000000"/>
              </a:solidFill>
            </a:endParaRPr>
          </a:p>
          <a:p>
            <a:pPr marL="400050" lvl="1" indent="0">
              <a:lnSpc>
                <a:spcPct val="80000"/>
              </a:lnSpc>
              <a:spcBef>
                <a:spcPts val="310"/>
              </a:spcBef>
              <a:buClr>
                <a:srgbClr val="000000"/>
              </a:buClr>
              <a:buSzPts val="1100"/>
              <a:buNone/>
            </a:pPr>
            <a:endParaRPr lang="en-US" dirty="0">
              <a:solidFill>
                <a:schemeClr val="dk1"/>
              </a:solidFill>
            </a:endParaRPr>
          </a:p>
        </p:txBody>
      </p:sp>
    </p:spTree>
    <p:extLst>
      <p:ext uri="{BB962C8B-B14F-4D97-AF65-F5344CB8AC3E}">
        <p14:creationId xmlns:p14="http://schemas.microsoft.com/office/powerpoint/2010/main" val="2868676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are CB codes?</a:t>
            </a:r>
            <a:endParaRPr lang="en-US" dirty="0"/>
          </a:p>
        </p:txBody>
      </p:sp>
      <p:sp>
        <p:nvSpPr>
          <p:cNvPr id="3" name="Content Placeholder 2"/>
          <p:cNvSpPr>
            <a:spLocks noGrp="1"/>
          </p:cNvSpPr>
          <p:nvPr>
            <p:ph idx="1"/>
          </p:nvPr>
        </p:nvSpPr>
        <p:spPr/>
        <p:txBody>
          <a:bodyPr/>
          <a:lstStyle/>
          <a:p>
            <a:r>
              <a:rPr lang="en-US" dirty="0" smtClean="0"/>
              <a:t>CB stands for “course basic”</a:t>
            </a:r>
          </a:p>
          <a:p>
            <a:r>
              <a:rPr lang="en-US" dirty="0" smtClean="0"/>
              <a:t>Used for CCCCO to count things (and fund things)</a:t>
            </a:r>
          </a:p>
          <a:p>
            <a:r>
              <a:rPr lang="en-US" dirty="0"/>
              <a:t>Codes go from 00 to 26</a:t>
            </a:r>
          </a:p>
          <a:p>
            <a:r>
              <a:rPr lang="en-US" dirty="0"/>
              <a:t>CB 12, and 14-20 have been </a:t>
            </a:r>
            <a:r>
              <a:rPr lang="en-US" dirty="0" smtClean="0"/>
              <a:t>deleted</a:t>
            </a:r>
            <a:endParaRPr lang="en-US" dirty="0" smtClean="0"/>
          </a:p>
          <a:p>
            <a:r>
              <a:rPr lang="en-US" dirty="0" smtClean="0"/>
              <a:t>CB 25 and CB 26 are </a:t>
            </a:r>
            <a:r>
              <a:rPr lang="en-US" dirty="0" smtClean="0"/>
              <a:t>new</a:t>
            </a:r>
            <a:endParaRPr lang="en-US" dirty="0" smtClean="0"/>
          </a:p>
        </p:txBody>
      </p:sp>
    </p:spTree>
    <p:extLst>
      <p:ext uri="{BB962C8B-B14F-4D97-AF65-F5344CB8AC3E}">
        <p14:creationId xmlns:p14="http://schemas.microsoft.com/office/powerpoint/2010/main" val="3210810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2019-20 Goal</a:t>
            </a:r>
            <a:endParaRPr lang="en-US" dirty="0"/>
          </a:p>
        </p:txBody>
      </p:sp>
      <p:sp>
        <p:nvSpPr>
          <p:cNvPr id="3" name="Content Placeholder 2"/>
          <p:cNvSpPr>
            <a:spLocks noGrp="1"/>
          </p:cNvSpPr>
          <p:nvPr>
            <p:ph idx="1"/>
          </p:nvPr>
        </p:nvSpPr>
        <p:spPr/>
        <p:txBody>
          <a:bodyPr/>
          <a:lstStyle/>
          <a:p>
            <a:r>
              <a:rPr lang="en-US" dirty="0" smtClean="0"/>
              <a:t>To review and verify existing coding of all our courses (bulk action—802 active courses)</a:t>
            </a:r>
          </a:p>
          <a:p>
            <a:pPr lvl="1"/>
            <a:r>
              <a:rPr lang="en-US" dirty="0" smtClean="0"/>
              <a:t>Some codes will be easy to verify, others will require discussion with discipline faculty</a:t>
            </a:r>
          </a:p>
          <a:p>
            <a:pPr lvl="1"/>
            <a:r>
              <a:rPr lang="en-US" dirty="0" smtClean="0"/>
              <a:t>Similar to the “placing courses in disciplines” verification </a:t>
            </a:r>
            <a:r>
              <a:rPr lang="en-US" smtClean="0"/>
              <a:t>we started last year</a:t>
            </a:r>
            <a:endParaRPr lang="en-US" dirty="0" smtClean="0"/>
          </a:p>
          <a:p>
            <a:r>
              <a:rPr lang="en-US" dirty="0" smtClean="0"/>
              <a:t>Establish system</a:t>
            </a:r>
          </a:p>
          <a:p>
            <a:pPr lvl="1"/>
            <a:r>
              <a:rPr lang="en-US" dirty="0" smtClean="0"/>
              <a:t>CC to assist faculty to correctly code courses as they come through Curriculum Committee</a:t>
            </a:r>
            <a:endParaRPr lang="en-US" dirty="0"/>
          </a:p>
        </p:txBody>
      </p:sp>
    </p:spTree>
    <p:extLst>
      <p:ext uri="{BB962C8B-B14F-4D97-AF65-F5344CB8AC3E}">
        <p14:creationId xmlns:p14="http://schemas.microsoft.com/office/powerpoint/2010/main" val="203702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Curricunet</a:t>
            </a:r>
            <a:r>
              <a:rPr lang="en-US" dirty="0" smtClean="0"/>
              <a:t> Codes/Dates Page</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493520"/>
            <a:ext cx="6067425" cy="4470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9779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609600"/>
            <a:ext cx="8054886" cy="518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196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219200"/>
            <a:ext cx="7867895" cy="350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6242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codes?</a:t>
            </a:r>
            <a:endParaRPr lang="en-US" dirty="0"/>
          </a:p>
        </p:txBody>
      </p:sp>
      <p:sp>
        <p:nvSpPr>
          <p:cNvPr id="3" name="Content Placeholder 2"/>
          <p:cNvSpPr>
            <a:spLocks noGrp="1"/>
          </p:cNvSpPr>
          <p:nvPr>
            <p:ph idx="1"/>
          </p:nvPr>
        </p:nvSpPr>
        <p:spPr>
          <a:xfrm>
            <a:off x="381000" y="1600200"/>
            <a:ext cx="8382000" cy="4525963"/>
          </a:xfrm>
        </p:spPr>
        <p:txBody>
          <a:bodyPr/>
          <a:lstStyle/>
          <a:p>
            <a:r>
              <a:rPr lang="en-US" b="1" dirty="0" smtClean="0"/>
              <a:t>CB 00</a:t>
            </a:r>
            <a:r>
              <a:rPr lang="en-US" dirty="0" smtClean="0"/>
              <a:t> is course control number</a:t>
            </a:r>
          </a:p>
          <a:p>
            <a:r>
              <a:rPr lang="en-US" b="1" dirty="0" smtClean="0"/>
              <a:t>CB 01 </a:t>
            </a:r>
            <a:r>
              <a:rPr lang="en-US" dirty="0" smtClean="0"/>
              <a:t>is what we call the course designator and number</a:t>
            </a:r>
          </a:p>
          <a:p>
            <a:r>
              <a:rPr lang="en-US" b="1" dirty="0" smtClean="0"/>
              <a:t>CB 02 </a:t>
            </a:r>
            <a:r>
              <a:rPr lang="en-US" dirty="0" smtClean="0"/>
              <a:t>is the course title</a:t>
            </a:r>
          </a:p>
          <a:p>
            <a:r>
              <a:rPr lang="en-US" b="1" dirty="0" smtClean="0"/>
              <a:t>CB 03 </a:t>
            </a:r>
            <a:r>
              <a:rPr lang="en-US" dirty="0" smtClean="0"/>
              <a:t>is the TOP code       </a:t>
            </a:r>
            <a:r>
              <a:rPr lang="en-US" dirty="0" smtClean="0">
                <a:solidFill>
                  <a:srgbClr val="FF0000"/>
                </a:solidFill>
              </a:rPr>
              <a:t>More info coming!</a:t>
            </a:r>
          </a:p>
          <a:p>
            <a:r>
              <a:rPr lang="en-US" b="1" dirty="0" smtClean="0"/>
              <a:t>CB 04 </a:t>
            </a:r>
            <a:r>
              <a:rPr lang="en-US" dirty="0" smtClean="0"/>
              <a:t>is credit status (degree applicable or not or noncredit)</a:t>
            </a:r>
          </a:p>
          <a:p>
            <a:endParaRPr lang="en-US" dirty="0"/>
          </a:p>
        </p:txBody>
      </p:sp>
    </p:spTree>
    <p:extLst>
      <p:ext uri="{BB962C8B-B14F-4D97-AF65-F5344CB8AC3E}">
        <p14:creationId xmlns:p14="http://schemas.microsoft.com/office/powerpoint/2010/main" val="101137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Codes?</a:t>
            </a:r>
            <a:endParaRPr lang="en-US" dirty="0"/>
          </a:p>
        </p:txBody>
      </p:sp>
      <p:sp>
        <p:nvSpPr>
          <p:cNvPr id="3" name="Content Placeholder 2"/>
          <p:cNvSpPr>
            <a:spLocks noGrp="1"/>
          </p:cNvSpPr>
          <p:nvPr>
            <p:ph idx="1"/>
          </p:nvPr>
        </p:nvSpPr>
        <p:spPr>
          <a:xfrm>
            <a:off x="304800" y="1600200"/>
            <a:ext cx="8534400" cy="4572000"/>
          </a:xfrm>
        </p:spPr>
        <p:txBody>
          <a:bodyPr>
            <a:normAutofit/>
          </a:bodyPr>
          <a:lstStyle/>
          <a:p>
            <a:r>
              <a:rPr lang="en-US" b="1" dirty="0"/>
              <a:t>CB 05 </a:t>
            </a:r>
            <a:r>
              <a:rPr lang="en-US" dirty="0"/>
              <a:t>is transfer status (to UC and </a:t>
            </a:r>
            <a:r>
              <a:rPr lang="en-US" dirty="0" smtClean="0"/>
              <a:t>CSU, CSU only, or not transferable)</a:t>
            </a:r>
          </a:p>
          <a:p>
            <a:r>
              <a:rPr lang="en-US" b="1" dirty="0" smtClean="0"/>
              <a:t>CB 06 </a:t>
            </a:r>
            <a:r>
              <a:rPr lang="en-US" dirty="0" smtClean="0"/>
              <a:t>is maximum units</a:t>
            </a:r>
          </a:p>
          <a:p>
            <a:r>
              <a:rPr lang="en-US" b="1" dirty="0" smtClean="0"/>
              <a:t>CB 07 </a:t>
            </a:r>
            <a:r>
              <a:rPr lang="en-US" dirty="0" smtClean="0"/>
              <a:t>is minimum units</a:t>
            </a:r>
          </a:p>
          <a:p>
            <a:r>
              <a:rPr lang="en-US" b="1" dirty="0" smtClean="0"/>
              <a:t>CB 08 </a:t>
            </a:r>
            <a:r>
              <a:rPr lang="en-US" dirty="0" smtClean="0"/>
              <a:t>is basic skills status—basic skills or not</a:t>
            </a:r>
          </a:p>
          <a:p>
            <a:r>
              <a:rPr lang="en-US" b="1" dirty="0" smtClean="0"/>
              <a:t>CB 09 </a:t>
            </a:r>
            <a:r>
              <a:rPr lang="en-US" dirty="0" smtClean="0"/>
              <a:t>is SAM code. It indicates the degree to which a course is occupational and assists in identifying sequences in occupational programs</a:t>
            </a:r>
            <a:endParaRPr lang="en-US" dirty="0"/>
          </a:p>
          <a:p>
            <a:endParaRPr lang="en-US" dirty="0"/>
          </a:p>
        </p:txBody>
      </p:sp>
    </p:spTree>
    <p:extLst>
      <p:ext uri="{BB962C8B-B14F-4D97-AF65-F5344CB8AC3E}">
        <p14:creationId xmlns:p14="http://schemas.microsoft.com/office/powerpoint/2010/main" val="280973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Codes?</a:t>
            </a:r>
          </a:p>
        </p:txBody>
      </p:sp>
      <p:sp>
        <p:nvSpPr>
          <p:cNvPr id="3" name="Content Placeholder 2"/>
          <p:cNvSpPr>
            <a:spLocks noGrp="1"/>
          </p:cNvSpPr>
          <p:nvPr>
            <p:ph idx="1"/>
          </p:nvPr>
        </p:nvSpPr>
        <p:spPr/>
        <p:txBody>
          <a:bodyPr>
            <a:normAutofit/>
          </a:bodyPr>
          <a:lstStyle/>
          <a:p>
            <a:r>
              <a:rPr lang="en-US" b="1" dirty="0" smtClean="0"/>
              <a:t>CB 10 </a:t>
            </a:r>
            <a:r>
              <a:rPr lang="en-US" dirty="0" smtClean="0"/>
              <a:t>is work experience status. Is this a cooperative work experience class or not?</a:t>
            </a:r>
          </a:p>
          <a:p>
            <a:r>
              <a:rPr lang="en-US" b="1" dirty="0" smtClean="0"/>
              <a:t>CB 11 </a:t>
            </a:r>
            <a:r>
              <a:rPr lang="en-US" dirty="0" smtClean="0"/>
              <a:t>is classification as credit or designates type of noncredit</a:t>
            </a:r>
          </a:p>
          <a:p>
            <a:r>
              <a:rPr lang="en-US" b="1" dirty="0" smtClean="0"/>
              <a:t>CB 12 </a:t>
            </a:r>
            <a:r>
              <a:rPr lang="en-US" dirty="0" smtClean="0"/>
              <a:t>repeatability   	</a:t>
            </a:r>
            <a:r>
              <a:rPr lang="en-US" b="1" dirty="0" smtClean="0"/>
              <a:t>HAS BEEN DELETED</a:t>
            </a:r>
          </a:p>
          <a:p>
            <a:r>
              <a:rPr lang="en-US" b="1" dirty="0" smtClean="0"/>
              <a:t>CB 13 </a:t>
            </a:r>
            <a:r>
              <a:rPr lang="en-US" dirty="0" smtClean="0"/>
              <a:t>indicates special status for students with disabilities </a:t>
            </a:r>
          </a:p>
          <a:p>
            <a:r>
              <a:rPr lang="en-US" b="1" dirty="0" smtClean="0"/>
              <a:t>CB 14, 15 </a:t>
            </a:r>
            <a:r>
              <a:rPr lang="en-US" dirty="0" smtClean="0"/>
              <a:t>	(CAN)	</a:t>
            </a:r>
            <a:r>
              <a:rPr lang="en-US" b="1" dirty="0" smtClean="0"/>
              <a:t>HAS </a:t>
            </a:r>
            <a:r>
              <a:rPr lang="en-US" b="1" dirty="0"/>
              <a:t>BEEN DELETED</a:t>
            </a:r>
            <a:endParaRPr lang="en-US" dirty="0"/>
          </a:p>
        </p:txBody>
      </p:sp>
    </p:spTree>
    <p:extLst>
      <p:ext uri="{BB962C8B-B14F-4D97-AF65-F5344CB8AC3E}">
        <p14:creationId xmlns:p14="http://schemas.microsoft.com/office/powerpoint/2010/main" val="347873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Codes?</a:t>
            </a:r>
          </a:p>
        </p:txBody>
      </p:sp>
      <p:sp>
        <p:nvSpPr>
          <p:cNvPr id="3" name="Content Placeholder 2"/>
          <p:cNvSpPr>
            <a:spLocks noGrp="1"/>
          </p:cNvSpPr>
          <p:nvPr>
            <p:ph idx="1"/>
          </p:nvPr>
        </p:nvSpPr>
        <p:spPr>
          <a:xfrm>
            <a:off x="457200" y="1600200"/>
            <a:ext cx="8305800" cy="4572000"/>
          </a:xfrm>
        </p:spPr>
        <p:txBody>
          <a:bodyPr>
            <a:normAutofit/>
          </a:bodyPr>
          <a:lstStyle/>
          <a:p>
            <a:r>
              <a:rPr lang="en-US" dirty="0" smtClean="0"/>
              <a:t>CB 16, 17, 18, 19, 20         </a:t>
            </a:r>
            <a:r>
              <a:rPr lang="en-US" b="1" dirty="0" smtClean="0"/>
              <a:t>HAVE BEEN DELETED</a:t>
            </a:r>
            <a:br>
              <a:rPr lang="en-US" b="1" dirty="0" smtClean="0"/>
            </a:br>
            <a:r>
              <a:rPr lang="en-US" dirty="0" smtClean="0"/>
              <a:t>had to do with cross-listing</a:t>
            </a:r>
          </a:p>
          <a:p>
            <a:r>
              <a:rPr lang="en-US" dirty="0" smtClean="0"/>
              <a:t>CB 21 indicates how many levels below transfer a math or English or ESL course is. </a:t>
            </a:r>
            <a:r>
              <a:rPr lang="en-US" dirty="0" smtClean="0">
                <a:solidFill>
                  <a:srgbClr val="FF0000"/>
                </a:solidFill>
              </a:rPr>
              <a:t>(More info later!)</a:t>
            </a:r>
          </a:p>
          <a:p>
            <a:r>
              <a:rPr lang="en-US" dirty="0" smtClean="0"/>
              <a:t>CB 22 is noncredit category (more detailed than CB 11)</a:t>
            </a:r>
          </a:p>
          <a:p>
            <a:endParaRPr lang="en-US" dirty="0" smtClean="0"/>
          </a:p>
          <a:p>
            <a:endParaRPr lang="en-US" dirty="0"/>
          </a:p>
        </p:txBody>
      </p:sp>
    </p:spTree>
    <p:extLst>
      <p:ext uri="{BB962C8B-B14F-4D97-AF65-F5344CB8AC3E}">
        <p14:creationId xmlns:p14="http://schemas.microsoft.com/office/powerpoint/2010/main" val="1032625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626</Words>
  <Application>Microsoft Office PowerPoint</Application>
  <PresentationFormat>On-screen Show (4:3)</PresentationFormat>
  <Paragraphs>85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Office Theme</vt:lpstr>
      <vt:lpstr>CB Codes and Curriculum</vt:lpstr>
      <vt:lpstr>What are CB codes?</vt:lpstr>
      <vt:lpstr>Curricunet Codes/Dates Page</vt:lpstr>
      <vt:lpstr>PowerPoint Presentation</vt:lpstr>
      <vt:lpstr>PowerPoint Presentation</vt:lpstr>
      <vt:lpstr>What are the codes?</vt:lpstr>
      <vt:lpstr>What are the Codes?</vt:lpstr>
      <vt:lpstr>What are the Codes?</vt:lpstr>
      <vt:lpstr>What are the Codes?</vt:lpstr>
      <vt:lpstr>What are the Codes?</vt:lpstr>
      <vt:lpstr>Two New Codes</vt:lpstr>
      <vt:lpstr>All Based in Curriculum</vt:lpstr>
      <vt:lpstr>PowerPoint Presentation</vt:lpstr>
      <vt:lpstr>Implications</vt:lpstr>
      <vt:lpstr>Implications</vt:lpstr>
      <vt:lpstr>SAM Codes</vt:lpstr>
      <vt:lpstr>SAM Codes</vt:lpstr>
      <vt:lpstr>SAM Codes</vt:lpstr>
      <vt:lpstr>SAM codes</vt:lpstr>
      <vt:lpstr>Our 2019-20 Goal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 Codes and Curriculum</dc:title>
  <dc:creator>Kelly Locke</dc:creator>
  <cp:lastModifiedBy>--</cp:lastModifiedBy>
  <cp:revision>15</cp:revision>
  <dcterms:created xsi:type="dcterms:W3CDTF">2019-08-28T19:54:20Z</dcterms:created>
  <dcterms:modified xsi:type="dcterms:W3CDTF">2019-08-28T23:51:01Z</dcterms:modified>
</cp:coreProperties>
</file>