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1286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5655" y="5936188"/>
            <a:ext cx="2057400" cy="365125"/>
          </a:xfrm>
        </p:spPr>
        <p:txBody>
          <a:bodyPr/>
          <a:lstStyle/>
          <a:p>
            <a:fld id="{D0B72F2A-8CFF-44DC-B98D-6511C3D75FFC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1" y="5936189"/>
            <a:ext cx="402166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399" y="2750337"/>
            <a:ext cx="1370293" cy="1356442"/>
          </a:xfrm>
        </p:spPr>
        <p:txBody>
          <a:bodyPr/>
          <a:lstStyle/>
          <a:p>
            <a:fld id="{E0FEBBD0-FD70-4849-9126-00CEA6FAE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667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72F2A-8CFF-44DC-B98D-6511C3D75FFC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310"/>
            <a:ext cx="1149836" cy="1090789"/>
          </a:xfrm>
        </p:spPr>
        <p:txBody>
          <a:bodyPr/>
          <a:lstStyle/>
          <a:p>
            <a:fld id="{E0FEBBD0-FD70-4849-9126-00CEA6FAE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112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2" name="Picture 21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3" name="Picture 22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72F2A-8CFF-44DC-B98D-6511C3D75FFC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616"/>
            <a:ext cx="1149836" cy="1090789"/>
          </a:xfrm>
        </p:spPr>
        <p:txBody>
          <a:bodyPr/>
          <a:lstStyle/>
          <a:p>
            <a:fld id="{E0FEBBD0-FD70-4849-9126-00CEA6FAE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098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30" name="Picture 29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1" name="Picture 30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72F2A-8CFF-44DC-B98D-6511C3D75FFC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E0FEBBD0-FD70-4849-9126-00CEA6FAEF8D}" type="slidenum">
              <a:rPr lang="en-US" smtClean="0"/>
              <a:t>‹#›</a:t>
            </a:fld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270932" y="748116"/>
            <a:ext cx="5334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67191" y="2998573"/>
            <a:ext cx="457200" cy="584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098837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3" name="Picture 22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4" name="Picture 23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72F2A-8CFF-44DC-B98D-6511C3D75FFC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E0FEBBD0-FD70-4849-9126-00CEA6FAE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5365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72F2A-8CFF-44DC-B98D-6511C3D75FFC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EBBD0-FD70-4849-9126-00CEA6FAE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5013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35" name="Picture 34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6" name="Picture 35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72F2A-8CFF-44DC-B98D-6511C3D75FFC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EBBD0-FD70-4849-9126-00CEA6FAE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5656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7" name="Picture 16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8" name="Picture 17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72F2A-8CFF-44DC-B98D-6511C3D75FFC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EBBD0-FD70-4849-9126-00CEA6FAE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7299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 rot="5400000">
            <a:off x="4575305" y="2747178"/>
            <a:ext cx="6862555" cy="1368199"/>
            <a:chOff x="2281445" y="609600"/>
            <a:chExt cx="6862555" cy="1368199"/>
          </a:xfrm>
        </p:grpSpPr>
        <p:sp>
          <p:nvSpPr>
            <p:cNvPr id="12" name="Rectangle 11"/>
            <p:cNvSpPr/>
            <p:nvPr/>
          </p:nvSpPr>
          <p:spPr bwMode="ltGray">
            <a:xfrm>
              <a:off x="2281445" y="609601"/>
              <a:ext cx="5285695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144" y="5936188"/>
            <a:ext cx="2057400" cy="365125"/>
          </a:xfrm>
        </p:spPr>
        <p:txBody>
          <a:bodyPr/>
          <a:lstStyle/>
          <a:p>
            <a:fld id="{D0B72F2A-8CFF-44DC-B98D-6511C3D75FFC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1895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152" y="5432500"/>
            <a:ext cx="1149636" cy="1273100"/>
          </a:xfrm>
        </p:spPr>
        <p:txBody>
          <a:bodyPr anchor="t"/>
          <a:lstStyle>
            <a:lvl1pPr algn="ctr">
              <a:defRPr/>
            </a:lvl1pPr>
          </a:lstStyle>
          <a:p>
            <a:fld id="{E0FEBBD0-FD70-4849-9126-00CEA6FAE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694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8" name="Picture 2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9" name="Picture 2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0" name="Rectangle 2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72F2A-8CFF-44DC-B98D-6511C3D75FFC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EBBD0-FD70-4849-9126-00CEA6FAE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41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2728432"/>
            <a:ext cx="9161969" cy="1677035"/>
            <a:chOff x="0" y="2895600"/>
            <a:chExt cx="9161969" cy="1677035"/>
          </a:xfrm>
        </p:grpSpPr>
        <p:pic>
          <p:nvPicPr>
            <p:cNvPr id="19" name="Picture 1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0" name="Picture 1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810" y="5936188"/>
            <a:ext cx="2057400" cy="365125"/>
          </a:xfrm>
        </p:spPr>
        <p:txBody>
          <a:bodyPr/>
          <a:lstStyle/>
          <a:p>
            <a:fld id="{D0B72F2A-8CFF-44DC-B98D-6511C3D75FFC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6189"/>
            <a:ext cx="483467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438" y="2869896"/>
            <a:ext cx="1149836" cy="1090789"/>
          </a:xfrm>
        </p:spPr>
        <p:txBody>
          <a:bodyPr/>
          <a:lstStyle/>
          <a:p>
            <a:fld id="{E0FEBBD0-FD70-4849-9126-00CEA6FAE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296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72F2A-8CFF-44DC-B98D-6511C3D75FFC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EBBD0-FD70-4849-9126-00CEA6FAE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242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9" name="Picture 2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0" name="Picture 2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72F2A-8CFF-44DC-B98D-6511C3D75FFC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EBBD0-FD70-4849-9126-00CEA6FAE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694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6" name="Picture 15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7" name="Picture 16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72F2A-8CFF-44DC-B98D-6511C3D75FFC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EBBD0-FD70-4849-9126-00CEA6FAE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802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D-ShadowShort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71"/>
          <a:stretch/>
        </p:blipFill>
        <p:spPr>
          <a:xfrm>
            <a:off x="7717217" y="1973262"/>
            <a:ext cx="1444752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710769" y="609600"/>
            <a:ext cx="1433231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72F2A-8CFF-44DC-B98D-6511C3D75FFC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EBBD0-FD70-4849-9126-00CEA6FAE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472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72F2A-8CFF-44DC-B98D-6511C3D75FFC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EBBD0-FD70-4849-9126-00CEA6FAE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750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72F2A-8CFF-44DC-B98D-6511C3D75FFC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EBBD0-FD70-4849-9126-00CEA6FAE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523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B72F2A-8CFF-44DC-B98D-6511C3D75FFC}" type="datetimeFigureOut">
              <a:rPr lang="en-US" smtClean="0"/>
              <a:t>3/8/2022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FEBBD0-FD70-4849-9126-00CEA6FAE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66653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Program Planning and Assessment Moving Forward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Considerations for the Senate</a:t>
            </a:r>
          </a:p>
        </p:txBody>
      </p:sp>
    </p:spTree>
    <p:extLst>
      <p:ext uri="{BB962C8B-B14F-4D97-AF65-F5344CB8AC3E}">
        <p14:creationId xmlns:p14="http://schemas.microsoft.com/office/powerpoint/2010/main" val="860342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Director of Research</a:t>
            </a:r>
          </a:p>
          <a:p>
            <a:r>
              <a:rPr lang="en-US" dirty="0"/>
              <a:t>PPA Specialist</a:t>
            </a:r>
          </a:p>
          <a:p>
            <a:r>
              <a:rPr lang="en-US" dirty="0"/>
              <a:t>Outcomes and Assessment Specialist</a:t>
            </a:r>
          </a:p>
          <a:p>
            <a:pPr lvl="1"/>
            <a:r>
              <a:rPr lang="en-US" dirty="0"/>
              <a:t>Meet to develop questions and tools to be used</a:t>
            </a:r>
          </a:p>
          <a:p>
            <a:pPr lvl="1"/>
            <a:r>
              <a:rPr lang="en-US" dirty="0"/>
              <a:t>Questions brought to Senate</a:t>
            </a:r>
          </a:p>
          <a:p>
            <a:pPr lvl="1"/>
            <a:r>
              <a:rPr lang="en-US" dirty="0"/>
              <a:t>Occasional involvement with O &amp; A and Curriculum Chairs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824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 Line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133600"/>
            <a:ext cx="6887389" cy="4267200"/>
          </a:xfrm>
        </p:spPr>
        <p:txBody>
          <a:bodyPr>
            <a:normAutofit fontScale="92500" lnSpcReduction="20000"/>
          </a:bodyPr>
          <a:lstStyle/>
          <a:p>
            <a:pPr>
              <a:spcAft>
                <a:spcPts val="600"/>
              </a:spcAft>
            </a:pPr>
            <a:r>
              <a:rPr lang="en-US" dirty="0"/>
              <a:t>Spring semester 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Faculty PPAs distributed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Resource requests entered into PPA</a:t>
            </a:r>
          </a:p>
          <a:p>
            <a:pPr>
              <a:spcAft>
                <a:spcPts val="600"/>
              </a:spcAft>
            </a:pPr>
            <a:r>
              <a:rPr lang="en-US" dirty="0"/>
              <a:t>Fall semester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Final version of budget request spreadsheet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This is the one that has been vetted through all of the different areas</a:t>
            </a:r>
          </a:p>
          <a:p>
            <a:pPr lvl="2">
              <a:spcAft>
                <a:spcPts val="600"/>
              </a:spcAft>
            </a:pPr>
            <a:r>
              <a:rPr lang="en-US" dirty="0"/>
              <a:t>Academic Affairs</a:t>
            </a:r>
          </a:p>
          <a:p>
            <a:pPr lvl="2">
              <a:spcAft>
                <a:spcPts val="600"/>
              </a:spcAft>
            </a:pPr>
            <a:r>
              <a:rPr lang="en-US" dirty="0"/>
              <a:t>Administrative Services</a:t>
            </a:r>
          </a:p>
          <a:p>
            <a:pPr lvl="2">
              <a:spcAft>
                <a:spcPts val="600"/>
              </a:spcAft>
            </a:pPr>
            <a:r>
              <a:rPr lang="en-US" dirty="0"/>
              <a:t>Student Affairs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Accreditation – where is the dialog?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Only faculty work being done is by Full-time Faculty Hiring committee</a:t>
            </a:r>
          </a:p>
        </p:txBody>
      </p:sp>
    </p:spTree>
    <p:extLst>
      <p:ext uri="{BB962C8B-B14F-4D97-AF65-F5344CB8AC3E}">
        <p14:creationId xmlns:p14="http://schemas.microsoft.com/office/powerpoint/2010/main" val="6116121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Show Me The Money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does prioritization take place?</a:t>
            </a:r>
          </a:p>
          <a:p>
            <a:r>
              <a:rPr lang="en-US" dirty="0"/>
              <a:t>Seems to be different for each area</a:t>
            </a:r>
          </a:p>
          <a:p>
            <a:r>
              <a:rPr lang="en-US" dirty="0"/>
              <a:t>More transparency in the budgeting process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8763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Things to Consider For Faculty PPAs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The 10 + 1</a:t>
            </a:r>
          </a:p>
          <a:p>
            <a:pPr lvl="1"/>
            <a:r>
              <a:rPr lang="en-US" dirty="0"/>
              <a:t>#9 Processes for program review</a:t>
            </a:r>
          </a:p>
          <a:p>
            <a:pPr marL="627063" lvl="1" indent="-169863"/>
            <a:r>
              <a:rPr lang="en-US" dirty="0"/>
              <a:t>#10  Processes for institutional planning and budget development</a:t>
            </a:r>
          </a:p>
          <a:p>
            <a:r>
              <a:rPr lang="en-US" dirty="0"/>
              <a:t>New Governance Structure</a:t>
            </a:r>
          </a:p>
          <a:p>
            <a:pPr lvl="1"/>
            <a:r>
              <a:rPr lang="en-US" dirty="0"/>
              <a:t>Institutional Resources Council</a:t>
            </a:r>
          </a:p>
          <a:p>
            <a:r>
              <a:rPr lang="en-US" dirty="0"/>
              <a:t>Accreditation Standards – are they being met?</a:t>
            </a:r>
          </a:p>
          <a:p>
            <a:r>
              <a:rPr lang="en-US" dirty="0"/>
              <a:t>Where is the “planning” in terms of the process?</a:t>
            </a:r>
          </a:p>
          <a:p>
            <a:pPr lvl="1"/>
            <a:r>
              <a:rPr lang="en-US" dirty="0"/>
              <a:t>Curriculum</a:t>
            </a:r>
          </a:p>
          <a:p>
            <a:pPr lvl="1"/>
            <a:r>
              <a:rPr lang="en-US" dirty="0"/>
              <a:t>SLOs</a:t>
            </a:r>
          </a:p>
        </p:txBody>
      </p:sp>
    </p:spTree>
    <p:extLst>
      <p:ext uri="{BB962C8B-B14F-4D97-AF65-F5344CB8AC3E}">
        <p14:creationId xmlns:p14="http://schemas.microsoft.com/office/powerpoint/2010/main" val="3721979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8B17371-56CF-44B1-99E8-25200D593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Might a Revised Process Look Like?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7271A1E-11FA-496D-BB84-707132CA1E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PPA Committee?</a:t>
            </a:r>
          </a:p>
          <a:p>
            <a:r>
              <a:rPr lang="en-US" dirty="0"/>
              <a:t>Merging of PPA with O &amp; A?</a:t>
            </a:r>
          </a:p>
          <a:p>
            <a:r>
              <a:rPr lang="en-US" dirty="0"/>
              <a:t>Sub-committee of Senate Committee Chairs?</a:t>
            </a:r>
          </a:p>
          <a:p>
            <a:r>
              <a:rPr lang="en-US"/>
              <a:t>Other ideas?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628864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292</TotalTime>
  <Words>205</Words>
  <Application>Microsoft Office PowerPoint</Application>
  <PresentationFormat>On-screen Show (4:3)</PresentationFormat>
  <Paragraphs>40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Trebuchet MS</vt:lpstr>
      <vt:lpstr>Berlin</vt:lpstr>
      <vt:lpstr>Program Planning and Assessment Moving Forward</vt:lpstr>
      <vt:lpstr>Current Process</vt:lpstr>
      <vt:lpstr>Time Line </vt:lpstr>
      <vt:lpstr>Show Me The Money</vt:lpstr>
      <vt:lpstr>Things to Consider For Faculty PPAs</vt:lpstr>
      <vt:lpstr>What Might a Revised Process Look Like?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Planning and Assessment Moving Forward</dc:title>
  <dc:creator>Cheryl</dc:creator>
  <cp:lastModifiedBy>Cynthia Ainsworth</cp:lastModifiedBy>
  <cp:revision>7</cp:revision>
  <dcterms:created xsi:type="dcterms:W3CDTF">2022-02-22T15:56:51Z</dcterms:created>
  <dcterms:modified xsi:type="dcterms:W3CDTF">2022-03-08T20:22:00Z</dcterms:modified>
</cp:coreProperties>
</file>