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Economica" panose="020B0604020202020204" charset="0"/>
      <p:regular r:id="rId13"/>
      <p:bold r:id="rId14"/>
      <p:italic r:id="rId15"/>
      <p:boldItalic r:id="rId16"/>
    </p:embeddedFont>
    <p:embeddedFont>
      <p:font typeface="Open Sans"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446"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63682895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3982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f137459613_0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f137459613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935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f137459613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f137459613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FTES=Full time equivalent students (15 units/semester or 30 units/year. Could be one student doing all this, or 3 students each taking 10 units per year, etc.)</a:t>
            </a:r>
            <a:endParaRPr/>
          </a:p>
          <a:p>
            <a:pPr marL="0" lvl="0" indent="0" algn="l" rtl="0">
              <a:spcBef>
                <a:spcPts val="0"/>
              </a:spcBef>
              <a:spcAft>
                <a:spcPts val="0"/>
              </a:spcAft>
              <a:buNone/>
            </a:pPr>
            <a:r>
              <a:rPr lang="en"/>
              <a:t>WSCH=weekly student contact hours (out of favor now that we have more short courses)</a:t>
            </a:r>
            <a:endParaRPr/>
          </a:p>
          <a:p>
            <a:pPr marL="0" lvl="0" indent="0" algn="l" rtl="0">
              <a:spcBef>
                <a:spcPts val="0"/>
              </a:spcBef>
              <a:spcAft>
                <a:spcPts val="0"/>
              </a:spcAft>
              <a:buNone/>
            </a:pPr>
            <a:r>
              <a:rPr lang="en"/>
              <a:t>FTEF=Full time equivalent faculty (total number of FT faculty with 15 unit load required to teach all courses. Essentially total number of units offered in year divided by 30)</a:t>
            </a:r>
            <a:endParaRPr/>
          </a:p>
          <a:p>
            <a:pPr marL="0" lvl="0" indent="0" algn="l" rtl="0">
              <a:spcBef>
                <a:spcPts val="0"/>
              </a:spcBef>
              <a:spcAft>
                <a:spcPts val="0"/>
              </a:spcAft>
              <a:buNone/>
            </a:pPr>
            <a:endParaRPr/>
          </a:p>
          <a:p>
            <a:pPr marL="0" lvl="0" indent="0" algn="l" rtl="0">
              <a:spcBef>
                <a:spcPts val="0"/>
              </a:spcBef>
              <a:spcAft>
                <a:spcPts val="0"/>
              </a:spcAft>
              <a:buNone/>
            </a:pPr>
            <a:r>
              <a:rPr lang="en"/>
              <a:t> </a:t>
            </a:r>
            <a:endParaRPr/>
          </a:p>
        </p:txBody>
      </p:sp>
    </p:spTree>
    <p:extLst>
      <p:ext uri="{BB962C8B-B14F-4D97-AF65-F5344CB8AC3E}">
        <p14:creationId xmlns:p14="http://schemas.microsoft.com/office/powerpoint/2010/main" val="969553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f137459613_0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f137459613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9746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f137459613_0_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f137459613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Since all aspects of the college need connection to the budget process, they should be conducting program reviews. This includes student facing functions such as counseling, but also ALL the other functions of the campus should be conducting a program review process. </a:t>
            </a:r>
            <a:endParaRPr/>
          </a:p>
        </p:txBody>
      </p:sp>
    </p:spTree>
    <p:extLst>
      <p:ext uri="{BB962C8B-B14F-4D97-AF65-F5344CB8AC3E}">
        <p14:creationId xmlns:p14="http://schemas.microsoft.com/office/powerpoint/2010/main" val="354812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f137459613_0_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f137459613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80480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f137459613_0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f137459613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9884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f137459613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f137459613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Difficulties with getting data during those years. No research director or research office. The era of decentralized research. Most data tools were developed by Title V grant teams to be able to report on grants. </a:t>
            </a:r>
            <a:endParaRPr/>
          </a:p>
          <a:p>
            <a:pPr marL="0" lvl="0" indent="0" algn="l" rtl="0">
              <a:spcBef>
                <a:spcPts val="0"/>
              </a:spcBef>
              <a:spcAft>
                <a:spcPts val="0"/>
              </a:spcAft>
              <a:buNone/>
            </a:pPr>
            <a:endParaRPr/>
          </a:p>
          <a:p>
            <a:pPr marL="0" lvl="0" indent="0" algn="l" rtl="0">
              <a:spcBef>
                <a:spcPts val="0"/>
              </a:spcBef>
              <a:spcAft>
                <a:spcPts val="0"/>
              </a:spcAft>
              <a:buNone/>
            </a:pPr>
            <a:r>
              <a:rPr lang="en"/>
              <a:t>Part of the governance structure, expanded to more than faculty membership</a:t>
            </a:r>
            <a:endParaRPr/>
          </a:p>
        </p:txBody>
      </p:sp>
    </p:spTree>
    <p:extLst>
      <p:ext uri="{BB962C8B-B14F-4D97-AF65-F5344CB8AC3E}">
        <p14:creationId xmlns:p14="http://schemas.microsoft.com/office/powerpoint/2010/main" val="1627718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f137459613_0_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f137459613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02976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f137459613_0_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f137459613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976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4013" y="756700"/>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1" name="Google Shape;11;p2"/>
          <p:cNvSpPr/>
          <p:nvPr/>
        </p:nvSpPr>
        <p:spPr>
          <a:xfrm rot="10800000">
            <a:off x="5318350" y="32667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2" name="Google Shape;12;p2"/>
          <p:cNvSpPr txBox="1">
            <a:spLocks noGrp="1"/>
          </p:cNvSpPr>
          <p:nvPr>
            <p:ph type="ctrTitle"/>
          </p:nvPr>
        </p:nvSpPr>
        <p:spPr>
          <a:xfrm>
            <a:off x="3044700" y="1444255"/>
            <a:ext cx="3054600" cy="15372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a:endParaRPr/>
          </a:p>
        </p:txBody>
      </p:sp>
      <p:sp>
        <p:nvSpPr>
          <p:cNvPr id="13" name="Google Shape;13;p2"/>
          <p:cNvSpPr txBox="1">
            <a:spLocks noGrp="1"/>
          </p:cNvSpPr>
          <p:nvPr>
            <p:ph type="subTitle" idx="1"/>
          </p:nvPr>
        </p:nvSpPr>
        <p:spPr>
          <a:xfrm>
            <a:off x="3044700" y="3116580"/>
            <a:ext cx="3054600" cy="7014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1"/>
          <p:cNvSpPr txBox="1">
            <a:spLocks noGrp="1"/>
          </p:cNvSpPr>
          <p:nvPr>
            <p:ph type="title" hasCustomPrompt="1"/>
          </p:nvPr>
        </p:nvSpPr>
        <p:spPr>
          <a:xfrm>
            <a:off x="311700" y="957125"/>
            <a:ext cx="8520600" cy="2128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a:spLocks noGrp="1"/>
          </p:cNvSpPr>
          <p:nvPr>
            <p:ph type="body" idx="1"/>
          </p:nvPr>
        </p:nvSpPr>
        <p:spPr>
          <a:xfrm>
            <a:off x="311700" y="316200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flipH="1">
            <a:off x="7595938" y="4602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7" name="Google Shape;17;p3"/>
          <p:cNvSpPr/>
          <p:nvPr/>
        </p:nvSpPr>
        <p:spPr>
          <a:xfrm rot="10800000" flipH="1">
            <a:off x="466425" y="35583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8" name="Google Shape;18;p3"/>
          <p:cNvSpPr txBox="1">
            <a:spLocks noGrp="1"/>
          </p:cNvSpPr>
          <p:nvPr>
            <p:ph type="title"/>
          </p:nvPr>
        </p:nvSpPr>
        <p:spPr>
          <a:xfrm>
            <a:off x="773700" y="1806450"/>
            <a:ext cx="7596600" cy="15306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F3F3F3"/>
        </a:solidFill>
        <a:effectLst/>
      </p:bgPr>
    </p:bg>
    <p:spTree>
      <p:nvGrpSpPr>
        <p:cNvPr id="1"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4"/>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7" name="Google Shape;27;p5"/>
          <p:cNvSpPr txBox="1">
            <a:spLocks noGrp="1"/>
          </p:cNvSpPr>
          <p:nvPr>
            <p:ph type="body" idx="1"/>
          </p:nvPr>
        </p:nvSpPr>
        <p:spPr>
          <a:xfrm>
            <a:off x="311700" y="1225225"/>
            <a:ext cx="3999900" cy="3354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225225"/>
            <a:ext cx="3999900" cy="3354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5" name="Google Shape;35;p7"/>
          <p:cNvSpPr txBox="1">
            <a:spLocks noGrp="1"/>
          </p:cNvSpPr>
          <p:nvPr>
            <p:ph type="body" idx="1"/>
          </p:nvPr>
        </p:nvSpPr>
        <p:spPr>
          <a:xfrm>
            <a:off x="311700" y="1399400"/>
            <a:ext cx="2808000" cy="27849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6" name="Google Shape;36;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8"/>
          <p:cNvSpPr txBox="1">
            <a:spLocks noGrp="1"/>
          </p:cNvSpPr>
          <p:nvPr>
            <p:ph type="title"/>
          </p:nvPr>
        </p:nvSpPr>
        <p:spPr>
          <a:xfrm>
            <a:off x="490250" y="450150"/>
            <a:ext cx="5878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4" name="Google Shape;44;p9"/>
          <p:cNvSpPr txBox="1">
            <a:spLocks noGrp="1"/>
          </p:cNvSpPr>
          <p:nvPr>
            <p:ph type="title"/>
          </p:nvPr>
        </p:nvSpPr>
        <p:spPr>
          <a:xfrm>
            <a:off x="265500" y="929275"/>
            <a:ext cx="4045200" cy="17862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a:endParaRPr/>
          </a:p>
        </p:txBody>
      </p:sp>
      <p:sp>
        <p:nvSpPr>
          <p:cNvPr id="45" name="Google Shape;45;p9"/>
          <p:cNvSpPr txBox="1">
            <a:spLocks noGrp="1"/>
          </p:cNvSpPr>
          <p:nvPr>
            <p:ph type="subTitle" idx="1"/>
          </p:nvPr>
        </p:nvSpPr>
        <p:spPr>
          <a:xfrm>
            <a:off x="265500" y="2769001"/>
            <a:ext cx="4045200" cy="1574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9500" y="42189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ux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7" name="Google Shape;7;p1"/>
          <p:cNvSpPr txBox="1">
            <a:spLocks noGrp="1"/>
          </p:cNvSpPr>
          <p:nvPr>
            <p:ph type="body" idx="1"/>
          </p:nvPr>
        </p:nvSpPr>
        <p:spPr>
          <a:xfrm>
            <a:off x="311700" y="1225225"/>
            <a:ext cx="8520600" cy="3354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marL="914400" lvl="1"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marL="1371600" lvl="2"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marL="1828800" lvl="3"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marL="2286000" lvl="4"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marL="2743200" lvl="5"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marL="3200400" lvl="6"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marL="3657600" lvl="7"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marL="4114800" lvl="8"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asccc.org/10_1"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3044700" y="1444255"/>
            <a:ext cx="3054600" cy="15372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Program Review to PPA: a history</a:t>
            </a:r>
            <a:endParaRPr/>
          </a:p>
        </p:txBody>
      </p:sp>
      <p:sp>
        <p:nvSpPr>
          <p:cNvPr id="63" name="Google Shape;63;p13"/>
          <p:cNvSpPr txBox="1">
            <a:spLocks noGrp="1"/>
          </p:cNvSpPr>
          <p:nvPr>
            <p:ph type="subTitle" idx="1"/>
          </p:nvPr>
        </p:nvSpPr>
        <p:spPr>
          <a:xfrm>
            <a:off x="3044700" y="3116580"/>
            <a:ext cx="3054600" cy="701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Kelly Locke and Cheryl O’Donnell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The Board of Trustees will</a:t>
            </a:r>
            <a:endParaRPr/>
          </a:p>
        </p:txBody>
      </p:sp>
      <p:sp>
        <p:nvSpPr>
          <p:cNvPr id="119" name="Google Shape;119;p22"/>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sz="2433"/>
              <a:t>Consult collegially with the Academic Senate on academic and professional matters.</a:t>
            </a:r>
            <a:endParaRPr sz="2433"/>
          </a:p>
          <a:p>
            <a:pPr marL="0" lvl="0" indent="0" algn="l" rtl="0">
              <a:spcBef>
                <a:spcPts val="1200"/>
              </a:spcBef>
              <a:spcAft>
                <a:spcPts val="0"/>
              </a:spcAft>
              <a:buNone/>
            </a:pPr>
            <a:endParaRPr sz="1000"/>
          </a:p>
          <a:p>
            <a:pPr marL="0" lvl="0" indent="0" algn="l" rtl="0">
              <a:spcBef>
                <a:spcPts val="1200"/>
              </a:spcBef>
              <a:spcAft>
                <a:spcPts val="0"/>
              </a:spcAft>
              <a:buNone/>
            </a:pPr>
            <a:r>
              <a:rPr lang="en" sz="2433"/>
              <a:t>9. Process for Program Review</a:t>
            </a:r>
            <a:endParaRPr sz="2433"/>
          </a:p>
          <a:p>
            <a:pPr marL="0" lvl="0" indent="0" algn="l" rtl="0">
              <a:spcBef>
                <a:spcPts val="1200"/>
              </a:spcBef>
              <a:spcAft>
                <a:spcPts val="0"/>
              </a:spcAft>
              <a:buNone/>
            </a:pPr>
            <a:endParaRPr sz="1000"/>
          </a:p>
          <a:p>
            <a:pPr marL="0" lvl="0" indent="0" algn="l" rtl="0">
              <a:spcBef>
                <a:spcPts val="1200"/>
              </a:spcBef>
              <a:spcAft>
                <a:spcPts val="1200"/>
              </a:spcAft>
              <a:buNone/>
            </a:pPr>
            <a:r>
              <a:rPr lang="en" sz="2433"/>
              <a:t>“Consult collegially” means that the district governing board shall develop policies on academic and professional matters through relying primarily upon the advice and judgment of the Academic Senate.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Pre AB1725 and the 10 + 1</a:t>
            </a:r>
            <a:endParaRPr/>
          </a:p>
        </p:txBody>
      </p:sp>
      <p:sp>
        <p:nvSpPr>
          <p:cNvPr id="69" name="Google Shape;69;p14"/>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Program Review Committee</a:t>
            </a:r>
            <a:endParaRPr/>
          </a:p>
          <a:p>
            <a:pPr marL="0" lvl="0" indent="0" algn="l" rtl="0">
              <a:spcBef>
                <a:spcPts val="1200"/>
              </a:spcBef>
              <a:spcAft>
                <a:spcPts val="0"/>
              </a:spcAft>
              <a:buNone/>
            </a:pPr>
            <a:r>
              <a:rPr lang="en"/>
              <a:t>Departments presented to committee</a:t>
            </a:r>
            <a:endParaRPr/>
          </a:p>
          <a:p>
            <a:pPr marL="0" lvl="0" indent="0" algn="l" rtl="0">
              <a:spcBef>
                <a:spcPts val="1200"/>
              </a:spcBef>
              <a:spcAft>
                <a:spcPts val="0"/>
              </a:spcAft>
              <a:buNone/>
            </a:pPr>
            <a:r>
              <a:rPr lang="en"/>
              <a:t>Used to request new faculty hires</a:t>
            </a:r>
            <a:endParaRPr/>
          </a:p>
          <a:p>
            <a:pPr marL="0" lvl="0" indent="0" algn="l" rtl="0">
              <a:spcBef>
                <a:spcPts val="1200"/>
              </a:spcBef>
              <a:spcAft>
                <a:spcPts val="0"/>
              </a:spcAft>
              <a:buNone/>
            </a:pPr>
            <a:r>
              <a:rPr lang="en"/>
              <a:t>Focus on Outputs</a:t>
            </a:r>
            <a:endParaRPr/>
          </a:p>
          <a:p>
            <a:pPr marL="457200" lvl="0" indent="0" algn="l" rtl="0">
              <a:spcBef>
                <a:spcPts val="1200"/>
              </a:spcBef>
              <a:spcAft>
                <a:spcPts val="0"/>
              </a:spcAft>
              <a:buNone/>
            </a:pPr>
            <a:r>
              <a:rPr lang="en"/>
              <a:t>Outputs:  Number of Awards, FTES, WSCH </a:t>
            </a:r>
            <a:endParaRPr/>
          </a:p>
          <a:p>
            <a:pPr marL="457200" lvl="0" indent="0" algn="l" rtl="0">
              <a:spcBef>
                <a:spcPts val="1200"/>
              </a:spcBef>
              <a:spcAft>
                <a:spcPts val="0"/>
              </a:spcAft>
              <a:buNone/>
            </a:pPr>
            <a:r>
              <a:rPr lang="en"/>
              <a:t>Efficiency and Productivity:  FTES/WSCH, FTES/FTEF</a:t>
            </a:r>
            <a:endParaRPr/>
          </a:p>
          <a:p>
            <a:pPr marL="0" lvl="0" indent="0" algn="l" rtl="0">
              <a:spcBef>
                <a:spcPts val="120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Post AB1725 (1990s)</a:t>
            </a:r>
            <a:endParaRPr/>
          </a:p>
        </p:txBody>
      </p:sp>
      <p:sp>
        <p:nvSpPr>
          <p:cNvPr id="75" name="Google Shape;75;p15"/>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en" sz="2900" u="sng">
                <a:solidFill>
                  <a:schemeClr val="hlink"/>
                </a:solidFill>
                <a:hlinkClick r:id="rId3"/>
              </a:rPr>
              <a:t>The 10 + 1</a:t>
            </a:r>
            <a:endParaRPr sz="2900"/>
          </a:p>
          <a:p>
            <a:pPr marL="457200" lvl="0" indent="0" algn="l" rtl="0">
              <a:spcBef>
                <a:spcPts val="1200"/>
              </a:spcBef>
              <a:spcAft>
                <a:spcPts val="0"/>
              </a:spcAft>
              <a:buNone/>
            </a:pPr>
            <a:r>
              <a:rPr lang="en" sz="2308"/>
              <a:t>9. Processes for Program Review</a:t>
            </a:r>
            <a:endParaRPr sz="2308"/>
          </a:p>
          <a:p>
            <a:pPr marL="457200" lvl="0" indent="0" algn="l" rtl="0">
              <a:spcBef>
                <a:spcPts val="1200"/>
              </a:spcBef>
              <a:spcAft>
                <a:spcPts val="0"/>
              </a:spcAft>
              <a:buNone/>
            </a:pPr>
            <a:endParaRPr sz="708"/>
          </a:p>
          <a:p>
            <a:pPr marL="0" lvl="0" indent="0" algn="l" rtl="0">
              <a:spcBef>
                <a:spcPts val="1200"/>
              </a:spcBef>
              <a:spcAft>
                <a:spcPts val="0"/>
              </a:spcAft>
              <a:buNone/>
            </a:pPr>
            <a:r>
              <a:rPr lang="en" sz="2308"/>
              <a:t>Senate developed and BOT approved new Program Review process</a:t>
            </a:r>
            <a:endParaRPr sz="2308"/>
          </a:p>
          <a:p>
            <a:pPr marL="457200" lvl="0" indent="0" algn="l" rtl="0">
              <a:spcBef>
                <a:spcPts val="1200"/>
              </a:spcBef>
              <a:spcAft>
                <a:spcPts val="0"/>
              </a:spcAft>
              <a:buNone/>
            </a:pPr>
            <a:r>
              <a:rPr lang="en" sz="2308"/>
              <a:t>Instructional Programs only</a:t>
            </a:r>
            <a:endParaRPr sz="2308"/>
          </a:p>
          <a:p>
            <a:pPr marL="457200" lvl="0" indent="0" algn="l" rtl="0">
              <a:spcBef>
                <a:spcPts val="1200"/>
              </a:spcBef>
              <a:spcAft>
                <a:spcPts val="0"/>
              </a:spcAft>
              <a:buNone/>
            </a:pPr>
            <a:r>
              <a:rPr lang="en" sz="2308"/>
              <a:t>Variety of qualitative and quantitative measures</a:t>
            </a:r>
            <a:endParaRPr sz="2308"/>
          </a:p>
          <a:p>
            <a:pPr marL="457200" lvl="0" indent="0" algn="l" rtl="0">
              <a:spcBef>
                <a:spcPts val="1200"/>
              </a:spcBef>
              <a:spcAft>
                <a:spcPts val="1200"/>
              </a:spcAft>
              <a:buNone/>
            </a:pPr>
            <a:r>
              <a:rPr lang="en" sz="2308"/>
              <a:t>Self-study model (like accreditation)</a:t>
            </a:r>
            <a:endParaRPr sz="2308"/>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In the 2000s</a:t>
            </a:r>
            <a:endParaRPr/>
          </a:p>
        </p:txBody>
      </p:sp>
      <p:sp>
        <p:nvSpPr>
          <p:cNvPr id="81" name="Google Shape;81;p16"/>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2700"/>
              <a:t>ACCJC crackdown: Budget and Planning</a:t>
            </a:r>
            <a:endParaRPr sz="2700"/>
          </a:p>
          <a:p>
            <a:pPr marL="457200" lvl="0" indent="0" algn="l" rtl="0">
              <a:spcBef>
                <a:spcPts val="1200"/>
              </a:spcBef>
              <a:spcAft>
                <a:spcPts val="0"/>
              </a:spcAft>
              <a:buNone/>
            </a:pPr>
            <a:r>
              <a:rPr lang="en" sz="2700"/>
              <a:t>Planning (includes Program Review) must be connected to budget process</a:t>
            </a:r>
            <a:endParaRPr sz="2700"/>
          </a:p>
          <a:p>
            <a:pPr marL="457200" lvl="0" indent="0" algn="l" rtl="0">
              <a:spcBef>
                <a:spcPts val="1200"/>
              </a:spcBef>
              <a:spcAft>
                <a:spcPts val="0"/>
              </a:spcAft>
              <a:buNone/>
            </a:pPr>
            <a:r>
              <a:rPr lang="en" sz="2700"/>
              <a:t>Program Review--it’s not just for Instructional Programs</a:t>
            </a:r>
            <a:endParaRPr sz="2700"/>
          </a:p>
          <a:p>
            <a:pPr marL="457200" lvl="0" indent="0" algn="l" rtl="0">
              <a:spcBef>
                <a:spcPts val="1200"/>
              </a:spcBef>
              <a:spcAft>
                <a:spcPts val="1200"/>
              </a:spcAft>
              <a:buNone/>
            </a:pPr>
            <a:r>
              <a:rPr lang="en" sz="2700"/>
              <a:t>Hartnell probation 2007</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Post Probation (2008)</a:t>
            </a:r>
            <a:endParaRPr/>
          </a:p>
        </p:txBody>
      </p:sp>
      <p:sp>
        <p:nvSpPr>
          <p:cNvPr id="87" name="Google Shape;87;p17"/>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000"/>
              <a:t>Academic Senate developed process (through PPA Committee)</a:t>
            </a:r>
            <a:endParaRPr sz="2000"/>
          </a:p>
          <a:p>
            <a:pPr marL="0" lvl="0" indent="0" algn="l" rtl="0">
              <a:spcBef>
                <a:spcPts val="1200"/>
              </a:spcBef>
              <a:spcAft>
                <a:spcPts val="0"/>
              </a:spcAft>
              <a:buNone/>
            </a:pPr>
            <a:r>
              <a:rPr lang="en" sz="2000"/>
              <a:t>BOT approved</a:t>
            </a:r>
            <a:endParaRPr sz="2000"/>
          </a:p>
          <a:p>
            <a:pPr marL="0" lvl="0" indent="0" algn="l" rtl="0">
              <a:spcBef>
                <a:spcPts val="1200"/>
              </a:spcBef>
              <a:spcAft>
                <a:spcPts val="0"/>
              </a:spcAft>
              <a:buNone/>
            </a:pPr>
            <a:r>
              <a:rPr lang="en" sz="2000"/>
              <a:t>Program Planning and Assessment (PPA) for Instructional Programs and Counseling</a:t>
            </a:r>
            <a:endParaRPr sz="2000"/>
          </a:p>
          <a:p>
            <a:pPr marL="457200" lvl="0" indent="0" algn="l" rtl="0">
              <a:spcBef>
                <a:spcPts val="1200"/>
              </a:spcBef>
              <a:spcAft>
                <a:spcPts val="0"/>
              </a:spcAft>
              <a:buNone/>
            </a:pPr>
            <a:r>
              <a:rPr lang="en" sz="2000"/>
              <a:t>Annual Process since the budget is annual</a:t>
            </a:r>
            <a:endParaRPr sz="2000"/>
          </a:p>
          <a:p>
            <a:pPr marL="457200" lvl="0" indent="0" algn="l" rtl="0">
              <a:spcBef>
                <a:spcPts val="1200"/>
              </a:spcBef>
              <a:spcAft>
                <a:spcPts val="0"/>
              </a:spcAft>
              <a:buNone/>
            </a:pPr>
            <a:r>
              <a:rPr lang="en" sz="2000"/>
              <a:t>Variety of metrics, meaningful to faculty (Guiding Principle)</a:t>
            </a:r>
            <a:endParaRPr sz="2000"/>
          </a:p>
          <a:p>
            <a:pPr marL="457200" lvl="0" indent="0" algn="l" rtl="0">
              <a:spcBef>
                <a:spcPts val="1200"/>
              </a:spcBef>
              <a:spcAft>
                <a:spcPts val="1200"/>
              </a:spcAft>
              <a:buNone/>
            </a:pPr>
            <a:r>
              <a:rPr lang="en" sz="2000"/>
              <a:t>Self-study model</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PPA vs Program Review</a:t>
            </a:r>
            <a:endParaRPr/>
          </a:p>
        </p:txBody>
      </p:sp>
      <p:sp>
        <p:nvSpPr>
          <p:cNvPr id="93" name="Google Shape;93;p18"/>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200"/>
              <a:t>What’s in a name?</a:t>
            </a:r>
            <a:endParaRPr sz="2200"/>
          </a:p>
          <a:p>
            <a:pPr marL="0" lvl="0" indent="0" algn="l" rtl="0">
              <a:spcBef>
                <a:spcPts val="1200"/>
              </a:spcBef>
              <a:spcAft>
                <a:spcPts val="0"/>
              </a:spcAft>
              <a:buNone/>
            </a:pPr>
            <a:r>
              <a:rPr lang="en" sz="2200"/>
              <a:t>Intentional name change</a:t>
            </a:r>
            <a:endParaRPr sz="2200"/>
          </a:p>
          <a:p>
            <a:pPr marL="457200" lvl="0" indent="0" algn="l" rtl="0">
              <a:spcBef>
                <a:spcPts val="1200"/>
              </a:spcBef>
              <a:spcAft>
                <a:spcPts val="0"/>
              </a:spcAft>
              <a:buNone/>
            </a:pPr>
            <a:r>
              <a:rPr lang="en" sz="2200"/>
              <a:t>Review--backward looking</a:t>
            </a:r>
            <a:endParaRPr sz="2200"/>
          </a:p>
          <a:p>
            <a:pPr marL="457200" lvl="0" indent="0" algn="l" rtl="0">
              <a:spcBef>
                <a:spcPts val="1200"/>
              </a:spcBef>
              <a:spcAft>
                <a:spcPts val="0"/>
              </a:spcAft>
              <a:buNone/>
            </a:pPr>
            <a:r>
              <a:rPr lang="en" sz="2200"/>
              <a:t>Assessment--also backward looking, connected to outcomes</a:t>
            </a:r>
            <a:endParaRPr sz="2200"/>
          </a:p>
          <a:p>
            <a:pPr marL="457200" lvl="0" indent="0" algn="l" rtl="0">
              <a:spcBef>
                <a:spcPts val="1200"/>
              </a:spcBef>
              <a:spcAft>
                <a:spcPts val="1200"/>
              </a:spcAft>
              <a:buNone/>
            </a:pPr>
            <a:r>
              <a:rPr lang="en" sz="2200"/>
              <a:t>Planning--forward looking, connected to budget</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PPA Committee</a:t>
            </a:r>
            <a:endParaRPr/>
          </a:p>
        </p:txBody>
      </p:sp>
      <p:sp>
        <p:nvSpPr>
          <p:cNvPr id="99" name="Google Shape;99;p19"/>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en"/>
              <a:t>Developed process</a:t>
            </a:r>
            <a:endParaRPr/>
          </a:p>
          <a:p>
            <a:pPr marL="0" lvl="0" indent="0" algn="l" rtl="0">
              <a:spcBef>
                <a:spcPts val="1200"/>
              </a:spcBef>
              <a:spcAft>
                <a:spcPts val="0"/>
              </a:spcAft>
              <a:buClr>
                <a:schemeClr val="dk1"/>
              </a:buClr>
              <a:buSzPts val="1100"/>
              <a:buFont typeface="Arial"/>
              <a:buNone/>
            </a:pPr>
            <a:r>
              <a:rPr lang="en"/>
              <a:t>Rolled out and monitored the approved process</a:t>
            </a:r>
            <a:endParaRPr/>
          </a:p>
          <a:p>
            <a:pPr marL="457200" lvl="0" indent="0" algn="l" rtl="0">
              <a:spcBef>
                <a:spcPts val="1200"/>
              </a:spcBef>
              <a:spcAft>
                <a:spcPts val="0"/>
              </a:spcAft>
              <a:buNone/>
            </a:pPr>
            <a:r>
              <a:rPr lang="en"/>
              <a:t>Timeline</a:t>
            </a:r>
            <a:endParaRPr/>
          </a:p>
          <a:p>
            <a:pPr marL="457200" lvl="0" indent="0" algn="l" rtl="0">
              <a:spcBef>
                <a:spcPts val="1200"/>
              </a:spcBef>
              <a:spcAft>
                <a:spcPts val="0"/>
              </a:spcAft>
              <a:buNone/>
            </a:pPr>
            <a:r>
              <a:rPr lang="en"/>
              <a:t>Questions</a:t>
            </a:r>
            <a:endParaRPr/>
          </a:p>
          <a:p>
            <a:pPr marL="457200" lvl="0" indent="0" algn="l" rtl="0">
              <a:spcBef>
                <a:spcPts val="1200"/>
              </a:spcBef>
              <a:spcAft>
                <a:spcPts val="0"/>
              </a:spcAft>
              <a:buNone/>
            </a:pPr>
            <a:r>
              <a:rPr lang="en"/>
              <a:t>Connection to outcomes (SLOs, PLOs)</a:t>
            </a:r>
            <a:endParaRPr/>
          </a:p>
          <a:p>
            <a:pPr marL="457200" lvl="0" indent="0" algn="l" rtl="0">
              <a:spcBef>
                <a:spcPts val="1200"/>
              </a:spcBef>
              <a:spcAft>
                <a:spcPts val="0"/>
              </a:spcAft>
              <a:buNone/>
            </a:pPr>
            <a:r>
              <a:rPr lang="en"/>
              <a:t>Connection to budget requests</a:t>
            </a:r>
            <a:endParaRPr/>
          </a:p>
          <a:p>
            <a:pPr marL="457200" lvl="0" indent="0" algn="l" rtl="0">
              <a:spcBef>
                <a:spcPts val="1200"/>
              </a:spcBef>
              <a:spcAft>
                <a:spcPts val="0"/>
              </a:spcAft>
              <a:buNone/>
            </a:pPr>
            <a:r>
              <a:rPr lang="en"/>
              <a:t>Review Process-Deans and Divisions</a:t>
            </a:r>
            <a:endParaRPr/>
          </a:p>
          <a:p>
            <a:pPr marL="457200" lvl="0" indent="0" algn="l" rtl="0">
              <a:spcBef>
                <a:spcPts val="1200"/>
              </a:spcBef>
              <a:spcAft>
                <a:spcPts val="1200"/>
              </a:spcAft>
              <a:buNone/>
            </a:pPr>
            <a:r>
              <a:rPr lang="en"/>
              <a:t>System for prioritization of budget requests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311700" y="315925"/>
            <a:ext cx="3714300" cy="831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Pros </a:t>
            </a:r>
            <a:endParaRPr/>
          </a:p>
        </p:txBody>
      </p:sp>
      <p:sp>
        <p:nvSpPr>
          <p:cNvPr id="105" name="Google Shape;105;p20"/>
          <p:cNvSpPr txBox="1">
            <a:spLocks noGrp="1"/>
          </p:cNvSpPr>
          <p:nvPr>
            <p:ph type="body" idx="1"/>
          </p:nvPr>
        </p:nvSpPr>
        <p:spPr>
          <a:xfrm>
            <a:off x="311700" y="1225225"/>
            <a:ext cx="39999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100"/>
              <a:t>Academic Senate driven</a:t>
            </a:r>
            <a:endParaRPr sz="2100"/>
          </a:p>
          <a:p>
            <a:pPr marL="0" lvl="0" indent="0" algn="l" rtl="0">
              <a:spcBef>
                <a:spcPts val="1200"/>
              </a:spcBef>
              <a:spcAft>
                <a:spcPts val="0"/>
              </a:spcAft>
              <a:buNone/>
            </a:pPr>
            <a:r>
              <a:rPr lang="en" sz="2100"/>
              <a:t>Guiding philosophy</a:t>
            </a:r>
            <a:endParaRPr sz="2100"/>
          </a:p>
          <a:p>
            <a:pPr marL="0" lvl="0" indent="0" algn="l" rtl="0">
              <a:spcBef>
                <a:spcPts val="1200"/>
              </a:spcBef>
              <a:spcAft>
                <a:spcPts val="0"/>
              </a:spcAft>
              <a:buNone/>
            </a:pPr>
            <a:r>
              <a:rPr lang="en" sz="2100"/>
              <a:t>Meaningful metrics</a:t>
            </a:r>
            <a:endParaRPr sz="2100"/>
          </a:p>
          <a:p>
            <a:pPr marL="0" lvl="0" indent="0" algn="l" rtl="0">
              <a:spcBef>
                <a:spcPts val="1200"/>
              </a:spcBef>
              <a:spcAft>
                <a:spcPts val="1200"/>
              </a:spcAft>
              <a:buNone/>
            </a:pPr>
            <a:r>
              <a:rPr lang="en" sz="2100"/>
              <a:t>Self-study process</a:t>
            </a:r>
            <a:endParaRPr sz="2100"/>
          </a:p>
        </p:txBody>
      </p:sp>
      <p:sp>
        <p:nvSpPr>
          <p:cNvPr id="106" name="Google Shape;106;p20"/>
          <p:cNvSpPr txBox="1">
            <a:spLocks noGrp="1"/>
          </p:cNvSpPr>
          <p:nvPr>
            <p:ph type="body" idx="2"/>
          </p:nvPr>
        </p:nvSpPr>
        <p:spPr>
          <a:xfrm>
            <a:off x="4832400" y="1225225"/>
            <a:ext cx="39999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100"/>
              <a:t>Little institutional buy-in</a:t>
            </a:r>
            <a:endParaRPr sz="2100"/>
          </a:p>
          <a:p>
            <a:pPr marL="0" lvl="0" indent="0" algn="l" rtl="0">
              <a:spcBef>
                <a:spcPts val="1200"/>
              </a:spcBef>
              <a:spcAft>
                <a:spcPts val="0"/>
              </a:spcAft>
              <a:buNone/>
            </a:pPr>
            <a:r>
              <a:rPr lang="en" sz="2100"/>
              <a:t>Seen as  unimportant “faculty committee”</a:t>
            </a:r>
            <a:endParaRPr sz="2100"/>
          </a:p>
          <a:p>
            <a:pPr marL="0" lvl="0" indent="0" algn="l" rtl="0">
              <a:spcBef>
                <a:spcPts val="1200"/>
              </a:spcBef>
              <a:spcAft>
                <a:spcPts val="0"/>
              </a:spcAft>
              <a:buNone/>
            </a:pPr>
            <a:r>
              <a:rPr lang="en" sz="2100"/>
              <a:t>Still no Program Review (PPA) for other functions of campus</a:t>
            </a:r>
            <a:endParaRPr sz="2100"/>
          </a:p>
          <a:p>
            <a:pPr marL="0" lvl="0" indent="0" algn="l" rtl="0">
              <a:spcBef>
                <a:spcPts val="1200"/>
              </a:spcBef>
              <a:spcAft>
                <a:spcPts val="1200"/>
              </a:spcAft>
              <a:buNone/>
            </a:pPr>
            <a:r>
              <a:rPr lang="en" sz="2100"/>
              <a:t>No institutional help or technology to manage</a:t>
            </a:r>
            <a:endParaRPr sz="2100"/>
          </a:p>
        </p:txBody>
      </p:sp>
      <p:sp>
        <p:nvSpPr>
          <p:cNvPr id="107" name="Google Shape;107;p20"/>
          <p:cNvSpPr txBox="1">
            <a:spLocks noGrp="1"/>
          </p:cNvSpPr>
          <p:nvPr>
            <p:ph type="title"/>
          </p:nvPr>
        </p:nvSpPr>
        <p:spPr>
          <a:xfrm>
            <a:off x="4975200" y="315925"/>
            <a:ext cx="3714300" cy="831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Cons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2013 to now...</a:t>
            </a:r>
            <a:endParaRPr/>
          </a:p>
        </p:txBody>
      </p:sp>
      <p:sp>
        <p:nvSpPr>
          <p:cNvPr id="113" name="Google Shape;113;p21"/>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100"/>
              <a:t>Governance Redesign (2013)</a:t>
            </a:r>
            <a:endParaRPr sz="2100"/>
          </a:p>
          <a:p>
            <a:pPr marL="0" lvl="0" indent="0" algn="l" rtl="0">
              <a:spcBef>
                <a:spcPts val="1200"/>
              </a:spcBef>
              <a:spcAft>
                <a:spcPts val="0"/>
              </a:spcAft>
              <a:buNone/>
            </a:pPr>
            <a:r>
              <a:rPr lang="en" sz="2100"/>
              <a:t>PPA Committee dissolved (2013), some functions to O&amp;A</a:t>
            </a:r>
            <a:endParaRPr sz="2100"/>
          </a:p>
          <a:p>
            <a:pPr marL="0" lvl="0" indent="0" algn="l" rtl="0">
              <a:spcBef>
                <a:spcPts val="1200"/>
              </a:spcBef>
              <a:spcAft>
                <a:spcPts val="0"/>
              </a:spcAft>
              <a:buNone/>
            </a:pPr>
            <a:r>
              <a:rPr lang="en" sz="2100"/>
              <a:t>Elumen expanded from SLOS to include PPA (2016)</a:t>
            </a:r>
            <a:endParaRPr sz="2100"/>
          </a:p>
          <a:p>
            <a:pPr marL="0" lvl="0" indent="0" algn="l" rtl="0">
              <a:spcBef>
                <a:spcPts val="1200"/>
              </a:spcBef>
              <a:spcAft>
                <a:spcPts val="0"/>
              </a:spcAft>
              <a:buNone/>
            </a:pPr>
            <a:r>
              <a:rPr lang="en" sz="2100"/>
              <a:t>Special Project designed</a:t>
            </a:r>
            <a:endParaRPr sz="2100"/>
          </a:p>
          <a:p>
            <a:pPr marL="0" lvl="0" indent="0" algn="l" rtl="0">
              <a:spcBef>
                <a:spcPts val="1200"/>
              </a:spcBef>
              <a:spcAft>
                <a:spcPts val="1200"/>
              </a:spcAft>
              <a:buNone/>
            </a:pPr>
            <a:r>
              <a:rPr lang="en" sz="2100"/>
              <a:t>PPA process (timelines, questions, connections to outcomes, meaningfulness) drifted from Senate as primary driver</a:t>
            </a:r>
            <a:endParaRPr sz="2100"/>
          </a:p>
        </p:txBody>
      </p:sp>
    </p:spTree>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561</Words>
  <Application>Microsoft Office PowerPoint</Application>
  <PresentationFormat>On-screen Show (16:9)</PresentationFormat>
  <Paragraphs>75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Economica</vt:lpstr>
      <vt:lpstr>Open Sans</vt:lpstr>
      <vt:lpstr>Arial</vt:lpstr>
      <vt:lpstr>Luxe</vt:lpstr>
      <vt:lpstr>Program Review to PPA: a history</vt:lpstr>
      <vt:lpstr>Pre AB1725 and the 10 + 1</vt:lpstr>
      <vt:lpstr>Post AB1725 (1990s)</vt:lpstr>
      <vt:lpstr>In the 2000s</vt:lpstr>
      <vt:lpstr>Post Probation (2008)</vt:lpstr>
      <vt:lpstr>PPA vs Program Review</vt:lpstr>
      <vt:lpstr>PPA Committee</vt:lpstr>
      <vt:lpstr>Pros </vt:lpstr>
      <vt:lpstr>2013 to now...</vt:lpstr>
      <vt:lpstr>The Board of Trustees will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Review to PPA: a history</dc:title>
  <dc:creator>Cynthia Ainsworth</dc:creator>
  <cp:lastModifiedBy>Cynthia Ainsworth</cp:lastModifiedBy>
  <cp:revision>1</cp:revision>
  <dcterms:modified xsi:type="dcterms:W3CDTF">2021-10-04T19:01:42Z</dcterms:modified>
</cp:coreProperties>
</file>