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57" r:id="rId3"/>
    <p:sldId id="277" r:id="rId4"/>
    <p:sldId id="689" r:id="rId5"/>
    <p:sldId id="708" r:id="rId6"/>
    <p:sldId id="616" r:id="rId7"/>
    <p:sldId id="730" r:id="rId8"/>
    <p:sldId id="739" r:id="rId9"/>
    <p:sldId id="740" r:id="rId10"/>
    <p:sldId id="744" r:id="rId11"/>
    <p:sldId id="741" r:id="rId12"/>
    <p:sldId id="615" r:id="rId13"/>
    <p:sldId id="742" r:id="rId14"/>
    <p:sldId id="743" r:id="rId15"/>
    <p:sldId id="729" r:id="rId16"/>
    <p:sldId id="731" r:id="rId17"/>
    <p:sldId id="732" r:id="rId18"/>
    <p:sldId id="733" r:id="rId19"/>
    <p:sldId id="734" r:id="rId20"/>
    <p:sldId id="735" r:id="rId21"/>
    <p:sldId id="589" r:id="rId22"/>
    <p:sldId id="582"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90033"/>
    <a:srgbClr val="80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0" autoAdjust="0"/>
    <p:restoredTop sz="94678" autoAdjust="0"/>
  </p:normalViewPr>
  <p:slideViewPr>
    <p:cSldViewPr snapToGrid="0">
      <p:cViewPr varScale="1">
        <p:scale>
          <a:sx n="89" d="100"/>
          <a:sy n="89" d="100"/>
        </p:scale>
        <p:origin x="974" y="106"/>
      </p:cViewPr>
      <p:guideLst/>
    </p:cSldViewPr>
  </p:slideViewPr>
  <p:notesTextViewPr>
    <p:cViewPr>
      <p:scale>
        <a:sx n="3" d="2"/>
        <a:sy n="3" d="2"/>
      </p:scale>
      <p:origin x="0" y="0"/>
    </p:cViewPr>
  </p:notesTextViewPr>
  <p:sorterViewPr>
    <p:cViewPr varScale="1">
      <p:scale>
        <a:sx n="1" d="1"/>
        <a:sy n="1" d="1"/>
      </p:scale>
      <p:origin x="0" y="-24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62A44C9-EACF-41B5-85F3-2D5123C01158}" type="datetimeFigureOut">
              <a:rPr lang="en-US" smtClean="0"/>
              <a:t>11/22/2021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8838F65-0AFA-4425-99E7-87299D0CB729}" type="slidenum">
              <a:rPr lang="en-US" smtClean="0"/>
              <a:t>‹#›</a:t>
            </a:fld>
            <a:endParaRPr lang="en-US"/>
          </a:p>
        </p:txBody>
      </p:sp>
    </p:spTree>
    <p:extLst>
      <p:ext uri="{BB962C8B-B14F-4D97-AF65-F5344CB8AC3E}">
        <p14:creationId xmlns:p14="http://schemas.microsoft.com/office/powerpoint/2010/main" val="392824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F8BB8E9-6DA0-4899-9E06-E06D4EAACBDA}" type="datetimeFigureOut">
              <a:rPr lang="en-US" smtClean="0"/>
              <a:t>11/22/2021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0A69F77-8A29-4175-9FAE-F0D6519C9E26}" type="slidenum">
              <a:rPr lang="en-US" smtClean="0"/>
              <a:t>‹#›</a:t>
            </a:fld>
            <a:endParaRPr lang="en-US"/>
          </a:p>
        </p:txBody>
      </p:sp>
    </p:spTree>
    <p:extLst>
      <p:ext uri="{BB962C8B-B14F-4D97-AF65-F5344CB8AC3E}">
        <p14:creationId xmlns:p14="http://schemas.microsoft.com/office/powerpoint/2010/main" val="23166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55ApuMCmygnEDop5160PwCmi9xErHDASvGSfE8iTe4A/edit?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drive.google.com/file/d/1TwPB1uBmAFv7I7mTYf7C9TEEIUOeW-Lu/view?usp=sharing" TargetMode="External"/><Relationship Id="rId4" Type="http://schemas.openxmlformats.org/officeDocument/2006/relationships/hyperlink" Target="https://drive.google.com/file/d/1l6_BqHvKI_A8RFja4myi1A08IqlTMgVq/view?usp=shari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atic1.squarespace.com/static/5eb5c03682a92c5f96da4fc8/t/600f48b93e23721b6ca72efa/1611614397014/CCC+Equity+Plan+Review_A+Focus+on+Racial+Equity.pdf%5b47%5d.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ompton.edu/facultystaff/professional-development/index.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a:t>
            </a:fld>
            <a:endParaRPr lang="en-US"/>
          </a:p>
        </p:txBody>
      </p:sp>
    </p:spTree>
    <p:extLst>
      <p:ext uri="{BB962C8B-B14F-4D97-AF65-F5344CB8AC3E}">
        <p14:creationId xmlns:p14="http://schemas.microsoft.com/office/powerpoint/2010/main" val="3105265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Student Engagement Action Group developed a plan to provide support and create the capacity for students to take active leadership roles, ensure ongoing racial equity and social justice-focused conversations and actions within the larger campus community. The Student Engagement Action Group made recommendations for creating the foundation that will allow for realization of the Courageous Conversations Action Group recommendation, which is to embrace the community engagement spectrum. The complete recommendations from this action group can be found in the Full Recommendations section of this document.</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20</a:t>
            </a:fld>
            <a:endParaRPr lang="en-US"/>
          </a:p>
        </p:txBody>
      </p:sp>
    </p:spTree>
    <p:extLst>
      <p:ext uri="{BB962C8B-B14F-4D97-AF65-F5344CB8AC3E}">
        <p14:creationId xmlns:p14="http://schemas.microsoft.com/office/powerpoint/2010/main" val="364076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Student Engagement Action Group developed a plan to provide support and create the capacity for students to take active leadership roles, ensure ongoing racial equity and social justice-focused conversations and actions within the larger campus community. The Student Engagement Action Group made recommendations for creating the foundation that will allow for realization of the Courageous Conversations Action Group recommendation, which is to embrace the community engagement spectrum. The complete recommendations from this action group can be found in the Full Recommendations section of this document.</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11</a:t>
            </a:fld>
            <a:endParaRPr lang="en-US"/>
          </a:p>
        </p:txBody>
      </p:sp>
    </p:spTree>
    <p:extLst>
      <p:ext uri="{BB962C8B-B14F-4D97-AF65-F5344CB8AC3E}">
        <p14:creationId xmlns:p14="http://schemas.microsoft.com/office/powerpoint/2010/main" val="1879486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Student Engagement Action Group developed a plan to provide support and create the capacity for students to take active leadership roles, ensure ongoing racial equity and social justice-focused conversations and actions within the larger campus community. The Student Engagement Action Group made recommendations for creating the foundation that will allow for realization of the Courageous Conversations Action Group recommendation, which is to embrace the community engagement spectrum. The complete recommendations from this action group can be found in the Full Recommendations section of this document.</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13</a:t>
            </a:fld>
            <a:endParaRPr lang="en-US"/>
          </a:p>
        </p:txBody>
      </p:sp>
    </p:spTree>
    <p:extLst>
      <p:ext uri="{BB962C8B-B14F-4D97-AF65-F5344CB8AC3E}">
        <p14:creationId xmlns:p14="http://schemas.microsoft.com/office/powerpoint/2010/main" val="176203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Student Engagement Action Group developed a plan to provide support and create the capacity for students to take active leadership roles, ensure ongoing racial equity and social justice-focused conversations and actions within the larger campus community. The Student Engagement Action Group made recommendations for creating the foundation that will allow for realization of the Courageous Conversations Action Group recommendation, which is to embrace the community engagement spectrum. The complete recommendations from this action group can be found in the Full Recommendations section of this document.</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14</a:t>
            </a:fld>
            <a:endParaRPr lang="en-US"/>
          </a:p>
        </p:txBody>
      </p:sp>
    </p:spTree>
    <p:extLst>
      <p:ext uri="{BB962C8B-B14F-4D97-AF65-F5344CB8AC3E}">
        <p14:creationId xmlns:p14="http://schemas.microsoft.com/office/powerpoint/2010/main" val="1461307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Curriculum Review Action Group addressed challenges to specific discipline areas, such as public safety training of which Hartnell is one of many colleges in a consortium, as well as curriculum overall across the college. The complete recommendations from this action group can be found in the Full Recommendations section of this document. Recommendations cover four areas:</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15</a:t>
            </a:fld>
            <a:endParaRPr lang="en-US"/>
          </a:p>
        </p:txBody>
      </p:sp>
    </p:spTree>
    <p:extLst>
      <p:ext uri="{BB962C8B-B14F-4D97-AF65-F5344CB8AC3E}">
        <p14:creationId xmlns:p14="http://schemas.microsoft.com/office/powerpoint/2010/main" val="138340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Institutional Audits Action Group provided recommendations for how to undertake a campus wide audit of institutional policies and practices, and documentation of efforts already underway. Three documents that have been completed and that can also serve as resources for implementation of recommendations include a </a:t>
            </a:r>
            <a:r>
              <a:rPr lang="en-US" sz="1200" kern="1200" dirty="0" smtClean="0">
                <a:solidFill>
                  <a:schemeClr val="tx1"/>
                </a:solidFill>
                <a:effectLst/>
                <a:latin typeface="+mn-lt"/>
                <a:ea typeface="+mn-ea"/>
                <a:cs typeface="+mn-cs"/>
                <a:hlinkClick r:id="rId3"/>
              </a:rPr>
              <a:t>list</a:t>
            </a:r>
            <a:r>
              <a:rPr lang="en-US" sz="1200" kern="1200" dirty="0" smtClean="0">
                <a:solidFill>
                  <a:schemeClr val="tx1"/>
                </a:solidFill>
                <a:effectLst/>
                <a:latin typeface="+mn-lt"/>
                <a:ea typeface="+mn-ea"/>
                <a:cs typeface="+mn-cs"/>
              </a:rPr>
              <a:t> of all campus committees and groups working on issues of equity, a </a:t>
            </a:r>
            <a:r>
              <a:rPr lang="en-US" sz="1200" kern="1200" dirty="0" smtClean="0">
                <a:solidFill>
                  <a:schemeClr val="tx1"/>
                </a:solidFill>
                <a:effectLst/>
                <a:latin typeface="+mn-lt"/>
                <a:ea typeface="+mn-ea"/>
                <a:cs typeface="+mn-cs"/>
                <a:hlinkClick r:id="rId4"/>
              </a:rPr>
              <a:t>Hartnell College Institutional Self-Assessment for Equity</a:t>
            </a:r>
            <a:r>
              <a:rPr lang="en-US" sz="1200" kern="1200" dirty="0" smtClean="0">
                <a:solidFill>
                  <a:schemeClr val="tx1"/>
                </a:solidFill>
                <a:effectLst/>
                <a:latin typeface="+mn-lt"/>
                <a:ea typeface="+mn-ea"/>
                <a:cs typeface="+mn-cs"/>
              </a:rPr>
              <a:t>, and a </a:t>
            </a:r>
            <a:r>
              <a:rPr lang="en-US" sz="1200" kern="1200" dirty="0" smtClean="0">
                <a:solidFill>
                  <a:schemeClr val="tx1"/>
                </a:solidFill>
                <a:effectLst/>
                <a:latin typeface="+mn-lt"/>
                <a:ea typeface="+mn-ea"/>
                <a:cs typeface="+mn-cs"/>
                <a:hlinkClick r:id="rId5"/>
              </a:rPr>
              <a:t>Tri-Crosswalk</a:t>
            </a:r>
            <a:r>
              <a:rPr lang="en-US" sz="1200" kern="1200" dirty="0" smtClean="0">
                <a:solidFill>
                  <a:schemeClr val="tx1"/>
                </a:solidFill>
                <a:effectLst/>
                <a:latin typeface="+mn-lt"/>
                <a:ea typeface="+mn-ea"/>
                <a:cs typeface="+mn-cs"/>
              </a:rPr>
              <a:t> of the Chancellor’s Call to Action, the Hartnell College Framework on Racial Equity and Social Justice and the tool developed over summer 2020 under the direction of the Vice President of Student Services. The complete recommendations from this action group can be found in the Full Recommendations section of this document. The recommendations can be summarized as looking for evidence of inclusive, anti-racist, and culturally affirming and sustaining practices or bias and disproportionate impact in the following areas:</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16</a:t>
            </a:fld>
            <a:endParaRPr lang="en-US"/>
          </a:p>
        </p:txBody>
      </p:sp>
    </p:spTree>
    <p:extLst>
      <p:ext uri="{BB962C8B-B14F-4D97-AF65-F5344CB8AC3E}">
        <p14:creationId xmlns:p14="http://schemas.microsoft.com/office/powerpoint/2010/main" val="155500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Student Equity Plan Action Group was tasked with responding to the CCCCO specific call to review and implement, with haste, campus Student Equity Plans (SEP). The action group incorporated the use of findings from the </a:t>
            </a:r>
            <a:r>
              <a:rPr lang="en-US" sz="1200" kern="1200" dirty="0" smtClean="0">
                <a:solidFill>
                  <a:schemeClr val="tx1"/>
                </a:solidFill>
                <a:effectLst/>
                <a:latin typeface="+mn-lt"/>
                <a:ea typeface="+mn-ea"/>
                <a:cs typeface="+mn-cs"/>
                <a:hlinkClick r:id="rId3"/>
              </a:rPr>
              <a:t>Student Equity Plan Review: A Focus on Racial Equity</a:t>
            </a:r>
            <a:r>
              <a:rPr lang="en-US" sz="1200" kern="1200" dirty="0" smtClean="0">
                <a:solidFill>
                  <a:schemeClr val="tx1"/>
                </a:solidFill>
                <a:effectLst/>
                <a:latin typeface="+mn-lt"/>
                <a:ea typeface="+mn-ea"/>
                <a:cs typeface="+mn-cs"/>
              </a:rPr>
              <a:t> by the Center for Urban Education (CUE) into their recommendations. The complete recommendations from this action group can be found in the Full Recommendations section of this document. Recommendations are summarized as:</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17</a:t>
            </a:fld>
            <a:endParaRPr lang="en-US"/>
          </a:p>
        </p:txBody>
      </p:sp>
    </p:spTree>
    <p:extLst>
      <p:ext uri="{BB962C8B-B14F-4D97-AF65-F5344CB8AC3E}">
        <p14:creationId xmlns:p14="http://schemas.microsoft.com/office/powerpoint/2010/main" val="1265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Professional Development Action Group took inspiration from the unified approach to professional development at some other colleges, including </a:t>
            </a:r>
            <a:r>
              <a:rPr lang="en-US" sz="1200" kern="1200" dirty="0" smtClean="0">
                <a:solidFill>
                  <a:schemeClr val="tx1"/>
                </a:solidFill>
                <a:effectLst/>
                <a:latin typeface="+mn-lt"/>
                <a:ea typeface="+mn-ea"/>
                <a:cs typeface="+mn-cs"/>
                <a:hlinkClick r:id="rId3"/>
              </a:rPr>
              <a:t>Compton College</a:t>
            </a:r>
            <a:r>
              <a:rPr lang="en-US" sz="1200" kern="1200" dirty="0" smtClean="0">
                <a:solidFill>
                  <a:schemeClr val="tx1"/>
                </a:solidFill>
                <a:effectLst/>
                <a:latin typeface="+mn-lt"/>
                <a:ea typeface="+mn-ea"/>
                <a:cs typeface="+mn-cs"/>
              </a:rPr>
              <a:t>.  The action group made recommendations to support the Professional Development Committee in planning inclusive, anti-racist, and culturally affirming and sustaining professional development for Hartnell students, staff, faculty and administration. The complete recommendations from this action group can be found in the Full Recommendations section of this document. Recommendations can be summarized as:</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18</a:t>
            </a:fld>
            <a:endParaRPr lang="en-US"/>
          </a:p>
        </p:txBody>
      </p:sp>
    </p:spTree>
    <p:extLst>
      <p:ext uri="{BB962C8B-B14F-4D97-AF65-F5344CB8AC3E}">
        <p14:creationId xmlns:p14="http://schemas.microsoft.com/office/powerpoint/2010/main" val="401667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Courageous Conversations Action Group created a four-stage framework to support moving the campus along the community engagement spectrum. This spectrum moves from informing, consulting, involving and finally to deferring to the community as a means for implementing institutional change. The framework document provides a narrative rationale for each of the stages and multiple approaches within each stage. The full text can be found in the Full Recommendations section of this document.</a:t>
            </a:r>
          </a:p>
          <a:p>
            <a:endParaRPr lang="en-US" dirty="0"/>
          </a:p>
        </p:txBody>
      </p:sp>
      <p:sp>
        <p:nvSpPr>
          <p:cNvPr id="4" name="Slide Number Placeholder 3"/>
          <p:cNvSpPr>
            <a:spLocks noGrp="1"/>
          </p:cNvSpPr>
          <p:nvPr>
            <p:ph type="sldNum" sz="quarter" idx="10"/>
          </p:nvPr>
        </p:nvSpPr>
        <p:spPr/>
        <p:txBody>
          <a:bodyPr/>
          <a:lstStyle/>
          <a:p>
            <a:fld id="{A0A69F77-8A29-4175-9FAE-F0D6519C9E26}" type="slidenum">
              <a:rPr lang="en-US" smtClean="0"/>
              <a:t>19</a:t>
            </a:fld>
            <a:endParaRPr lang="en-US"/>
          </a:p>
        </p:txBody>
      </p:sp>
    </p:spTree>
    <p:extLst>
      <p:ext uri="{BB962C8B-B14F-4D97-AF65-F5344CB8AC3E}">
        <p14:creationId xmlns:p14="http://schemas.microsoft.com/office/powerpoint/2010/main" val="14814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66530F-62AB-4007-B447-5D2D48183F7D}"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3656206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66530F-62AB-4007-B447-5D2D48183F7D}"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3313840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66530F-62AB-4007-B447-5D2D48183F7D}"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315299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66530F-62AB-4007-B447-5D2D48183F7D}"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341279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66530F-62AB-4007-B447-5D2D48183F7D}"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2911420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66530F-62AB-4007-B447-5D2D48183F7D}"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313389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66530F-62AB-4007-B447-5D2D48183F7D}"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2622845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66530F-62AB-4007-B447-5D2D48183F7D}"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149037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6530F-62AB-4007-B447-5D2D48183F7D}"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108493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66530F-62AB-4007-B447-5D2D48183F7D}"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3063209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66530F-62AB-4007-B447-5D2D48183F7D}"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877B0-E4B2-408B-B76E-E815150CC051}" type="slidenum">
              <a:rPr lang="en-US" smtClean="0"/>
              <a:t>‹#›</a:t>
            </a:fld>
            <a:endParaRPr lang="en-US"/>
          </a:p>
        </p:txBody>
      </p:sp>
    </p:spTree>
    <p:extLst>
      <p:ext uri="{BB962C8B-B14F-4D97-AF65-F5344CB8AC3E}">
        <p14:creationId xmlns:p14="http://schemas.microsoft.com/office/powerpoint/2010/main" val="4173344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6530F-62AB-4007-B447-5D2D48183F7D}" type="datetimeFigureOut">
              <a:rPr lang="en-US" smtClean="0"/>
              <a:t>11/22/2021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877B0-E4B2-408B-B76E-E815150CC051}" type="slidenum">
              <a:rPr lang="en-US" smtClean="0"/>
              <a:t>‹#›</a:t>
            </a:fld>
            <a:endParaRPr lang="en-US"/>
          </a:p>
        </p:txBody>
      </p:sp>
    </p:spTree>
    <p:extLst>
      <p:ext uri="{BB962C8B-B14F-4D97-AF65-F5344CB8AC3E}">
        <p14:creationId xmlns:p14="http://schemas.microsoft.com/office/powerpoint/2010/main" val="383501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405" b="18117"/>
          <a:stretch/>
        </p:blipFill>
        <p:spPr>
          <a:xfrm>
            <a:off x="0" y="-102632"/>
            <a:ext cx="9144000" cy="5184951"/>
          </a:xfrm>
          <a:prstGeom prst="rect">
            <a:avLst/>
          </a:prstGeom>
        </p:spPr>
      </p:pic>
      <p:sp>
        <p:nvSpPr>
          <p:cNvPr id="5" name="Rectangle 4"/>
          <p:cNvSpPr/>
          <p:nvPr/>
        </p:nvSpPr>
        <p:spPr>
          <a:xfrm>
            <a:off x="6438900" y="5082320"/>
            <a:ext cx="2705100" cy="85725"/>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5082320"/>
            <a:ext cx="67151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p:cNvSpPr>
            <a:spLocks noGrp="1"/>
          </p:cNvSpPr>
          <p:nvPr>
            <p:ph type="ctrTitle"/>
          </p:nvPr>
        </p:nvSpPr>
        <p:spPr>
          <a:xfrm>
            <a:off x="85725" y="3992404"/>
            <a:ext cx="5779048" cy="1074142"/>
          </a:xfrm>
          <a:solidFill>
            <a:schemeClr val="bg1">
              <a:alpha val="61000"/>
            </a:schemeClr>
          </a:solidFill>
        </p:spPr>
        <p:txBody>
          <a:bodyPr>
            <a:normAutofit/>
          </a:bodyPr>
          <a:lstStyle/>
          <a:p>
            <a:pPr algn="l"/>
            <a:r>
              <a:rPr lang="en-US" sz="3300" dirty="0" smtClean="0">
                <a:latin typeface="Tahoma" pitchFamily="34" charset="0"/>
                <a:ea typeface="Tahoma" pitchFamily="34" charset="0"/>
                <a:cs typeface="Tahoma" pitchFamily="34" charset="0"/>
              </a:rPr>
              <a:t>President’s Task Force </a:t>
            </a:r>
            <a:br>
              <a:rPr lang="en-US" sz="3300" dirty="0" smtClean="0">
                <a:latin typeface="Tahoma" pitchFamily="34" charset="0"/>
                <a:ea typeface="Tahoma" pitchFamily="34" charset="0"/>
                <a:cs typeface="Tahoma" pitchFamily="34" charset="0"/>
              </a:rPr>
            </a:br>
            <a:r>
              <a:rPr lang="en-US" sz="3300" dirty="0" smtClean="0">
                <a:latin typeface="Tahoma" pitchFamily="34" charset="0"/>
                <a:ea typeface="Tahoma" pitchFamily="34" charset="0"/>
                <a:cs typeface="Tahoma" pitchFamily="34" charset="0"/>
              </a:rPr>
              <a:t>Race, Equity, Social Justice</a:t>
            </a:r>
            <a:endParaRPr lang="en-US" sz="3300" dirty="0">
              <a:latin typeface="Tahoma" pitchFamily="34" charset="0"/>
              <a:ea typeface="Tahoma" pitchFamily="34" charset="0"/>
              <a:cs typeface="Tahoma" pitchFamily="34" charset="0"/>
            </a:endParaRPr>
          </a:p>
        </p:txBody>
      </p:sp>
      <p:sp>
        <p:nvSpPr>
          <p:cNvPr id="9" name="Text Placeholder 4"/>
          <p:cNvSpPr txBox="1">
            <a:spLocks/>
          </p:cNvSpPr>
          <p:nvPr/>
        </p:nvSpPr>
        <p:spPr>
          <a:xfrm>
            <a:off x="85724" y="5278882"/>
            <a:ext cx="5053834" cy="577596"/>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smtClean="0">
                <a:solidFill>
                  <a:schemeClr val="bg1">
                    <a:lumMod val="85000"/>
                  </a:schemeClr>
                </a:solidFill>
                <a:latin typeface="Tahoma" pitchFamily="34" charset="0"/>
                <a:ea typeface="Tahoma" pitchFamily="34" charset="0"/>
                <a:cs typeface="Tahoma" pitchFamily="34" charset="0"/>
              </a:rPr>
              <a:t>Jackie Cruz, Vice President of Advancement and Development</a:t>
            </a:r>
            <a:endParaRPr lang="en-US" sz="2400" dirty="0">
              <a:solidFill>
                <a:schemeClr val="bg1">
                  <a:lumMod val="85000"/>
                </a:schemeClr>
              </a:solidFill>
              <a:latin typeface="Tahoma" pitchFamily="34" charset="0"/>
              <a:ea typeface="Tahoma" pitchFamily="34" charset="0"/>
              <a:cs typeface="Tahoma" pitchFamily="34" charset="0"/>
            </a:endParaRPr>
          </a:p>
        </p:txBody>
      </p:sp>
      <p:sp>
        <p:nvSpPr>
          <p:cNvPr id="10" name="Text Placeholder 3"/>
          <p:cNvSpPr txBox="1">
            <a:spLocks/>
          </p:cNvSpPr>
          <p:nvPr/>
        </p:nvSpPr>
        <p:spPr>
          <a:xfrm>
            <a:off x="38426" y="5991729"/>
            <a:ext cx="2603709" cy="342900"/>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solidFill>
                  <a:srgbClr val="FFC000"/>
                </a:solidFill>
                <a:latin typeface="Tahoma" pitchFamily="34" charset="0"/>
                <a:ea typeface="Tahoma" pitchFamily="34" charset="0"/>
                <a:cs typeface="Tahoma" pitchFamily="34" charset="0"/>
              </a:rPr>
              <a:t>November 23, 2021</a:t>
            </a:r>
            <a:endParaRPr lang="en-US" sz="2000" dirty="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60592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of Key Advisors</a:t>
            </a:r>
            <a:endParaRPr lang="en-US" dirty="0"/>
          </a:p>
        </p:txBody>
      </p:sp>
      <p:sp>
        <p:nvSpPr>
          <p:cNvPr id="3" name="Content Placeholder 2"/>
          <p:cNvSpPr>
            <a:spLocks noGrp="1"/>
          </p:cNvSpPr>
          <p:nvPr>
            <p:ph idx="1"/>
          </p:nvPr>
        </p:nvSpPr>
        <p:spPr>
          <a:xfrm>
            <a:off x="628650" y="1520792"/>
            <a:ext cx="7886700" cy="4656171"/>
          </a:xfrm>
        </p:spPr>
        <p:txBody>
          <a:bodyPr>
            <a:normAutofit fontScale="77500" lnSpcReduction="20000"/>
          </a:bodyPr>
          <a:lstStyle/>
          <a:p>
            <a:r>
              <a:rPr lang="en-US" dirty="0" smtClean="0"/>
              <a:t>President- Angelica Garcia, Berkeley City College- Organizational and Operational Framework</a:t>
            </a:r>
          </a:p>
          <a:p>
            <a:r>
              <a:rPr lang="en-US" dirty="0" smtClean="0"/>
              <a:t>Lauren Padilla </a:t>
            </a:r>
            <a:r>
              <a:rPr lang="en-US" dirty="0" err="1" smtClean="0"/>
              <a:t>Valverde</a:t>
            </a:r>
            <a:r>
              <a:rPr lang="en-US" dirty="0" smtClean="0"/>
              <a:t>, The California Endowment, Racial Equity Program Manager </a:t>
            </a:r>
          </a:p>
          <a:p>
            <a:r>
              <a:rPr lang="en-US" dirty="0" smtClean="0"/>
              <a:t>President- Foothill College, Dr. Nguyen – Organizational and Fiscal </a:t>
            </a:r>
          </a:p>
          <a:p>
            <a:r>
              <a:rPr lang="en-US" dirty="0" smtClean="0"/>
              <a:t>Faculty- </a:t>
            </a:r>
            <a:r>
              <a:rPr lang="en-US" dirty="0" err="1" smtClean="0"/>
              <a:t>Hermelinda</a:t>
            </a:r>
            <a:r>
              <a:rPr lang="en-US" dirty="0" smtClean="0"/>
              <a:t> Rocha </a:t>
            </a:r>
            <a:r>
              <a:rPr lang="en-US" dirty="0" err="1" smtClean="0"/>
              <a:t>Tabera</a:t>
            </a:r>
            <a:r>
              <a:rPr lang="en-US" dirty="0" smtClean="0"/>
              <a:t> - Ethnic Study requirements and new legislation</a:t>
            </a:r>
          </a:p>
          <a:p>
            <a:r>
              <a:rPr lang="en-US" dirty="0" smtClean="0"/>
              <a:t>Faculty- Kelly Locke- Cultural Audit </a:t>
            </a:r>
          </a:p>
          <a:p>
            <a:r>
              <a:rPr lang="en-US" dirty="0" smtClean="0"/>
              <a:t>Faculty- Cheryl O’ Donnell – Academic Senate President- Outcome and Assessment </a:t>
            </a:r>
          </a:p>
          <a:p>
            <a:r>
              <a:rPr lang="en-US" dirty="0" smtClean="0"/>
              <a:t>Faculty- David Beamer- PPA team and Outcome Learning and </a:t>
            </a:r>
            <a:r>
              <a:rPr lang="en-US" dirty="0" err="1" smtClean="0"/>
              <a:t>Assesment</a:t>
            </a:r>
            <a:endParaRPr lang="en-US" dirty="0" smtClean="0"/>
          </a:p>
          <a:p>
            <a:r>
              <a:rPr lang="en-US" dirty="0" smtClean="0"/>
              <a:t>Community- Judy </a:t>
            </a:r>
            <a:r>
              <a:rPr lang="en-US" dirty="0" err="1" smtClean="0"/>
              <a:t>Sulsona</a:t>
            </a:r>
            <a:r>
              <a:rPr lang="en-US" dirty="0" smtClean="0"/>
              <a:t>, Consultant and Foundation President</a:t>
            </a:r>
          </a:p>
          <a:p>
            <a:pPr marL="0" indent="0">
              <a:buNone/>
            </a:pPr>
            <a:endParaRPr lang="en-US" dirty="0"/>
          </a:p>
        </p:txBody>
      </p:sp>
    </p:spTree>
    <p:extLst>
      <p:ext uri="{BB962C8B-B14F-4D97-AF65-F5344CB8AC3E}">
        <p14:creationId xmlns:p14="http://schemas.microsoft.com/office/powerpoint/2010/main" val="1902864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Overarching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599" y="825739"/>
            <a:ext cx="8636000" cy="2585323"/>
          </a:xfrm>
          <a:prstGeom prst="rect">
            <a:avLst/>
          </a:prstGeom>
        </p:spPr>
        <p:txBody>
          <a:bodyPr wrap="square">
            <a:spAutoFit/>
          </a:bodyPr>
          <a:lstStyle/>
          <a:p>
            <a:pPr lvl="0"/>
            <a:r>
              <a:rPr lang="en-US" b="1" dirty="0"/>
              <a:t>Recommendation 1.</a:t>
            </a:r>
            <a:r>
              <a:rPr lang="en-US" dirty="0"/>
              <a:t> Review and revise the primary guiding documents of Hartnell College, the Mission and Vision Statements, and the current strategic plan to be inclusive, anti-racist, and culturally affirming and sustaining.</a:t>
            </a:r>
          </a:p>
          <a:p>
            <a:pPr marL="742950" lvl="1" indent="-285750">
              <a:buFont typeface="Arial" panose="020B0604020202020204" pitchFamily="34" charset="0"/>
              <a:buChar char="•"/>
            </a:pPr>
            <a:r>
              <a:rPr lang="en-US" b="1" dirty="0"/>
              <a:t>Responsible Parties:</a:t>
            </a:r>
            <a:r>
              <a:rPr lang="en-US" dirty="0"/>
              <a:t> College Planning Council with the support of the President’s Task Force</a:t>
            </a:r>
          </a:p>
          <a:p>
            <a:pPr marL="742950" lvl="1" indent="-285750">
              <a:buFont typeface="Arial" panose="020B0604020202020204" pitchFamily="34" charset="0"/>
              <a:buChar char="•"/>
            </a:pPr>
            <a:r>
              <a:rPr lang="en-US" b="1" dirty="0"/>
              <a:t>Proposed Implementation Timeline:</a:t>
            </a:r>
            <a:r>
              <a:rPr lang="en-US" dirty="0"/>
              <a:t> Fall </a:t>
            </a:r>
            <a:r>
              <a:rPr lang="en-US" dirty="0" smtClean="0"/>
              <a:t>2021</a:t>
            </a:r>
            <a:endParaRPr lang="en-US" dirty="0"/>
          </a:p>
          <a:p>
            <a:pPr marL="742950" lvl="1" indent="-285750">
              <a:buFont typeface="Arial" panose="020B0604020202020204" pitchFamily="34" charset="0"/>
              <a:buChar char="•"/>
            </a:pPr>
            <a:r>
              <a:rPr lang="en-US" b="1" dirty="0"/>
              <a:t>Resources Needed: </a:t>
            </a:r>
            <a:r>
              <a:rPr lang="en-US" dirty="0"/>
              <a:t>Primarily part of existing job duties, compensation for faculty for time worked outside of regular contract hours, approval of managers for classified staff and compensation for students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4177340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Placeholder 31" descr="hand clapping">
            <a:extLst>
              <a:ext uri="{FF2B5EF4-FFF2-40B4-BE49-F238E27FC236}">
                <a16:creationId xmlns:a16="http://schemas.microsoft.com/office/drawing/2014/main" xmlns="" id="{AAB6EE12-FEF8-FB41-A909-0DA61D7725C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15163" y="434394"/>
            <a:ext cx="8902178" cy="6193252"/>
          </a:xfrm>
          <a:prstGeom prst="rect">
            <a:avLst/>
          </a:prstGeom>
          <a:solidFill>
            <a:schemeClr val="bg1"/>
          </a:solidFill>
        </p:spPr>
      </p:pic>
      <p:sp>
        <p:nvSpPr>
          <p:cNvPr id="11" name="Title 13">
            <a:extLst>
              <a:ext uri="{FF2B5EF4-FFF2-40B4-BE49-F238E27FC236}">
                <a16:creationId xmlns:a16="http://schemas.microsoft.com/office/drawing/2014/main" xmlns="" id="{6C38D7A9-9299-4108-BB08-026F4B9CAE7B}"/>
              </a:ext>
            </a:extLst>
          </p:cNvPr>
          <p:cNvSpPr txBox="1">
            <a:spLocks/>
          </p:cNvSpPr>
          <p:nvPr/>
        </p:nvSpPr>
        <p:spPr>
          <a:xfrm>
            <a:off x="1112809" y="2521261"/>
            <a:ext cx="7249886" cy="1013684"/>
          </a:xfrm>
          <a:prstGeom prst="rect">
            <a:avLst/>
          </a:prstGeom>
          <a:solidFill>
            <a:schemeClr val="bg1"/>
          </a:solidFill>
        </p:spPr>
        <p:txBody>
          <a:bodyPr vert="horz" wrap="non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Four Overarching Recommendations :</a:t>
            </a:r>
            <a:br>
              <a:rPr lang="en-US" sz="1600" dirty="0" smtClean="0">
                <a:latin typeface="Tahoma" panose="020B0604030504040204" pitchFamily="34" charset="0"/>
                <a:ea typeface="Tahoma" panose="020B0604030504040204" pitchFamily="34" charset="0"/>
                <a:cs typeface="Tahoma" panose="020B0604030504040204" pitchFamily="34" charset="0"/>
              </a:rPr>
            </a:br>
            <a:r>
              <a:rPr lang="en-US" sz="1600" dirty="0" smtClean="0">
                <a:latin typeface="Tahoma" panose="020B0604030504040204" pitchFamily="34" charset="0"/>
                <a:ea typeface="Tahoma" panose="020B0604030504040204" pitchFamily="34" charset="0"/>
                <a:cs typeface="Tahoma" panose="020B0604030504040204" pitchFamily="34" charset="0"/>
              </a:rPr>
              <a:t>Be Explicit, Be Intentional, Be Responsive to the Community</a:t>
            </a:r>
            <a:br>
              <a:rPr lang="en-US" sz="1600" dirty="0" smtClean="0">
                <a:latin typeface="Tahoma" panose="020B0604030504040204" pitchFamily="34" charset="0"/>
                <a:ea typeface="Tahoma" panose="020B0604030504040204" pitchFamily="34" charset="0"/>
                <a:cs typeface="Tahoma" panose="020B0604030504040204" pitchFamily="34" charset="0"/>
              </a:rPr>
            </a:br>
            <a:r>
              <a:rPr lang="en-US" sz="1600" dirty="0" smtClean="0">
                <a:latin typeface="Tahoma" panose="020B0604030504040204" pitchFamily="34" charset="0"/>
                <a:ea typeface="Tahoma" panose="020B0604030504040204" pitchFamily="34" charset="0"/>
                <a:cs typeface="Tahoma" panose="020B0604030504040204" pitchFamily="34" charset="0"/>
              </a:rPr>
              <a:t>Integrate Equity in to the following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xmlns="" id="{60828E04-9C2A-4859-8050-C2DF67A249CB}"/>
              </a:ext>
            </a:extLst>
          </p:cNvPr>
          <p:cNvSpPr txBox="1">
            <a:spLocks/>
          </p:cNvSpPr>
          <p:nvPr/>
        </p:nvSpPr>
        <p:spPr>
          <a:xfrm>
            <a:off x="6177063" y="4057895"/>
            <a:ext cx="2185632" cy="316800"/>
          </a:xfrm>
          <a:prstGeom prst="rect">
            <a:avLst/>
          </a:prstGeom>
          <a:solidFill>
            <a:schemeClr val="tx1">
              <a:lumMod val="75000"/>
              <a:lumOff val="25000"/>
              <a:alpha val="7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Strategic Plan</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4">
            <a:extLst>
              <a:ext uri="{FF2B5EF4-FFF2-40B4-BE49-F238E27FC236}">
                <a16:creationId xmlns:a16="http://schemas.microsoft.com/office/drawing/2014/main" xmlns="" id="{11265965-2271-4C1C-BD0A-6F85F80FF9A6}"/>
              </a:ext>
            </a:extLst>
          </p:cNvPr>
          <p:cNvSpPr txBox="1">
            <a:spLocks/>
          </p:cNvSpPr>
          <p:nvPr/>
        </p:nvSpPr>
        <p:spPr>
          <a:xfrm>
            <a:off x="6177063" y="4406912"/>
            <a:ext cx="2185632" cy="316800"/>
          </a:xfrm>
          <a:prstGeom prst="rect">
            <a:avLst/>
          </a:prstGeom>
          <a:solidFill>
            <a:schemeClr val="tx1">
              <a:lumMod val="75000"/>
              <a:lumOff val="25000"/>
              <a:alpha val="70000"/>
            </a:schemeClr>
          </a:solidFill>
        </p:spPr>
        <p:txBody>
          <a:bodyPr/>
          <a:lstStyle>
            <a:defPPr>
              <a:defRPr lang="en-US"/>
            </a:defPPr>
            <a:lvl1pPr indent="0" algn="r">
              <a:lnSpc>
                <a:spcPct val="90000"/>
              </a:lnSpc>
              <a:spcBef>
                <a:spcPts val="1000"/>
              </a:spcBef>
              <a:buFont typeface="Arial" panose="020B0604020202020204" pitchFamily="34" charset="0"/>
              <a:buNone/>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Mission Statement</a:t>
            </a:r>
          </a:p>
        </p:txBody>
      </p:sp>
      <p:sp>
        <p:nvSpPr>
          <p:cNvPr id="14" name="Text Placeholder 5">
            <a:extLst>
              <a:ext uri="{FF2B5EF4-FFF2-40B4-BE49-F238E27FC236}">
                <a16:creationId xmlns:a16="http://schemas.microsoft.com/office/drawing/2014/main" xmlns="" id="{50A3BCC3-A277-4C0B-9EBA-EB53990D8EBD}"/>
              </a:ext>
            </a:extLst>
          </p:cNvPr>
          <p:cNvSpPr txBox="1">
            <a:spLocks/>
          </p:cNvSpPr>
          <p:nvPr/>
        </p:nvSpPr>
        <p:spPr>
          <a:xfrm>
            <a:off x="6177063" y="4755929"/>
            <a:ext cx="2185632" cy="316800"/>
          </a:xfrm>
          <a:prstGeom prst="rect">
            <a:avLst/>
          </a:prstGeom>
          <a:solidFill>
            <a:schemeClr val="tx1">
              <a:lumMod val="75000"/>
              <a:lumOff val="25000"/>
              <a:alpha val="70000"/>
            </a:schemeClr>
          </a:solidFill>
        </p:spPr>
        <p:txBody>
          <a:bodyPr/>
          <a:lstStyle>
            <a:defPPr>
              <a:defRPr lang="en-US"/>
            </a:defPPr>
            <a:lvl1pPr indent="0" algn="r">
              <a:lnSpc>
                <a:spcPct val="90000"/>
              </a:lnSpc>
              <a:spcBef>
                <a:spcPts val="1000"/>
              </a:spcBef>
              <a:buFont typeface="Arial" panose="020B0604020202020204" pitchFamily="34" charset="0"/>
              <a:buNone/>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Vision Statement</a:t>
            </a:r>
            <a:endParaRPr lang="en-US" dirty="0"/>
          </a:p>
        </p:txBody>
      </p:sp>
      <p:sp>
        <p:nvSpPr>
          <p:cNvPr id="15" name="Text Placeholder 15">
            <a:extLst>
              <a:ext uri="{FF2B5EF4-FFF2-40B4-BE49-F238E27FC236}">
                <a16:creationId xmlns:a16="http://schemas.microsoft.com/office/drawing/2014/main" xmlns="" id="{FD8A1232-50A8-4535-AAF9-7F4180EAA0DD}"/>
              </a:ext>
            </a:extLst>
          </p:cNvPr>
          <p:cNvSpPr txBox="1">
            <a:spLocks/>
          </p:cNvSpPr>
          <p:nvPr/>
        </p:nvSpPr>
        <p:spPr>
          <a:xfrm>
            <a:off x="6177063" y="5104946"/>
            <a:ext cx="2185632" cy="316800"/>
          </a:xfrm>
          <a:prstGeom prst="rect">
            <a:avLst/>
          </a:prstGeom>
          <a:solidFill>
            <a:schemeClr val="tx1">
              <a:lumMod val="75000"/>
              <a:lumOff val="25000"/>
              <a:alpha val="70000"/>
            </a:schemeClr>
          </a:solidFill>
        </p:spPr>
        <p:txBody>
          <a:bodyPr/>
          <a:lstStyle>
            <a:defPPr>
              <a:defRPr lang="en-US"/>
            </a:defPPr>
            <a:lvl1pPr indent="0" algn="r">
              <a:lnSpc>
                <a:spcPct val="90000"/>
              </a:lnSpc>
              <a:spcBef>
                <a:spcPts val="1000"/>
              </a:spcBef>
              <a:buFont typeface="Arial" panose="020B0604020202020204" pitchFamily="34" charset="0"/>
              <a:buNone/>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Value Statements </a:t>
            </a:r>
            <a:endParaRPr lang="en-US" dirty="0"/>
          </a:p>
        </p:txBody>
      </p:sp>
    </p:spTree>
    <p:extLst>
      <p:ext uri="{BB962C8B-B14F-4D97-AF65-F5344CB8AC3E}">
        <p14:creationId xmlns:p14="http://schemas.microsoft.com/office/powerpoint/2010/main" val="771096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Overarching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599" y="825739"/>
            <a:ext cx="8636000" cy="5509200"/>
          </a:xfrm>
          <a:prstGeom prst="rect">
            <a:avLst/>
          </a:prstGeom>
        </p:spPr>
        <p:txBody>
          <a:bodyPr wrap="square">
            <a:spAutoFit/>
          </a:bodyPr>
          <a:lstStyle/>
          <a:p>
            <a:pPr lvl="0"/>
            <a:r>
              <a:rPr lang="en-US" sz="1600" b="1" dirty="0"/>
              <a:t>Recommendation 1.</a:t>
            </a:r>
            <a:r>
              <a:rPr lang="en-US" sz="1600" dirty="0"/>
              <a:t> Review and revise the primary guiding documents of Hartnell College, the Mission and Vision Statements, and the current strategic plan to be inclusive, anti-racist, and culturally affirming and sustaining.</a:t>
            </a:r>
          </a:p>
          <a:p>
            <a:pPr marL="742950" lvl="1" indent="-285750">
              <a:buFont typeface="Arial" panose="020B0604020202020204" pitchFamily="34" charset="0"/>
              <a:buChar char="•"/>
            </a:pPr>
            <a:r>
              <a:rPr lang="en-US" sz="1600" b="1" dirty="0"/>
              <a:t>Responsible Parties:</a:t>
            </a:r>
            <a:r>
              <a:rPr lang="en-US" sz="1600" dirty="0"/>
              <a:t> College Planning Council with the support of the President’s Task Force</a:t>
            </a:r>
          </a:p>
          <a:p>
            <a:pPr marL="742950" lvl="1" indent="-285750">
              <a:buFont typeface="Arial" panose="020B0604020202020204" pitchFamily="34" charset="0"/>
              <a:buChar char="•"/>
            </a:pPr>
            <a:r>
              <a:rPr lang="en-US" sz="1600" b="1" dirty="0"/>
              <a:t>Proposed Implementation Timeline:</a:t>
            </a:r>
            <a:r>
              <a:rPr lang="en-US" sz="1600" dirty="0"/>
              <a:t> Fall 2021</a:t>
            </a:r>
          </a:p>
          <a:p>
            <a:pPr marL="742950" lvl="1" indent="-285750">
              <a:buFont typeface="Arial" panose="020B0604020202020204" pitchFamily="34" charset="0"/>
              <a:buChar char="•"/>
            </a:pPr>
            <a:r>
              <a:rPr lang="en-US" sz="1600" b="1" dirty="0"/>
              <a:t>Resources Needed: </a:t>
            </a:r>
            <a:r>
              <a:rPr lang="en-US" sz="1600" dirty="0"/>
              <a:t>Primarily part of existing job duties, compensation for faculty for time worked outside of regular contract hours, approval of managers for classified staff and compensation for </a:t>
            </a:r>
            <a:r>
              <a:rPr lang="en-US" sz="1600" dirty="0" smtClean="0"/>
              <a:t>students</a:t>
            </a:r>
          </a:p>
          <a:p>
            <a:pPr lvl="0"/>
            <a:endParaRPr lang="en-US" sz="1600" b="1" dirty="0" smtClean="0"/>
          </a:p>
          <a:p>
            <a:pPr lvl="0"/>
            <a:r>
              <a:rPr lang="en-US" sz="1600" b="1" dirty="0" smtClean="0"/>
              <a:t>Recommendation </a:t>
            </a:r>
            <a:r>
              <a:rPr lang="en-US" sz="1600" b="1" dirty="0"/>
              <a:t>2.</a:t>
            </a:r>
            <a:r>
              <a:rPr lang="en-US" sz="1600" dirty="0"/>
              <a:t> Complete an annual review of student outcomes data and integrate the findings into all aspects of college planning including the budgeting and resource allocation process. Create a Data Response Team to determine what data and metrics are needed, to be revised annually and to take action based on the annual review, including the development of Board Policies and Administrative Procedures.  Doing so would also ensure that all stakeholders have access to the proper tools and queries to access timely reports.</a:t>
            </a:r>
          </a:p>
          <a:p>
            <a:pPr marL="742950" lvl="1" indent="-285750">
              <a:buFont typeface="Arial" panose="020B0604020202020204" pitchFamily="34" charset="0"/>
              <a:buChar char="•"/>
            </a:pPr>
            <a:r>
              <a:rPr lang="en-US" sz="1600" b="1" dirty="0"/>
              <a:t>Responsible Parties:</a:t>
            </a:r>
            <a:r>
              <a:rPr lang="en-US" sz="1600" dirty="0"/>
              <a:t> Student Success Equity Committee, Program Planning and Assessment, Cabinet, College Planning Council, Data Response Team </a:t>
            </a:r>
          </a:p>
          <a:p>
            <a:pPr marL="742950" lvl="1" indent="-285750">
              <a:buFont typeface="Arial" panose="020B0604020202020204" pitchFamily="34" charset="0"/>
              <a:buChar char="•"/>
            </a:pPr>
            <a:r>
              <a:rPr lang="en-US" sz="1600" b="1" dirty="0"/>
              <a:t>Proposed Implementation Timeline:</a:t>
            </a:r>
            <a:r>
              <a:rPr lang="en-US" sz="1600" dirty="0"/>
              <a:t> happening now – finalized Fall 2021</a:t>
            </a:r>
          </a:p>
          <a:p>
            <a:pPr marL="742950" lvl="1" indent="-285750">
              <a:buFont typeface="Arial" panose="020B0604020202020204" pitchFamily="34" charset="0"/>
              <a:buChar char="•"/>
            </a:pPr>
            <a:r>
              <a:rPr lang="en-US" sz="1600" b="1" dirty="0"/>
              <a:t>Resources Needed:</a:t>
            </a:r>
            <a:r>
              <a:rPr lang="en-US" sz="1600" dirty="0"/>
              <a:t> Primarily part of existing job duties, compensation for faculty for time worked outside of regular contract hours, approval of managers for classified staff and compensation for students</a:t>
            </a:r>
          </a:p>
          <a:p>
            <a:pPr marL="742950" lvl="1" indent="-285750">
              <a:buFont typeface="Arial" panose="020B0604020202020204" pitchFamily="34" charset="0"/>
              <a:buChar char="•"/>
            </a:pPr>
            <a:endParaRPr lang="en-US" sz="1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260483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Overarching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599" y="825739"/>
            <a:ext cx="8636000" cy="5509200"/>
          </a:xfrm>
          <a:prstGeom prst="rect">
            <a:avLst/>
          </a:prstGeom>
        </p:spPr>
        <p:txBody>
          <a:bodyPr wrap="square">
            <a:spAutoFit/>
          </a:bodyPr>
          <a:lstStyle/>
          <a:p>
            <a:pPr lvl="0"/>
            <a:r>
              <a:rPr lang="en-US" sz="1600" b="1" dirty="0"/>
              <a:t>Recommendation 3.</a:t>
            </a:r>
            <a:r>
              <a:rPr lang="en-US" sz="1600" dirty="0"/>
              <a:t> Create an inclusive, anti-racist, and culturally affirming and sustaining hiring process from job descriptions, equivalencies, training of hiring committees and recruitment of faculty and staff.</a:t>
            </a:r>
          </a:p>
          <a:p>
            <a:pPr marL="742950" lvl="1" indent="-285750">
              <a:buFont typeface="Arial" panose="020B0604020202020204" pitchFamily="34" charset="0"/>
              <a:buChar char="•"/>
            </a:pPr>
            <a:r>
              <a:rPr lang="en-US" sz="1600" b="1" dirty="0"/>
              <a:t>Responsible Parties:</a:t>
            </a:r>
            <a:r>
              <a:rPr lang="en-US" sz="1600" dirty="0"/>
              <a:t> Cabinet, Academic Senate, with Human Resources as a lead, EEO/Diversity Committee, (may consider an outside consultant for support)</a:t>
            </a:r>
          </a:p>
          <a:p>
            <a:pPr marL="742950" lvl="1" indent="-285750">
              <a:buFont typeface="Arial" panose="020B0604020202020204" pitchFamily="34" charset="0"/>
              <a:buChar char="•"/>
            </a:pPr>
            <a:r>
              <a:rPr lang="en-US" sz="1600" b="1" dirty="0"/>
              <a:t>Proposed Implementation Timeline:</a:t>
            </a:r>
            <a:r>
              <a:rPr lang="en-US" sz="1600" dirty="0"/>
              <a:t> Fall 2021</a:t>
            </a:r>
          </a:p>
          <a:p>
            <a:pPr marL="742950" lvl="1" indent="-285750">
              <a:buFont typeface="Arial" panose="020B0604020202020204" pitchFamily="34" charset="0"/>
              <a:buChar char="•"/>
            </a:pPr>
            <a:r>
              <a:rPr lang="en-US" sz="1600" b="1" dirty="0"/>
              <a:t>Resources Needed: </a:t>
            </a:r>
            <a:r>
              <a:rPr lang="en-US" sz="1600" dirty="0"/>
              <a:t>Primarily part of existing job duties, compensation for faculty for time worked outside of regular contract hours, approval of managers for classified staff and compensation for </a:t>
            </a:r>
            <a:r>
              <a:rPr lang="en-US" sz="1600" dirty="0" smtClean="0"/>
              <a:t>students</a:t>
            </a:r>
          </a:p>
          <a:p>
            <a:pPr marL="742950" lvl="1" indent="-285750">
              <a:buFont typeface="Arial" panose="020B0604020202020204" pitchFamily="34" charset="0"/>
              <a:buChar char="•"/>
            </a:pPr>
            <a:endParaRPr lang="en-US" sz="1600" dirty="0" smtClean="0"/>
          </a:p>
          <a:p>
            <a:pPr lvl="0"/>
            <a:r>
              <a:rPr lang="en-US" sz="1600" b="1" dirty="0"/>
              <a:t>Recommendation 4.</a:t>
            </a:r>
            <a:r>
              <a:rPr lang="en-US" sz="1600" dirty="0"/>
              <a:t> Create an Equity Office and administrative position, with resources and support, to serve as a resource for all Hartnell faculty, staff, administration and students. This office will be responsible for fostering relationships and collaboration across the campus and community to implement inclusive, anti-racist, culturally affirming and sustaining policies and practices, as well as implementing Recommendations 1-3 listed above</a:t>
            </a:r>
          </a:p>
          <a:p>
            <a:pPr marL="742950" lvl="1" indent="-285750">
              <a:buFont typeface="Arial" panose="020B0604020202020204" pitchFamily="34" charset="0"/>
              <a:buChar char="•"/>
            </a:pPr>
            <a:r>
              <a:rPr lang="en-US" sz="1600" b="1" dirty="0"/>
              <a:t>Responsible Parties: </a:t>
            </a:r>
            <a:r>
              <a:rPr lang="en-US" sz="1600" dirty="0"/>
              <a:t>Program Planning and Assessment, President's Task Force, Cabinet, Academic Senate, Human Resources</a:t>
            </a:r>
          </a:p>
          <a:p>
            <a:pPr marL="742950" lvl="1" indent="-285750">
              <a:buFont typeface="Arial" panose="020B0604020202020204" pitchFamily="34" charset="0"/>
              <a:buChar char="•"/>
            </a:pPr>
            <a:r>
              <a:rPr lang="en-US" sz="1600" b="1" dirty="0"/>
              <a:t>Proposed Implementation Timeline:</a:t>
            </a:r>
            <a:r>
              <a:rPr lang="en-US" sz="1600" dirty="0"/>
              <a:t> Fall 2021 or Spring 2022 depending on Program Planning and Assessment cycle</a:t>
            </a:r>
          </a:p>
          <a:p>
            <a:pPr marL="742950" lvl="1" indent="-285750">
              <a:buFont typeface="Arial" panose="020B0604020202020204" pitchFamily="34" charset="0"/>
              <a:buChar char="•"/>
            </a:pPr>
            <a:r>
              <a:rPr lang="en-US" sz="1600" b="1" dirty="0"/>
              <a:t>Resources Needed:</a:t>
            </a:r>
            <a:r>
              <a:rPr lang="en-US" sz="1600" dirty="0"/>
              <a:t> Funding for a position and programmatic support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2619791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Curriculum</a:t>
            </a:r>
            <a:r>
              <a:rPr kumimoji="0" lang="en-US" sz="22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Review Summary of Recommendations</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77800" y="887228"/>
            <a:ext cx="8636000" cy="5518177"/>
          </a:xfrm>
          <a:prstGeom prst="rect">
            <a:avLst/>
          </a:prstGeom>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5, 7) Review of current curriculum including implementation of the systemic use of the Equity Rubric for Student Success and identification of courses that meet Online Education Initiative, Peralta Equity Rubric and the Student Success &amp; Equity Rubric, support ongoing work for the development of guidelines for equitable curriculum</a:t>
            </a:r>
          </a:p>
          <a:p>
            <a:pPr marR="0">
              <a:lnSpc>
                <a:spcPct val="107000"/>
              </a:lnSpc>
              <a:spcBef>
                <a:spcPts val="0"/>
              </a:spcBef>
              <a:spcAft>
                <a:spcPts val="800"/>
              </a:spcAft>
            </a:pPr>
            <a:endParaRPr lang="en-US" sz="1050" dirty="0">
              <a:latin typeface="Tahoma" panose="020B0604030504040204" pitchFamily="34" charset="0"/>
              <a:ea typeface="Tahoma" panose="020B0604030504040204" pitchFamily="34" charset="0"/>
              <a:cs typeface="Tahoma" panose="020B060403050404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 6) Work with local law enforcement and first responder employers to promote continued coursework, certificates and degrees for existing and aspiring law enforcement and first responders, and engage the South Bay Regional Public Safety Training Consortium to review JAJ (Administration of Justice) and JFS (JPA Fire Science) curriculum</a:t>
            </a:r>
          </a:p>
          <a:p>
            <a:pPr marR="0">
              <a:lnSpc>
                <a:spcPct val="107000"/>
              </a:lnSpc>
              <a:spcBef>
                <a:spcPts val="0"/>
              </a:spcBef>
              <a:spcAft>
                <a:spcPts val="800"/>
              </a:spcAft>
            </a:pPr>
            <a:endParaRPr lang="en-US" sz="105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8, 9) Development of new curriculum including new Ethnic Studies courses and a new Ethnic Studies faculty position</a:t>
            </a:r>
          </a:p>
          <a:p>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10, 11) Support for faculty to review curriculum, create new curriculum and become trained in how to implement a cultural curricular audit</a:t>
            </a:r>
          </a:p>
          <a:p>
            <a:pPr marL="342900" marR="0" lvl="0" indent="-342900">
              <a:lnSpc>
                <a:spcPct val="107000"/>
              </a:lnSpc>
              <a:spcBef>
                <a:spcPts val="0"/>
              </a:spcBef>
              <a:spcAft>
                <a:spcPts val="8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3501590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Institutional</a:t>
            </a:r>
            <a:r>
              <a:rPr kumimoji="0" lang="en-US" sz="20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Audits Summary of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66700" y="990206"/>
            <a:ext cx="8636000" cy="4820679"/>
          </a:xfrm>
          <a:prstGeom prst="rect">
            <a:avLst/>
          </a:prstGeom>
        </p:spPr>
        <p:txBody>
          <a:bodyPr wrap="square">
            <a:spAutoFit/>
          </a:bodyPr>
          <a:lstStyle/>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12, 13) A review and audit of processes and program, student and service area </a:t>
            </a:r>
            <a:r>
              <a:rPr lang="en-US" dirty="0" smtClean="0">
                <a:latin typeface="Tahoma" panose="020B0604030504040204" pitchFamily="34" charset="0"/>
                <a:ea typeface="Tahoma" panose="020B0604030504040204" pitchFamily="34" charset="0"/>
                <a:cs typeface="Tahoma" panose="020B0604030504040204" pitchFamily="34" charset="0"/>
              </a:rPr>
              <a:t>outcomes</a:t>
            </a:r>
          </a:p>
          <a:p>
            <a:pPr lvl="0"/>
            <a:endParaRPr lang="en-US"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14, 15) A campus climate audit including a review of past campus climate surveys, evaluation of the systemic integration of future climate surveys, and review of student conduct hearing outcomes as it relates to the student code of conduct to identify patterns of </a:t>
            </a:r>
            <a:r>
              <a:rPr lang="en-US" dirty="0" smtClean="0">
                <a:latin typeface="Tahoma" panose="020B0604030504040204" pitchFamily="34" charset="0"/>
                <a:ea typeface="Tahoma" panose="020B0604030504040204" pitchFamily="34" charset="0"/>
                <a:cs typeface="Tahoma" panose="020B0604030504040204" pitchFamily="34" charset="0"/>
              </a:rPr>
              <a:t>bias</a:t>
            </a:r>
          </a:p>
          <a:p>
            <a:pPr lvl="0"/>
            <a:endParaRPr lang="en-US"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16, 17) A review of Hartnell College communications and </a:t>
            </a:r>
            <a:r>
              <a:rPr lang="en-US" dirty="0" smtClean="0">
                <a:latin typeface="Tahoma" panose="020B0604030504040204" pitchFamily="34" charset="0"/>
                <a:ea typeface="Tahoma" panose="020B0604030504040204" pitchFamily="34" charset="0"/>
                <a:cs typeface="Tahoma" panose="020B0604030504040204" pitchFamily="34" charset="0"/>
              </a:rPr>
              <a:t>contracts</a:t>
            </a:r>
          </a:p>
          <a:p>
            <a:pPr lvl="0"/>
            <a:endParaRPr lang="en-US"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18, 19) Catalogue all the college committees or groups currently working on equity-related issues, coordinate the Chancellor’s Call to Action, the Hartnell Framework for Racial Equity and Social Justice and the initial response that was developed under the direction of Vice President of Student Services, Dr. Romero </a:t>
            </a:r>
            <a:r>
              <a:rPr lang="en-US" dirty="0" err="1">
                <a:latin typeface="Tahoma" panose="020B0604030504040204" pitchFamily="34" charset="0"/>
                <a:ea typeface="Tahoma" panose="020B0604030504040204" pitchFamily="34" charset="0"/>
                <a:cs typeface="Tahoma" panose="020B0604030504040204" pitchFamily="34" charset="0"/>
              </a:rPr>
              <a:t>Jalomo</a:t>
            </a:r>
            <a:endParaRPr lang="en-US" dirty="0">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800"/>
              </a:spcAft>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3139170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Equity Plan Summary of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825106"/>
            <a:ext cx="8636000" cy="2604687"/>
          </a:xfrm>
          <a:prstGeom prst="rect">
            <a:avLst/>
          </a:prstGeom>
        </p:spPr>
        <p:txBody>
          <a:bodyPr wrap="square">
            <a:spAutoFit/>
          </a:bodyPr>
          <a:lstStyle/>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 20) Review current SEP utilizing the findings of CUE, and incorporating those findings into future SEPs, to be reviewed annually with annual updates to the </a:t>
            </a:r>
            <a:r>
              <a:rPr lang="en-US" dirty="0" smtClean="0">
                <a:latin typeface="Tahoma" panose="020B0604030504040204" pitchFamily="34" charset="0"/>
                <a:ea typeface="Tahoma" panose="020B0604030504040204" pitchFamily="34" charset="0"/>
                <a:cs typeface="Tahoma" panose="020B0604030504040204" pitchFamily="34" charset="0"/>
              </a:rPr>
              <a:t>board</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21, 22) To better support African American, African Heritage and Black student success, create an advisory group and begin an inquiry process focused on success strategies, and provide institutional support for </a:t>
            </a:r>
            <a:r>
              <a:rPr lang="en-US" dirty="0" err="1">
                <a:latin typeface="Tahoma" panose="020B0604030504040204" pitchFamily="34" charset="0"/>
                <a:ea typeface="Tahoma" panose="020B0604030504040204" pitchFamily="34" charset="0"/>
                <a:cs typeface="Tahoma" panose="020B0604030504040204" pitchFamily="34" charset="0"/>
              </a:rPr>
              <a:t>Umoja</a:t>
            </a:r>
            <a:endParaRPr lang="en-US" dirty="0">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800"/>
              </a:spcAft>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stretch>
            <a:fillRect/>
          </a:stretch>
        </p:blipFill>
        <p:spPr>
          <a:xfrm>
            <a:off x="2147014" y="3201288"/>
            <a:ext cx="4951827" cy="330041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2399241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Professional</a:t>
            </a:r>
            <a:r>
              <a:rPr kumimoji="0" lang="en-US" sz="20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Development Summary of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901306"/>
            <a:ext cx="8636000" cy="3435684"/>
          </a:xfrm>
          <a:prstGeom prst="rect">
            <a:avLst/>
          </a:prstGeom>
        </p:spPr>
        <p:txBody>
          <a:bodyPr wrap="square">
            <a:spAutoFit/>
          </a:bodyPr>
          <a:lstStyle/>
          <a:p>
            <a:pPr marL="285750" lvl="0" indent="-285750">
              <a:buFont typeface="Arial" panose="020B0604020202020204" pitchFamily="34" charset="0"/>
              <a:buChar char="•"/>
            </a:pPr>
            <a:r>
              <a:rPr lang="en-US" dirty="0"/>
              <a:t>(</a:t>
            </a:r>
            <a:r>
              <a:rPr lang="en-US" dirty="0">
                <a:latin typeface="Tahoma" panose="020B0604030504040204" pitchFamily="34" charset="0"/>
                <a:ea typeface="Tahoma" panose="020B0604030504040204" pitchFamily="34" charset="0"/>
                <a:cs typeface="Tahoma" panose="020B0604030504040204" pitchFamily="34" charset="0"/>
              </a:rPr>
              <a:t>Recommendation 23) Review and analyze the current process for approving professional development requests, whose requests are being approved and the kind of professional development that is </a:t>
            </a:r>
            <a:r>
              <a:rPr lang="en-US" dirty="0" smtClean="0">
                <a:latin typeface="Tahoma" panose="020B0604030504040204" pitchFamily="34" charset="0"/>
                <a:ea typeface="Tahoma" panose="020B0604030504040204" pitchFamily="34" charset="0"/>
                <a:cs typeface="Tahoma" panose="020B0604030504040204" pitchFamily="34" charset="0"/>
              </a:rPr>
              <a:t>approved</a:t>
            </a:r>
          </a:p>
          <a:p>
            <a:pPr marL="285750" lvl="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 24) Create communities of practice as means to foster community and collegiality around anti-racist and equity </a:t>
            </a:r>
            <a:r>
              <a:rPr lang="en-US" dirty="0" smtClean="0">
                <a:latin typeface="Tahoma" panose="020B0604030504040204" pitchFamily="34" charset="0"/>
                <a:ea typeface="Tahoma" panose="020B0604030504040204" pitchFamily="34" charset="0"/>
                <a:cs typeface="Tahoma" panose="020B0604030504040204" pitchFamily="34" charset="0"/>
              </a:rPr>
              <a:t>efforts</a:t>
            </a:r>
          </a:p>
          <a:p>
            <a:pPr marL="285750" lvl="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 25) Redesign professional development at Hartnell College around cohesive themes focused on equity, so that events, trainings and opportunities develop a common nomenclature and foster deeper understanding for the college as a whole</a:t>
            </a:r>
          </a:p>
          <a:p>
            <a:pPr marL="285750" marR="0" lvl="0" indent="-285750">
              <a:lnSpc>
                <a:spcPct val="107000"/>
              </a:lnSpc>
              <a:spcBef>
                <a:spcPts val="0"/>
              </a:spcBef>
              <a:spcAft>
                <a:spcPts val="8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stretch>
            <a:fillRect/>
          </a:stretch>
        </p:blipFill>
        <p:spPr>
          <a:xfrm>
            <a:off x="2547498" y="4064000"/>
            <a:ext cx="3998203" cy="2665469"/>
          </a:xfrm>
          <a:prstGeom prst="rect">
            <a:avLst/>
          </a:prstGeom>
        </p:spPr>
      </p:pic>
    </p:spTree>
    <p:extLst>
      <p:ext uri="{BB962C8B-B14F-4D97-AF65-F5344CB8AC3E}">
        <p14:creationId xmlns:p14="http://schemas.microsoft.com/office/powerpoint/2010/main" val="1453170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Courageous Conversations Summary of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15900" y="1041006"/>
            <a:ext cx="8636000" cy="1193084"/>
          </a:xfrm>
          <a:prstGeom prst="rect">
            <a:avLst/>
          </a:prstGeom>
        </p:spPr>
        <p:txBody>
          <a:bodyPr wrap="square">
            <a:spAutoFit/>
          </a:bodyPr>
          <a:lstStyle/>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 26) Adopt the four-stage community engagement framework to ensure culturally affirming spaces for students and foster dialogue to further understanding and anti-racist action</a:t>
            </a:r>
          </a:p>
          <a:p>
            <a:pPr marL="285750" marR="0" lvl="0" indent="-285750">
              <a:lnSpc>
                <a:spcPct val="107000"/>
              </a:lnSpc>
              <a:spcBef>
                <a:spcPts val="0"/>
              </a:spcBef>
              <a:spcAft>
                <a:spcPts val="8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stretch>
            <a:fillRect/>
          </a:stretch>
        </p:blipFill>
        <p:spPr>
          <a:xfrm>
            <a:off x="2063750" y="2725999"/>
            <a:ext cx="4940300" cy="35323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1310171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7541"/>
            <a:ext cx="6543675" cy="529658"/>
          </a:xfrm>
          <a:prstGeom prst="rect">
            <a:avLst/>
          </a:prstGeom>
          <a:solidFill>
            <a:srgbClr val="FFC000"/>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chemeClr val="bg1"/>
                </a:solidFill>
                <a:latin typeface="Tahoma" pitchFamily="34" charset="0"/>
                <a:ea typeface="Tahoma" pitchFamily="34" charset="0"/>
                <a:cs typeface="Tahoma" pitchFamily="34" charset="0"/>
              </a:rPr>
              <a:t> </a:t>
            </a:r>
            <a:r>
              <a:rPr lang="en-US" sz="3300" dirty="0" smtClean="0">
                <a:solidFill>
                  <a:schemeClr val="bg1"/>
                </a:solidFill>
                <a:latin typeface="Tahoma" pitchFamily="34" charset="0"/>
                <a:ea typeface="Tahoma" pitchFamily="34" charset="0"/>
                <a:cs typeface="Tahoma" pitchFamily="34" charset="0"/>
              </a:rPr>
              <a:t> </a:t>
            </a:r>
            <a:r>
              <a:rPr lang="en-US" sz="2200" b="1" dirty="0" smtClean="0">
                <a:solidFill>
                  <a:schemeClr val="bg1"/>
                </a:solidFill>
                <a:latin typeface="Tahoma" pitchFamily="34" charset="0"/>
                <a:ea typeface="Tahoma" pitchFamily="34" charset="0"/>
                <a:cs typeface="Tahoma" pitchFamily="34" charset="0"/>
              </a:rPr>
              <a:t>Defining Our Why?</a:t>
            </a:r>
            <a:endParaRPr lang="en-US" sz="2200" b="1" dirty="0">
              <a:solidFill>
                <a:schemeClr val="bg1"/>
              </a:solidFill>
              <a:latin typeface="Tahoma" pitchFamily="34" charset="0"/>
              <a:ea typeface="Tahoma" pitchFamily="34" charset="0"/>
              <a:cs typeface="Tahoma" pitchFamily="34" charset="0"/>
            </a:endParaRPr>
          </a:p>
        </p:txBody>
      </p:sp>
      <p:sp>
        <p:nvSpPr>
          <p:cNvPr id="5" name="Rectangle 4"/>
          <p:cNvSpPr/>
          <p:nvPr/>
        </p:nvSpPr>
        <p:spPr>
          <a:xfrm>
            <a:off x="6409007" y="107541"/>
            <a:ext cx="2734993" cy="527139"/>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pic>
        <p:nvPicPr>
          <p:cNvPr id="2" name="Picture 1"/>
          <p:cNvPicPr>
            <a:picLocks noChangeAspect="1"/>
          </p:cNvPicPr>
          <p:nvPr/>
        </p:nvPicPr>
        <p:blipFill rotWithShape="1">
          <a:blip r:embed="rId3"/>
          <a:srcRect r="20084"/>
          <a:stretch/>
        </p:blipFill>
        <p:spPr>
          <a:xfrm>
            <a:off x="0" y="838968"/>
            <a:ext cx="6274340" cy="5114998"/>
          </a:xfrm>
          <a:prstGeom prst="rect">
            <a:avLst/>
          </a:prstGeom>
        </p:spPr>
      </p:pic>
      <p:sp>
        <p:nvSpPr>
          <p:cNvPr id="3" name="Rectangle 2"/>
          <p:cNvSpPr/>
          <p:nvPr/>
        </p:nvSpPr>
        <p:spPr>
          <a:xfrm>
            <a:off x="6409007" y="1624916"/>
            <a:ext cx="2600325" cy="4247317"/>
          </a:xfrm>
          <a:prstGeom prst="rect">
            <a:avLst/>
          </a:prstGeom>
        </p:spPr>
        <p:txBody>
          <a:bodyPr wrap="square">
            <a:spAutoFit/>
          </a:bodyPr>
          <a:lstStyle/>
          <a:p>
            <a:pPr marL="285750" indent="-285750">
              <a:buFont typeface="Wingdings" panose="05000000000000000000" pitchFamily="2" charset="2"/>
              <a:buChar char="ü"/>
            </a:pPr>
            <a:r>
              <a:rPr lang="en-US" dirty="0">
                <a:latin typeface="Tahoma" panose="020B0604030504040204" pitchFamily="34" charset="0"/>
                <a:ea typeface="Tahoma" panose="020B0604030504040204" pitchFamily="34" charset="0"/>
                <a:cs typeface="Tahoma" panose="020B0604030504040204" pitchFamily="34" charset="0"/>
              </a:rPr>
              <a:t>Student  &amp;  community  </a:t>
            </a:r>
            <a:r>
              <a:rPr lang="en-US" dirty="0" smtClean="0">
                <a:latin typeface="Tahoma" panose="020B0604030504040204" pitchFamily="34" charset="0"/>
                <a:ea typeface="Tahoma" panose="020B0604030504040204" pitchFamily="34" charset="0"/>
                <a:cs typeface="Tahoma" panose="020B0604030504040204" pitchFamily="34" charset="0"/>
              </a:rPr>
              <a:t>centered</a:t>
            </a:r>
          </a:p>
          <a:p>
            <a:pPr marL="285750" indent="-285750">
              <a:buFont typeface="Wingdings" panose="05000000000000000000" pitchFamily="2" charset="2"/>
              <a:buChar char="ü"/>
            </a:pPr>
            <a:r>
              <a:rPr lang="en-US" dirty="0" smtClean="0">
                <a:latin typeface="Tahoma" panose="020B0604030504040204" pitchFamily="34" charset="0"/>
                <a:ea typeface="Tahoma" panose="020B0604030504040204" pitchFamily="34" charset="0"/>
                <a:cs typeface="Tahoma" panose="020B0604030504040204" pitchFamily="34" charset="0"/>
              </a:rPr>
              <a:t>Responsive  </a:t>
            </a:r>
            <a:r>
              <a:rPr lang="en-US" dirty="0">
                <a:latin typeface="Tahoma" panose="020B0604030504040204" pitchFamily="34" charset="0"/>
                <a:ea typeface="Tahoma" panose="020B0604030504040204" pitchFamily="34" charset="0"/>
                <a:cs typeface="Tahoma" panose="020B0604030504040204" pitchFamily="34" charset="0"/>
              </a:rPr>
              <a:t>to  </a:t>
            </a:r>
            <a:r>
              <a:rPr lang="en-US" dirty="0" smtClean="0">
                <a:latin typeface="Tahoma" panose="020B0604030504040204" pitchFamily="34" charset="0"/>
                <a:ea typeface="Tahoma" panose="020B0604030504040204" pitchFamily="34" charset="0"/>
                <a:cs typeface="Tahoma" panose="020B0604030504040204" pitchFamily="34" charset="0"/>
              </a:rPr>
              <a:t>local</a:t>
            </a:r>
            <a:r>
              <a:rPr lang="en-US" dirty="0">
                <a:latin typeface="Tahoma" panose="020B0604030504040204" pitchFamily="34" charset="0"/>
                <a:ea typeface="Tahoma" panose="020B0604030504040204" pitchFamily="34" charset="0"/>
                <a:cs typeface="Tahoma" panose="020B0604030504040204" pitchFamily="34" charset="0"/>
              </a:rPr>
              <a:t>,  state,  and  national context  and  </a:t>
            </a:r>
            <a:r>
              <a:rPr lang="en-US" dirty="0" smtClean="0">
                <a:latin typeface="Tahoma" panose="020B0604030504040204" pitchFamily="34" charset="0"/>
                <a:ea typeface="Tahoma" panose="020B0604030504040204" pitchFamily="34" charset="0"/>
                <a:cs typeface="Tahoma" panose="020B0604030504040204" pitchFamily="34" charset="0"/>
              </a:rPr>
              <a:t>mandates</a:t>
            </a:r>
          </a:p>
          <a:p>
            <a:pPr marL="285750" indent="-285750">
              <a:buFont typeface="Wingdings" panose="05000000000000000000" pitchFamily="2" charset="2"/>
              <a:buChar char="ü"/>
            </a:pPr>
            <a:r>
              <a:rPr lang="en-US" dirty="0" smtClean="0">
                <a:latin typeface="Tahoma" panose="020B0604030504040204" pitchFamily="34" charset="0"/>
                <a:ea typeface="Tahoma" panose="020B0604030504040204" pitchFamily="34" charset="0"/>
                <a:cs typeface="Tahoma" panose="020B0604030504040204" pitchFamily="34" charset="0"/>
              </a:rPr>
              <a:t>Data  </a:t>
            </a:r>
            <a:r>
              <a:rPr lang="en-US" dirty="0">
                <a:latin typeface="Tahoma" panose="020B0604030504040204" pitchFamily="34" charset="0"/>
                <a:ea typeface="Tahoma" panose="020B0604030504040204" pitchFamily="34" charset="0"/>
                <a:cs typeface="Tahoma" panose="020B0604030504040204" pitchFamily="34" charset="0"/>
              </a:rPr>
              <a:t>informed-  confronting  our  brutal </a:t>
            </a:r>
            <a:r>
              <a:rPr lang="en-US" dirty="0" smtClean="0">
                <a:latin typeface="Tahoma" panose="020B0604030504040204" pitchFamily="34" charset="0"/>
                <a:ea typeface="Tahoma" panose="020B0604030504040204" pitchFamily="34" charset="0"/>
                <a:cs typeface="Tahoma" panose="020B0604030504040204" pitchFamily="34" charset="0"/>
              </a:rPr>
              <a:t>truths</a:t>
            </a:r>
          </a:p>
          <a:p>
            <a:pPr marL="285750" indent="-285750">
              <a:buFont typeface="Wingdings" panose="05000000000000000000" pitchFamily="2" charset="2"/>
              <a:buChar char="ü"/>
            </a:pPr>
            <a:r>
              <a:rPr lang="en-US" dirty="0" smtClean="0">
                <a:latin typeface="Tahoma" panose="020B0604030504040204" pitchFamily="34" charset="0"/>
                <a:ea typeface="Tahoma" panose="020B0604030504040204" pitchFamily="34" charset="0"/>
                <a:cs typeface="Tahoma" panose="020B0604030504040204" pitchFamily="34" charset="0"/>
              </a:rPr>
              <a:t>Teaching  </a:t>
            </a:r>
            <a:r>
              <a:rPr lang="en-US" dirty="0">
                <a:latin typeface="Tahoma" panose="020B0604030504040204" pitchFamily="34" charset="0"/>
                <a:ea typeface="Tahoma" panose="020B0604030504040204" pitchFamily="34" charset="0"/>
                <a:cs typeface="Tahoma" panose="020B0604030504040204" pitchFamily="34" charset="0"/>
              </a:rPr>
              <a:t>&amp;  </a:t>
            </a:r>
            <a:r>
              <a:rPr lang="en-US" dirty="0" smtClean="0">
                <a:latin typeface="Tahoma" panose="020B0604030504040204" pitchFamily="34" charset="0"/>
                <a:ea typeface="Tahoma" panose="020B0604030504040204" pitchFamily="34" charset="0"/>
                <a:cs typeface="Tahoma" panose="020B0604030504040204" pitchFamily="34" charset="0"/>
              </a:rPr>
              <a:t>learning</a:t>
            </a:r>
          </a:p>
          <a:p>
            <a:pPr marL="285750" indent="-285750">
              <a:buFont typeface="Wingdings" panose="05000000000000000000" pitchFamily="2" charset="2"/>
              <a:buChar char="ü"/>
            </a:pPr>
            <a:r>
              <a:rPr lang="en-US" dirty="0" smtClean="0">
                <a:latin typeface="Tahoma" panose="020B0604030504040204" pitchFamily="34" charset="0"/>
                <a:ea typeface="Tahoma" panose="020B0604030504040204" pitchFamily="34" charset="0"/>
                <a:cs typeface="Tahoma" panose="020B0604030504040204" pitchFamily="34" charset="0"/>
              </a:rPr>
              <a:t>Transformative  </a:t>
            </a:r>
            <a:r>
              <a:rPr lang="en-US" dirty="0">
                <a:latin typeface="Tahoma" panose="020B0604030504040204" pitchFamily="34" charset="0"/>
                <a:ea typeface="Tahoma" panose="020B0604030504040204" pitchFamily="34" charset="0"/>
                <a:cs typeface="Tahoma" panose="020B0604030504040204" pitchFamily="34" charset="0"/>
              </a:rPr>
              <a:t>leadership  for  cultural change</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3"/>
          <p:cNvSpPr txBox="1">
            <a:spLocks/>
          </p:cNvSpPr>
          <p:nvPr/>
        </p:nvSpPr>
        <p:spPr>
          <a:xfrm>
            <a:off x="186791" y="5053813"/>
            <a:ext cx="5881856" cy="825653"/>
          </a:xfrm>
          <a:prstGeom prst="rect">
            <a:avLst/>
          </a:prstGeom>
          <a:solidFill>
            <a:schemeClr val="tx1">
              <a:lumMod val="85000"/>
              <a:lumOff val="1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“Being Community Responsive, Is Being Culturally Responsive”</a:t>
            </a:r>
          </a:p>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Quote by Dr. Jeff Duncan Andrade</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169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95353" y="87708"/>
            <a:ext cx="254864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659535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0" y="87707"/>
            <a:ext cx="6352162"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Engagement Summary of Recommendations</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599" y="825739"/>
            <a:ext cx="8636000" cy="3132076"/>
          </a:xfrm>
          <a:prstGeom prst="rect">
            <a:avLst/>
          </a:prstGeom>
        </p:spPr>
        <p:txBody>
          <a:bodyPr wrap="square">
            <a:spAutoFit/>
          </a:bodyPr>
          <a:lstStyle/>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27, 28, 29) Build the capacity of students to shape their college experience and opportunities through student-centered shared governance and college committees, a Cultural Diversity Festival, and an expansion of the Equity and Excellence Student Fellowship Program to create a district-wide racial equity and social justice focused student fellowship program and opportunities to create inclusive, community building activities and events</a:t>
            </a:r>
            <a:r>
              <a:rPr lang="en-US" dirty="0" smtClean="0">
                <a:latin typeface="Tahoma" panose="020B0604030504040204" pitchFamily="34" charset="0"/>
                <a:ea typeface="Tahoma" panose="020B0604030504040204" pitchFamily="34" charset="0"/>
                <a:cs typeface="Tahoma" panose="020B0604030504040204" pitchFamily="34" charset="0"/>
              </a:rPr>
              <a:t>.</a:t>
            </a:r>
          </a:p>
          <a:p>
            <a:pPr marL="285750" lvl="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(Recommendations 30, 31) Create a Basic Needs Coordinator position, a student advisory group and a Basic Needs Center to assess and meet the food and housing needs of students.</a:t>
            </a:r>
          </a:p>
          <a:p>
            <a:pPr marL="285750" marR="0" lvl="0" indent="-285750">
              <a:lnSpc>
                <a:spcPct val="107000"/>
              </a:lnSpc>
              <a:spcBef>
                <a:spcPts val="0"/>
              </a:spcBef>
              <a:spcAft>
                <a:spcPts val="8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1874122" y="3809103"/>
            <a:ext cx="5762089" cy="27081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21484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42881" y="87708"/>
            <a:ext cx="3501119" cy="534592"/>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p:cNvSpPr txBox="1">
            <a:spLocks/>
          </p:cNvSpPr>
          <p:nvPr/>
        </p:nvSpPr>
        <p:spPr>
          <a:xfrm>
            <a:off x="0" y="87707"/>
            <a:ext cx="5642881"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160590" y="1145953"/>
            <a:ext cx="9415466" cy="5297027"/>
          </a:xfrm>
          <a:prstGeom prst="rect">
            <a:avLst/>
          </a:prstGeom>
          <a:solidFill>
            <a:schemeClr val="bg1">
              <a:lumMod val="75000"/>
            </a:schemeClr>
          </a:solidFill>
        </p:spPr>
      </p:pic>
      <p:sp>
        <p:nvSpPr>
          <p:cNvPr id="11" name="Text Placeholder 2">
            <a:extLst>
              <a:ext uri="{FF2B5EF4-FFF2-40B4-BE49-F238E27FC236}">
                <a16:creationId xmlns:a16="http://schemas.microsoft.com/office/drawing/2014/main" xmlns="" id="{611DC577-0A95-47D0-95D9-5F8DA763D46B}"/>
              </a:ext>
            </a:extLst>
          </p:cNvPr>
          <p:cNvSpPr txBox="1">
            <a:spLocks/>
          </p:cNvSpPr>
          <p:nvPr/>
        </p:nvSpPr>
        <p:spPr>
          <a:xfrm>
            <a:off x="4495800" y="5554639"/>
            <a:ext cx="4648200" cy="703675"/>
          </a:xfrm>
          <a:prstGeom prst="rect">
            <a:avLst/>
          </a:prstGeom>
          <a:solidFill>
            <a:schemeClr val="bg1">
              <a:lumMod val="6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Questions and Thank you!</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itle 1"/>
          <p:cNvSpPr txBox="1">
            <a:spLocks/>
          </p:cNvSpPr>
          <p:nvPr/>
        </p:nvSpPr>
        <p:spPr>
          <a:xfrm>
            <a:off x="0" y="91625"/>
            <a:ext cx="6543675"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Input</a:t>
            </a:r>
            <a:endParaRPr kumimoji="0" lang="en-US"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5239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87707"/>
            <a:ext cx="5642881"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lang="en-US" sz="2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5642881" y="87708"/>
            <a:ext cx="3501119"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Placeholder 11" descr="conference room">
            <a:extLst>
              <a:ext uri="{FF2B5EF4-FFF2-40B4-BE49-F238E27FC236}">
                <a16:creationId xmlns:a16="http://schemas.microsoft.com/office/drawing/2014/main" xmlns="" id="{8F5AE0D5-C196-A947-8AFE-449A48B26153}"/>
              </a:ext>
            </a:extLst>
          </p:cNvPr>
          <p:cNvPicPr>
            <a:picLocks noChangeAspect="1"/>
          </p:cNvPicPr>
          <p:nvPr/>
        </p:nvPicPr>
        <p:blipFill>
          <a:blip r:embed="rId2" cstate="screen">
            <a:extLst>
              <a:ext uri="{28A0092B-C50C-407E-A947-70E740481C1C}">
                <a14:useLocalDpi xmlns:a14="http://schemas.microsoft.com/office/drawing/2010/main"/>
              </a:ext>
            </a:extLst>
          </a:blip>
          <a:srcRect t="45" b="45"/>
          <a:stretch>
            <a:fillRect/>
          </a:stretch>
        </p:blipFill>
        <p:spPr>
          <a:xfrm>
            <a:off x="1" y="728765"/>
            <a:ext cx="9143999" cy="4795736"/>
          </a:xfrm>
          <a:prstGeom prst="rect">
            <a:avLst/>
          </a:prstGeom>
        </p:spPr>
      </p:pic>
      <p:sp>
        <p:nvSpPr>
          <p:cNvPr id="10" name="Content Placeholder 3">
            <a:extLst>
              <a:ext uri="{FF2B5EF4-FFF2-40B4-BE49-F238E27FC236}">
                <a16:creationId xmlns:a16="http://schemas.microsoft.com/office/drawing/2014/main" xmlns="" id="{3B86E961-B76E-423F-995E-11B31E921437}"/>
              </a:ext>
            </a:extLst>
          </p:cNvPr>
          <p:cNvSpPr>
            <a:spLocks noGrp="1"/>
          </p:cNvSpPr>
          <p:nvPr>
            <p:ph sz="half" idx="1"/>
          </p:nvPr>
        </p:nvSpPr>
        <p:spPr>
          <a:xfrm>
            <a:off x="2476500" y="5767855"/>
            <a:ext cx="6667500" cy="859792"/>
          </a:xfrm>
          <a:solidFill>
            <a:schemeClr val="tx1">
              <a:lumMod val="95000"/>
              <a:lumOff val="5000"/>
            </a:schemeClr>
          </a:solidFill>
        </p:spPr>
        <p:txBody>
          <a:bodyPr>
            <a:normAutofit fontScale="85000" lnSpcReduction="10000"/>
          </a:bodyPr>
          <a:lstStyle/>
          <a:p>
            <a:pPr marL="0"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Thank you!  </a:t>
            </a: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Please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let us know if you have any questions </a:t>
            </a:r>
          </a:p>
        </p:txBody>
      </p:sp>
    </p:spTree>
    <p:extLst>
      <p:ext uri="{BB962C8B-B14F-4D97-AF65-F5344CB8AC3E}">
        <p14:creationId xmlns:p14="http://schemas.microsoft.com/office/powerpoint/2010/main" val="2547194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9358"/>
            <a:ext cx="6974006" cy="529658"/>
          </a:xfrm>
          <a:prstGeom prst="rect">
            <a:avLst/>
          </a:prstGeom>
          <a:solidFill>
            <a:srgbClr val="FFC000"/>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white"/>
                </a:solidFill>
                <a:latin typeface="Tahoma" pitchFamily="34" charset="0"/>
                <a:ea typeface="Tahoma" pitchFamily="34" charset="0"/>
                <a:cs typeface="Tahoma" pitchFamily="34" charset="0"/>
              </a:rPr>
              <a:t> </a:t>
            </a:r>
            <a:r>
              <a:rPr lang="en-US" sz="3300" dirty="0" smtClean="0">
                <a:solidFill>
                  <a:prstClr val="white"/>
                </a:solidFill>
                <a:latin typeface="Tahoma" pitchFamily="34" charset="0"/>
                <a:ea typeface="Tahoma" pitchFamily="34" charset="0"/>
                <a:cs typeface="Tahoma" pitchFamily="34" charset="0"/>
              </a:rPr>
              <a:t> </a:t>
            </a:r>
            <a:r>
              <a:rPr lang="en-US" sz="2000" b="1" dirty="0" smtClean="0">
                <a:solidFill>
                  <a:prstClr val="white"/>
                </a:solidFill>
                <a:latin typeface="Tahoma" pitchFamily="34" charset="0"/>
                <a:ea typeface="Tahoma" pitchFamily="34" charset="0"/>
                <a:cs typeface="Tahoma" pitchFamily="34" charset="0"/>
              </a:rPr>
              <a:t>Hartnell College’s Equity Commitment</a:t>
            </a:r>
            <a:endParaRPr lang="en-US" sz="2000" b="1" dirty="0">
              <a:solidFill>
                <a:prstClr val="white"/>
              </a:solidFill>
              <a:latin typeface="Tahoma" pitchFamily="34" charset="0"/>
              <a:ea typeface="Tahoma" pitchFamily="34" charset="0"/>
              <a:cs typeface="Tahoma" pitchFamily="34" charset="0"/>
            </a:endParaRPr>
          </a:p>
        </p:txBody>
      </p:sp>
      <p:sp>
        <p:nvSpPr>
          <p:cNvPr id="5" name="Rectangle 4"/>
          <p:cNvSpPr/>
          <p:nvPr/>
        </p:nvSpPr>
        <p:spPr>
          <a:xfrm>
            <a:off x="6701051" y="79358"/>
            <a:ext cx="2442949" cy="529658"/>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Rectangle 6"/>
          <p:cNvSpPr/>
          <p:nvPr/>
        </p:nvSpPr>
        <p:spPr>
          <a:xfrm>
            <a:off x="118487" y="813458"/>
            <a:ext cx="8928235" cy="4708981"/>
          </a:xfrm>
          <a:prstGeom prst="rect">
            <a:avLst/>
          </a:prstGeom>
          <a:solidFill>
            <a:srgbClr val="660033"/>
          </a:solidFill>
          <a:ln>
            <a:solidFill>
              <a:schemeClr val="bg1"/>
            </a:solidFill>
          </a:ln>
        </p:spPr>
        <p:txBody>
          <a:bodyPr wrap="square">
            <a:spAutoFit/>
          </a:bodyPr>
          <a:lstStyle/>
          <a:p>
            <a:pPr marL="63500"/>
            <a:r>
              <a:rPr lang="en-US" sz="2000" dirty="0">
                <a:solidFill>
                  <a:schemeClr val="bg1"/>
                </a:solidFill>
                <a:latin typeface="+mj-lt"/>
              </a:rPr>
              <a:t>We commit to provide a student-centered design of the college experience to ensure that every student receives what they need in a tailored pathway to successfully achieve their varied educational, career and personal goals. We will promote an anti-racism and anti-sexism agenda. We will raise awareness to the historical context of inequity and promote evaluation as well as reform of policies and practices that produce structural inequity. We pledge to work to correct other forms of systemic oppression against students based on race/ethnicity, gender identity and expression, sexuality, national origin, citizenship status, class, socioeconomic status, </a:t>
            </a:r>
            <a:r>
              <a:rPr lang="en-US" sz="2000" dirty="0" smtClean="0">
                <a:solidFill>
                  <a:schemeClr val="bg1"/>
                </a:solidFill>
                <a:latin typeface="+mj-lt"/>
              </a:rPr>
              <a:t>ability, language</a:t>
            </a:r>
            <a:r>
              <a:rPr lang="en-US" sz="2000" dirty="0">
                <a:solidFill>
                  <a:schemeClr val="bg1"/>
                </a:solidFill>
                <a:latin typeface="+mj-lt"/>
              </a:rPr>
              <a:t>, religion, age, physical appearance, intersections of these identities, and others not yet </a:t>
            </a:r>
            <a:r>
              <a:rPr lang="en-US" sz="2000" dirty="0" smtClean="0">
                <a:solidFill>
                  <a:schemeClr val="bg1"/>
                </a:solidFill>
                <a:latin typeface="+mj-lt"/>
              </a:rPr>
              <a:t>identified </a:t>
            </a:r>
          </a:p>
          <a:p>
            <a:pPr marL="63500"/>
            <a:r>
              <a:rPr lang="en-US" sz="2000" dirty="0" smtClean="0">
                <a:solidFill>
                  <a:schemeClr val="bg1"/>
                </a:solidFill>
                <a:latin typeface="+mj-lt"/>
              </a:rPr>
              <a:t>~ The Student Success and Equity and Committee </a:t>
            </a:r>
          </a:p>
          <a:p>
            <a:pPr marL="63500"/>
            <a:endParaRPr lang="en-US" sz="2000" dirty="0">
              <a:solidFill>
                <a:schemeClr val="bg1"/>
              </a:solidFill>
              <a:latin typeface="+mj-lt"/>
            </a:endParaRPr>
          </a:p>
          <a:p>
            <a:r>
              <a:rPr lang="en-US" sz="2000" dirty="0" smtClean="0">
                <a:solidFill>
                  <a:schemeClr val="bg1"/>
                </a:solidFill>
                <a:latin typeface="+mj-lt"/>
              </a:rPr>
              <a:t>Recommended for adoption institution wide </a:t>
            </a:r>
          </a:p>
          <a:p>
            <a:r>
              <a:rPr lang="en-US" sz="2000" dirty="0" smtClean="0">
                <a:solidFill>
                  <a:schemeClr val="bg1"/>
                </a:solidFill>
                <a:latin typeface="+mj-lt"/>
              </a:rPr>
              <a:t>Recommended for Board Resolution </a:t>
            </a:r>
            <a:r>
              <a:rPr lang="en-US" sz="2000" dirty="0">
                <a:latin typeface="+mj-lt"/>
              </a:rPr>
              <a:t/>
            </a:r>
            <a:br>
              <a:rPr lang="en-US" sz="2000" dirty="0">
                <a:latin typeface="+mj-lt"/>
              </a:rPr>
            </a:br>
            <a:endParaRPr lang="en-US" sz="2000" dirty="0">
              <a:latin typeface="+mj-lt"/>
            </a:endParaRPr>
          </a:p>
        </p:txBody>
      </p:sp>
      <p:sp>
        <p:nvSpPr>
          <p:cNvPr id="8" name="Text Placeholder 3"/>
          <p:cNvSpPr txBox="1">
            <a:spLocks/>
          </p:cNvSpPr>
          <p:nvPr/>
        </p:nvSpPr>
        <p:spPr>
          <a:xfrm>
            <a:off x="3234584" y="5930683"/>
            <a:ext cx="5881856" cy="825653"/>
          </a:xfrm>
          <a:prstGeom prst="rect">
            <a:avLst/>
          </a:prstGeom>
          <a:solidFill>
            <a:schemeClr val="tx1">
              <a:lumMod val="85000"/>
              <a:lumOff val="1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“Being Community Responsive, Is Being Culturally Responsive”</a:t>
            </a:r>
          </a:p>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Quote by Dr. Jeff Duncan Andrade</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6190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87707"/>
            <a:ext cx="7130374"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Equity &amp; Racial Justice- Beyond</a:t>
            </a:r>
            <a:r>
              <a:rPr kumimoji="0" lang="en-US" sz="22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“Inclusivity”</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673754" y="87708"/>
            <a:ext cx="2470245"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13">
            <a:extLst>
              <a:ext uri="{FF2B5EF4-FFF2-40B4-BE49-F238E27FC236}">
                <a16:creationId xmlns:a16="http://schemas.microsoft.com/office/drawing/2014/main" xmlns="" id="{5554AE43-D74A-A342-B525-6D9B5D4FB45E}"/>
              </a:ext>
            </a:extLst>
          </p:cNvPr>
          <p:cNvSpPr>
            <a:spLocks noGrp="1"/>
          </p:cNvSpPr>
          <p:nvPr>
            <p:ph idx="1"/>
          </p:nvPr>
        </p:nvSpPr>
        <p:spPr>
          <a:xfrm>
            <a:off x="149149" y="765077"/>
            <a:ext cx="4654861" cy="4730496"/>
          </a:xfrm>
          <a:solidFill>
            <a:schemeClr val="bg1"/>
          </a:solidFill>
          <a:ln>
            <a:solidFill>
              <a:schemeClr val="tx1"/>
            </a:solidFill>
          </a:ln>
        </p:spPr>
        <p:txBody>
          <a:bodyPr>
            <a:normAutofit lnSpcReduction="10000"/>
          </a:bodyPr>
          <a:lstStyle/>
          <a:p>
            <a:r>
              <a:rPr lang="en-US" dirty="0">
                <a:solidFill>
                  <a:schemeClr val="tx1"/>
                </a:solidFill>
              </a:rPr>
              <a:t>Hiring </a:t>
            </a:r>
          </a:p>
          <a:p>
            <a:r>
              <a:rPr lang="en-US" dirty="0">
                <a:solidFill>
                  <a:schemeClr val="tx1"/>
                </a:solidFill>
              </a:rPr>
              <a:t>Professional Development</a:t>
            </a:r>
          </a:p>
          <a:p>
            <a:r>
              <a:rPr lang="en-US" dirty="0">
                <a:solidFill>
                  <a:schemeClr val="tx1"/>
                </a:solidFill>
              </a:rPr>
              <a:t>Program &amp; Curriculum Design</a:t>
            </a:r>
          </a:p>
          <a:p>
            <a:r>
              <a:rPr lang="en-US" dirty="0">
                <a:solidFill>
                  <a:schemeClr val="tx1"/>
                </a:solidFill>
              </a:rPr>
              <a:t>Board Policies &amp; Administrative Procedures</a:t>
            </a:r>
          </a:p>
          <a:p>
            <a:r>
              <a:rPr lang="en-US" dirty="0">
                <a:solidFill>
                  <a:schemeClr val="tx1"/>
                </a:solidFill>
              </a:rPr>
              <a:t>Marketing &amp; Communications</a:t>
            </a:r>
          </a:p>
          <a:p>
            <a:r>
              <a:rPr lang="en-US" dirty="0">
                <a:solidFill>
                  <a:schemeClr val="tx1"/>
                </a:solidFill>
              </a:rPr>
              <a:t>Students’ experiences throughout the College</a:t>
            </a:r>
          </a:p>
          <a:p>
            <a:r>
              <a:rPr lang="en-US" dirty="0">
                <a:solidFill>
                  <a:schemeClr val="tx1"/>
                </a:solidFill>
              </a:rPr>
              <a:t>Facilities</a:t>
            </a:r>
          </a:p>
        </p:txBody>
      </p:sp>
      <p:graphicFrame>
        <p:nvGraphicFramePr>
          <p:cNvPr id="10" name="Table 3">
            <a:extLst>
              <a:ext uri="{FF2B5EF4-FFF2-40B4-BE49-F238E27FC236}">
                <a16:creationId xmlns:a16="http://schemas.microsoft.com/office/drawing/2014/main" xmlns="" id="{B2D43553-B701-7A4A-AE38-2A4EDBD1D46F}"/>
              </a:ext>
            </a:extLst>
          </p:cNvPr>
          <p:cNvGraphicFramePr>
            <a:graphicFrameLocks noGrp="1"/>
          </p:cNvGraphicFramePr>
          <p:nvPr>
            <p:extLst>
              <p:ext uri="{D42A27DB-BD31-4B8C-83A1-F6EECF244321}">
                <p14:modId xmlns:p14="http://schemas.microsoft.com/office/powerpoint/2010/main" val="438836322"/>
              </p:ext>
            </p:extLst>
          </p:nvPr>
        </p:nvGraphicFramePr>
        <p:xfrm>
          <a:off x="4967784" y="765077"/>
          <a:ext cx="4067034" cy="4730496"/>
        </p:xfrm>
        <a:graphic>
          <a:graphicData uri="http://schemas.openxmlformats.org/drawingml/2006/table">
            <a:tbl>
              <a:tblPr firstRow="1" bandRow="1">
                <a:tableStyleId>{5C22544A-7EE6-4342-B048-85BDC9FD1C3A}</a:tableStyleId>
              </a:tblPr>
              <a:tblGrid>
                <a:gridCol w="2288533">
                  <a:extLst>
                    <a:ext uri="{9D8B030D-6E8A-4147-A177-3AD203B41FA5}">
                      <a16:colId xmlns:a16="http://schemas.microsoft.com/office/drawing/2014/main" xmlns="" val="3543332301"/>
                    </a:ext>
                  </a:extLst>
                </a:gridCol>
                <a:gridCol w="1778501">
                  <a:extLst>
                    <a:ext uri="{9D8B030D-6E8A-4147-A177-3AD203B41FA5}">
                      <a16:colId xmlns:a16="http://schemas.microsoft.com/office/drawing/2014/main" xmlns="" val="829706031"/>
                    </a:ext>
                  </a:extLst>
                </a:gridCol>
              </a:tblGrid>
              <a:tr h="369743">
                <a:tc>
                  <a:txBody>
                    <a:bodyPr/>
                    <a:lstStyle/>
                    <a:p>
                      <a:r>
                        <a:rPr lang="en-US" sz="2000" dirty="0">
                          <a:solidFill>
                            <a:schemeClr val="bg1"/>
                          </a:solidFill>
                        </a:rPr>
                        <a:t>Student Demographics</a:t>
                      </a:r>
                    </a:p>
                  </a:txBody>
                  <a:tcPr marL="97536" marR="97536" marT="48768" marB="48768">
                    <a:solidFill>
                      <a:srgbClr val="002060"/>
                    </a:solidFill>
                  </a:tcPr>
                </a:tc>
                <a:tc>
                  <a:txBody>
                    <a:bodyPr/>
                    <a:lstStyle/>
                    <a:p>
                      <a:r>
                        <a:rPr lang="en-US" sz="2000" dirty="0"/>
                        <a:t>Percentage</a:t>
                      </a:r>
                    </a:p>
                  </a:txBody>
                  <a:tcPr marL="97536" marR="97536" marT="48768" marB="48768">
                    <a:solidFill>
                      <a:srgbClr val="002060"/>
                    </a:solidFill>
                  </a:tcPr>
                </a:tc>
                <a:extLst>
                  <a:ext uri="{0D108BD9-81ED-4DB2-BD59-A6C34878D82A}">
                    <a16:rowId xmlns:a16="http://schemas.microsoft.com/office/drawing/2014/main" xmlns="" val="1587040631"/>
                  </a:ext>
                </a:extLst>
              </a:tr>
              <a:tr h="369743">
                <a:tc>
                  <a:txBody>
                    <a:bodyPr/>
                    <a:lstStyle/>
                    <a:p>
                      <a:r>
                        <a:rPr lang="en-US" sz="2000" dirty="0"/>
                        <a:t>First-Generation</a:t>
                      </a:r>
                    </a:p>
                  </a:txBody>
                  <a:tcPr marL="97536" marR="97536" marT="48768" marB="48768">
                    <a:solidFill>
                      <a:schemeClr val="bg1"/>
                    </a:solidFill>
                  </a:tcPr>
                </a:tc>
                <a:tc>
                  <a:txBody>
                    <a:bodyPr/>
                    <a:lstStyle/>
                    <a:p>
                      <a:r>
                        <a:rPr lang="en-US" sz="2000" dirty="0"/>
                        <a:t>37%</a:t>
                      </a:r>
                    </a:p>
                  </a:txBody>
                  <a:tcPr marL="97536" marR="97536" marT="48768" marB="48768">
                    <a:solidFill>
                      <a:schemeClr val="bg1"/>
                    </a:solidFill>
                  </a:tcPr>
                </a:tc>
                <a:extLst>
                  <a:ext uri="{0D108BD9-81ED-4DB2-BD59-A6C34878D82A}">
                    <a16:rowId xmlns:a16="http://schemas.microsoft.com/office/drawing/2014/main" xmlns="" val="1078745916"/>
                  </a:ext>
                </a:extLst>
              </a:tr>
              <a:tr h="369743">
                <a:tc>
                  <a:txBody>
                    <a:bodyPr/>
                    <a:lstStyle/>
                    <a:p>
                      <a:r>
                        <a:rPr lang="en-US" sz="2000" dirty="0"/>
                        <a:t>Female</a:t>
                      </a:r>
                    </a:p>
                  </a:txBody>
                  <a:tcPr marL="97536" marR="97536" marT="48768" marB="48768">
                    <a:solidFill>
                      <a:schemeClr val="bg1"/>
                    </a:solidFill>
                  </a:tcPr>
                </a:tc>
                <a:tc>
                  <a:txBody>
                    <a:bodyPr/>
                    <a:lstStyle/>
                    <a:p>
                      <a:r>
                        <a:rPr lang="en-US" sz="2000" dirty="0"/>
                        <a:t>45%</a:t>
                      </a:r>
                    </a:p>
                  </a:txBody>
                  <a:tcPr marL="97536" marR="97536" marT="48768" marB="48768">
                    <a:solidFill>
                      <a:schemeClr val="bg1"/>
                    </a:solidFill>
                  </a:tcPr>
                </a:tc>
                <a:extLst>
                  <a:ext uri="{0D108BD9-81ED-4DB2-BD59-A6C34878D82A}">
                    <a16:rowId xmlns:a16="http://schemas.microsoft.com/office/drawing/2014/main" xmlns="" val="2280019339"/>
                  </a:ext>
                </a:extLst>
              </a:tr>
              <a:tr h="369743">
                <a:tc>
                  <a:txBody>
                    <a:bodyPr/>
                    <a:lstStyle/>
                    <a:p>
                      <a:r>
                        <a:rPr lang="en-US" sz="2000" dirty="0"/>
                        <a:t>Male</a:t>
                      </a:r>
                    </a:p>
                  </a:txBody>
                  <a:tcPr marL="97536" marR="97536" marT="48768" marB="48768">
                    <a:solidFill>
                      <a:schemeClr val="bg1"/>
                    </a:solidFill>
                  </a:tcPr>
                </a:tc>
                <a:tc>
                  <a:txBody>
                    <a:bodyPr/>
                    <a:lstStyle/>
                    <a:p>
                      <a:r>
                        <a:rPr lang="en-US" sz="2000" dirty="0"/>
                        <a:t>55%</a:t>
                      </a:r>
                    </a:p>
                  </a:txBody>
                  <a:tcPr marL="97536" marR="97536" marT="48768" marB="48768">
                    <a:solidFill>
                      <a:schemeClr val="bg1"/>
                    </a:solidFill>
                  </a:tcPr>
                </a:tc>
                <a:extLst>
                  <a:ext uri="{0D108BD9-81ED-4DB2-BD59-A6C34878D82A}">
                    <a16:rowId xmlns:a16="http://schemas.microsoft.com/office/drawing/2014/main" xmlns="" val="2041623046"/>
                  </a:ext>
                </a:extLst>
              </a:tr>
              <a:tr h="369743">
                <a:tc>
                  <a:txBody>
                    <a:bodyPr/>
                    <a:lstStyle/>
                    <a:p>
                      <a:r>
                        <a:rPr lang="en-US" sz="2000" dirty="0"/>
                        <a:t>American-Indian</a:t>
                      </a:r>
                    </a:p>
                  </a:txBody>
                  <a:tcPr marL="97536" marR="97536" marT="48768" marB="48768">
                    <a:solidFill>
                      <a:schemeClr val="bg1"/>
                    </a:solidFill>
                  </a:tcPr>
                </a:tc>
                <a:tc>
                  <a:txBody>
                    <a:bodyPr/>
                    <a:lstStyle/>
                    <a:p>
                      <a:r>
                        <a:rPr lang="en-US" sz="2000" dirty="0"/>
                        <a:t>1%</a:t>
                      </a:r>
                    </a:p>
                  </a:txBody>
                  <a:tcPr marL="97536" marR="97536" marT="48768" marB="48768">
                    <a:solidFill>
                      <a:schemeClr val="bg1"/>
                    </a:solidFill>
                  </a:tcPr>
                </a:tc>
                <a:extLst>
                  <a:ext uri="{0D108BD9-81ED-4DB2-BD59-A6C34878D82A}">
                    <a16:rowId xmlns:a16="http://schemas.microsoft.com/office/drawing/2014/main" xmlns="" val="2668243251"/>
                  </a:ext>
                </a:extLst>
              </a:tr>
              <a:tr h="369743">
                <a:tc>
                  <a:txBody>
                    <a:bodyPr/>
                    <a:lstStyle/>
                    <a:p>
                      <a:r>
                        <a:rPr lang="en-US" sz="2000" dirty="0"/>
                        <a:t>Asian</a:t>
                      </a:r>
                    </a:p>
                  </a:txBody>
                  <a:tcPr marL="97536" marR="97536" marT="48768" marB="48768">
                    <a:solidFill>
                      <a:schemeClr val="bg1"/>
                    </a:solidFill>
                  </a:tcPr>
                </a:tc>
                <a:tc>
                  <a:txBody>
                    <a:bodyPr/>
                    <a:lstStyle/>
                    <a:p>
                      <a:r>
                        <a:rPr lang="en-US" sz="2000" dirty="0"/>
                        <a:t>5%</a:t>
                      </a:r>
                    </a:p>
                  </a:txBody>
                  <a:tcPr marL="97536" marR="97536" marT="48768" marB="48768">
                    <a:solidFill>
                      <a:schemeClr val="bg1"/>
                    </a:solidFill>
                  </a:tcPr>
                </a:tc>
                <a:extLst>
                  <a:ext uri="{0D108BD9-81ED-4DB2-BD59-A6C34878D82A}">
                    <a16:rowId xmlns:a16="http://schemas.microsoft.com/office/drawing/2014/main" xmlns="" val="1113798170"/>
                  </a:ext>
                </a:extLst>
              </a:tr>
              <a:tr h="369743">
                <a:tc>
                  <a:txBody>
                    <a:bodyPr/>
                    <a:lstStyle/>
                    <a:p>
                      <a:r>
                        <a:rPr lang="en-US" sz="2000" dirty="0"/>
                        <a:t>Black</a:t>
                      </a:r>
                    </a:p>
                  </a:txBody>
                  <a:tcPr marL="97536" marR="97536" marT="48768" marB="48768">
                    <a:solidFill>
                      <a:schemeClr val="bg1"/>
                    </a:solidFill>
                  </a:tcPr>
                </a:tc>
                <a:tc>
                  <a:txBody>
                    <a:bodyPr/>
                    <a:lstStyle/>
                    <a:p>
                      <a:r>
                        <a:rPr lang="en-US" sz="2000" dirty="0"/>
                        <a:t>2%</a:t>
                      </a:r>
                    </a:p>
                  </a:txBody>
                  <a:tcPr marL="97536" marR="97536" marT="48768" marB="48768">
                    <a:solidFill>
                      <a:schemeClr val="bg1"/>
                    </a:solidFill>
                  </a:tcPr>
                </a:tc>
                <a:extLst>
                  <a:ext uri="{0D108BD9-81ED-4DB2-BD59-A6C34878D82A}">
                    <a16:rowId xmlns:a16="http://schemas.microsoft.com/office/drawing/2014/main" xmlns="" val="2230502801"/>
                  </a:ext>
                </a:extLst>
              </a:tr>
              <a:tr h="369743">
                <a:tc>
                  <a:txBody>
                    <a:bodyPr/>
                    <a:lstStyle/>
                    <a:p>
                      <a:r>
                        <a:rPr lang="en-US" sz="2000" dirty="0"/>
                        <a:t>Latinx</a:t>
                      </a:r>
                    </a:p>
                  </a:txBody>
                  <a:tcPr marL="97536" marR="97536" marT="48768" marB="48768">
                    <a:solidFill>
                      <a:schemeClr val="bg1"/>
                    </a:solidFill>
                  </a:tcPr>
                </a:tc>
                <a:tc>
                  <a:txBody>
                    <a:bodyPr/>
                    <a:lstStyle/>
                    <a:p>
                      <a:r>
                        <a:rPr lang="en-US" sz="2000" dirty="0"/>
                        <a:t>62%</a:t>
                      </a:r>
                    </a:p>
                  </a:txBody>
                  <a:tcPr marL="97536" marR="97536" marT="48768" marB="48768">
                    <a:solidFill>
                      <a:schemeClr val="bg1"/>
                    </a:solidFill>
                  </a:tcPr>
                </a:tc>
                <a:extLst>
                  <a:ext uri="{0D108BD9-81ED-4DB2-BD59-A6C34878D82A}">
                    <a16:rowId xmlns:a16="http://schemas.microsoft.com/office/drawing/2014/main" xmlns="" val="2206931747"/>
                  </a:ext>
                </a:extLst>
              </a:tr>
              <a:tr h="369743">
                <a:tc>
                  <a:txBody>
                    <a:bodyPr/>
                    <a:lstStyle/>
                    <a:p>
                      <a:r>
                        <a:rPr lang="en-US" sz="2000" dirty="0"/>
                        <a:t>Two or more races</a:t>
                      </a:r>
                    </a:p>
                  </a:txBody>
                  <a:tcPr marL="97536" marR="97536" marT="48768" marB="48768">
                    <a:solidFill>
                      <a:schemeClr val="bg1"/>
                    </a:solidFill>
                  </a:tcPr>
                </a:tc>
                <a:tc>
                  <a:txBody>
                    <a:bodyPr/>
                    <a:lstStyle/>
                    <a:p>
                      <a:r>
                        <a:rPr lang="en-US" sz="2000" dirty="0"/>
                        <a:t>2%</a:t>
                      </a:r>
                    </a:p>
                  </a:txBody>
                  <a:tcPr marL="97536" marR="97536" marT="48768" marB="48768">
                    <a:solidFill>
                      <a:schemeClr val="bg1"/>
                    </a:solidFill>
                  </a:tcPr>
                </a:tc>
                <a:extLst>
                  <a:ext uri="{0D108BD9-81ED-4DB2-BD59-A6C34878D82A}">
                    <a16:rowId xmlns:a16="http://schemas.microsoft.com/office/drawing/2014/main" xmlns="" val="1021458223"/>
                  </a:ext>
                </a:extLst>
              </a:tr>
              <a:tr h="369743">
                <a:tc>
                  <a:txBody>
                    <a:bodyPr/>
                    <a:lstStyle/>
                    <a:p>
                      <a:r>
                        <a:rPr lang="en-US" sz="2000" dirty="0"/>
                        <a:t>Unknown</a:t>
                      </a:r>
                    </a:p>
                  </a:txBody>
                  <a:tcPr marL="97536" marR="97536" marT="48768" marB="48768">
                    <a:solidFill>
                      <a:schemeClr val="bg1"/>
                    </a:solidFill>
                  </a:tcPr>
                </a:tc>
                <a:tc>
                  <a:txBody>
                    <a:bodyPr/>
                    <a:lstStyle/>
                    <a:p>
                      <a:r>
                        <a:rPr lang="en-US" sz="2000" dirty="0"/>
                        <a:t>6%</a:t>
                      </a:r>
                    </a:p>
                  </a:txBody>
                  <a:tcPr marL="97536" marR="97536" marT="48768" marB="48768">
                    <a:solidFill>
                      <a:schemeClr val="bg1"/>
                    </a:solidFill>
                  </a:tcPr>
                </a:tc>
                <a:extLst>
                  <a:ext uri="{0D108BD9-81ED-4DB2-BD59-A6C34878D82A}">
                    <a16:rowId xmlns:a16="http://schemas.microsoft.com/office/drawing/2014/main" xmlns="" val="1284077080"/>
                  </a:ext>
                </a:extLst>
              </a:tr>
              <a:tr h="369743">
                <a:tc>
                  <a:txBody>
                    <a:bodyPr/>
                    <a:lstStyle/>
                    <a:p>
                      <a:r>
                        <a:rPr lang="en-US" sz="2000" dirty="0"/>
                        <a:t>White</a:t>
                      </a:r>
                    </a:p>
                  </a:txBody>
                  <a:tcPr marL="97536" marR="97536" marT="48768" marB="48768">
                    <a:solidFill>
                      <a:schemeClr val="bg1"/>
                    </a:solidFill>
                  </a:tcPr>
                </a:tc>
                <a:tc>
                  <a:txBody>
                    <a:bodyPr/>
                    <a:lstStyle/>
                    <a:p>
                      <a:r>
                        <a:rPr lang="en-US" sz="2000" dirty="0"/>
                        <a:t>22%</a:t>
                      </a:r>
                    </a:p>
                  </a:txBody>
                  <a:tcPr marL="97536" marR="97536" marT="48768" marB="48768">
                    <a:solidFill>
                      <a:schemeClr val="bg1"/>
                    </a:solidFill>
                  </a:tcPr>
                </a:tc>
                <a:extLst>
                  <a:ext uri="{0D108BD9-81ED-4DB2-BD59-A6C34878D82A}">
                    <a16:rowId xmlns:a16="http://schemas.microsoft.com/office/drawing/2014/main" xmlns="" val="3546390998"/>
                  </a:ext>
                </a:extLst>
              </a:tr>
            </a:tbl>
          </a:graphicData>
        </a:graphic>
      </p:graphicFrame>
      <p:sp>
        <p:nvSpPr>
          <p:cNvPr id="11" name="Rectangle 10"/>
          <p:cNvSpPr/>
          <p:nvPr/>
        </p:nvSpPr>
        <p:spPr>
          <a:xfrm>
            <a:off x="0" y="6246422"/>
            <a:ext cx="9089409" cy="611578"/>
          </a:xfrm>
          <a:prstGeom prst="rect">
            <a:avLst/>
          </a:prstGeom>
          <a:solidFill>
            <a:srgbClr val="660033"/>
          </a:solidFill>
        </p:spPr>
        <p:txBody>
          <a:bodyPr wrap="square">
            <a:spAutoFit/>
          </a:bodyPr>
          <a:lstStyle/>
          <a:p>
            <a:pPr lvl="0">
              <a:defRPr/>
            </a:pPr>
            <a:r>
              <a:rPr lang="en-US" sz="1687" dirty="0">
                <a:solidFill>
                  <a:schemeClr val="bg1"/>
                </a:solidFill>
              </a:rPr>
              <a:t>Antiracism is the intentional implementation of beliefs, laws, policies, procedures, curriculum, or other actions that identify and oppose personal and institutional racism- Dr. Angelica Garcia</a:t>
            </a:r>
          </a:p>
        </p:txBody>
      </p:sp>
    </p:spTree>
    <p:extLst>
      <p:ext uri="{BB962C8B-B14F-4D97-AF65-F5344CB8AC3E}">
        <p14:creationId xmlns:p14="http://schemas.microsoft.com/office/powerpoint/2010/main" val="2450655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87707"/>
            <a:ext cx="6543675"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Approach</a:t>
            </a:r>
            <a:r>
              <a:rPr kumimoji="0" lang="en-US"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Timeline of PTF Recommendation and Next Steps (Process)</a:t>
            </a:r>
            <a:endParaRPr kumimoji="0" lang="en-US"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543675" y="87708"/>
            <a:ext cx="2600325"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0" y="668063"/>
            <a:ext cx="6001187" cy="1323439"/>
          </a:xfrm>
          <a:prstGeom prst="rect">
            <a:avLst/>
          </a:prstGeom>
          <a:solidFill>
            <a:srgbClr val="660033"/>
          </a:solidFill>
        </p:spPr>
        <p:txBody>
          <a:bodyPr wrap="square">
            <a:spAutoFit/>
          </a:bodyPr>
          <a:lstStyle/>
          <a:p>
            <a:pPr fontAlgn="base"/>
            <a:r>
              <a:rPr lang="en-US" sz="1600" dirty="0" smtClean="0">
                <a:solidFill>
                  <a:schemeClr val="bg1"/>
                </a:solidFill>
                <a:latin typeface="Calibri" panose="020F0502020204030204" pitchFamily="34" charset="0"/>
              </a:rPr>
              <a:t>OUR APPROACH:</a:t>
            </a:r>
          </a:p>
          <a:p>
            <a:pPr fontAlgn="base"/>
            <a:r>
              <a:rPr lang="en-US" sz="1600" dirty="0" smtClean="0">
                <a:solidFill>
                  <a:schemeClr val="bg1"/>
                </a:solidFill>
                <a:latin typeface="Calibri" panose="020F0502020204030204" pitchFamily="34" charset="0"/>
              </a:rPr>
              <a:t>1. TRI-CROSSWALK​ RESPONSE</a:t>
            </a:r>
            <a:endParaRPr lang="en-US" sz="1600" dirty="0">
              <a:solidFill>
                <a:schemeClr val="bg1"/>
              </a:solidFill>
              <a:latin typeface="Segoe UI" panose="020B0502040204020203" pitchFamily="34" charset="0"/>
            </a:endParaRPr>
          </a:p>
          <a:p>
            <a:pPr marL="342900" indent="-342900" fontAlgn="base">
              <a:buFont typeface="Arial" panose="020B0604020202020204" pitchFamily="34" charset="0"/>
              <a:buChar char="•"/>
            </a:pPr>
            <a:r>
              <a:rPr lang="en-US" sz="1600" dirty="0">
                <a:solidFill>
                  <a:schemeClr val="bg1"/>
                </a:solidFill>
                <a:latin typeface="Calibri" panose="020F0502020204030204" pitchFamily="34" charset="0"/>
              </a:rPr>
              <a:t>CCCCO Call to Action</a:t>
            </a:r>
            <a:r>
              <a:rPr lang="en-US" sz="1600" dirty="0" smtClean="0">
                <a:solidFill>
                  <a:schemeClr val="bg1"/>
                </a:solidFill>
                <a:latin typeface="Calibri" panose="020F0502020204030204" pitchFamily="34" charset="0"/>
              </a:rPr>
              <a:t>​</a:t>
            </a:r>
            <a:endParaRPr lang="en-US" sz="1600" dirty="0">
              <a:solidFill>
                <a:schemeClr val="bg1"/>
              </a:solidFill>
              <a:latin typeface="Arial" panose="020B0604020202020204" pitchFamily="34" charset="0"/>
            </a:endParaRPr>
          </a:p>
          <a:p>
            <a:pPr marL="342900" indent="-342900" fontAlgn="base">
              <a:buFont typeface="Arial" panose="020B0604020202020204" pitchFamily="34" charset="0"/>
              <a:buChar char="•"/>
            </a:pPr>
            <a:r>
              <a:rPr lang="en-US" sz="1600" dirty="0">
                <a:solidFill>
                  <a:schemeClr val="bg1"/>
                </a:solidFill>
                <a:latin typeface="Calibri" panose="020F0502020204030204" pitchFamily="34" charset="0"/>
              </a:rPr>
              <a:t>President’s Task Force Framework​</a:t>
            </a:r>
            <a:endParaRPr lang="en-US" sz="1600" dirty="0">
              <a:solidFill>
                <a:schemeClr val="bg1"/>
              </a:solidFill>
              <a:latin typeface="Arial" panose="020B0604020202020204" pitchFamily="34" charset="0"/>
            </a:endParaRPr>
          </a:p>
          <a:p>
            <a:pPr marL="342900" indent="-342900" fontAlgn="base">
              <a:buFont typeface="Arial" panose="020B0604020202020204" pitchFamily="34" charset="0"/>
              <a:buChar char="•"/>
            </a:pPr>
            <a:r>
              <a:rPr lang="en-US" sz="1600" dirty="0" err="1">
                <a:solidFill>
                  <a:schemeClr val="bg1"/>
                </a:solidFill>
                <a:latin typeface="Calibri" panose="020F0502020204030204" pitchFamily="34" charset="0"/>
              </a:rPr>
              <a:t>Hartnell's</a:t>
            </a:r>
            <a:r>
              <a:rPr lang="en-US" sz="1600" dirty="0">
                <a:solidFill>
                  <a:schemeClr val="bg1"/>
                </a:solidFill>
                <a:latin typeface="Calibri" panose="020F0502020204030204" pitchFamily="34" charset="0"/>
              </a:rPr>
              <a:t> Student Equity Committee </a:t>
            </a:r>
            <a:r>
              <a:rPr lang="en-US" sz="1600" dirty="0" smtClean="0">
                <a:solidFill>
                  <a:schemeClr val="bg1"/>
                </a:solidFill>
                <a:latin typeface="Calibri" panose="020F0502020204030204" pitchFamily="34" charset="0"/>
              </a:rPr>
              <a:t>(Nov. 2020)</a:t>
            </a:r>
            <a:endParaRPr lang="en-US" sz="1600" b="0" i="0" dirty="0">
              <a:solidFill>
                <a:schemeClr val="bg1"/>
              </a:solidFill>
              <a:effectLst/>
              <a:latin typeface="Arial" panose="020B0604020202020204" pitchFamily="34" charset="0"/>
            </a:endParaRPr>
          </a:p>
        </p:txBody>
      </p:sp>
      <p:sp>
        <p:nvSpPr>
          <p:cNvPr id="9" name="Rectangle 8"/>
          <p:cNvSpPr/>
          <p:nvPr/>
        </p:nvSpPr>
        <p:spPr>
          <a:xfrm>
            <a:off x="11279" y="2060022"/>
            <a:ext cx="6001187" cy="338554"/>
          </a:xfrm>
          <a:prstGeom prst="rect">
            <a:avLst/>
          </a:prstGeom>
          <a:solidFill>
            <a:srgbClr val="660033"/>
          </a:solidFill>
        </p:spPr>
        <p:txBody>
          <a:bodyPr wrap="square">
            <a:spAutoFit/>
          </a:bodyPr>
          <a:lstStyle/>
          <a:p>
            <a:pPr fontAlgn="base"/>
            <a:r>
              <a:rPr lang="en-US" sz="1600" dirty="0" smtClean="0">
                <a:solidFill>
                  <a:schemeClr val="bg1"/>
                </a:solidFill>
                <a:latin typeface="Calibri" panose="020F0502020204030204" pitchFamily="34" charset="0"/>
              </a:rPr>
              <a:t>2. DEVELOP AND LAUNCH ACTION TEAMS ( Jan. 2021)</a:t>
            </a:r>
          </a:p>
        </p:txBody>
      </p:sp>
      <p:sp>
        <p:nvSpPr>
          <p:cNvPr id="10" name="Rectangle 9"/>
          <p:cNvSpPr/>
          <p:nvPr/>
        </p:nvSpPr>
        <p:spPr>
          <a:xfrm>
            <a:off x="-2365" y="2470894"/>
            <a:ext cx="6001187" cy="1107996"/>
          </a:xfrm>
          <a:prstGeom prst="rect">
            <a:avLst/>
          </a:prstGeom>
          <a:solidFill>
            <a:srgbClr val="660033"/>
          </a:solidFill>
        </p:spPr>
        <p:txBody>
          <a:bodyPr wrap="square">
            <a:spAutoFit/>
          </a:bodyPr>
          <a:lstStyle/>
          <a:p>
            <a:pPr fontAlgn="base"/>
            <a:r>
              <a:rPr lang="en-US" sz="1600" dirty="0" smtClean="0">
                <a:solidFill>
                  <a:schemeClr val="bg1"/>
                </a:solidFill>
                <a:latin typeface="Calibri" panose="020F0502020204030204" pitchFamily="34" charset="0"/>
              </a:rPr>
              <a:t>3. EACH TEAM HAS BEEN DOING RESEARCH ON CURRENT CAMPUS EFFORTS AND WILL MAKE FIRST LEVEL RECOMMENDATIONS ON INSTITUTIONAL WIDE ACTION PLANS AND TIMELINES FOR IMPLEMENTATION  (February – August 2021) </a:t>
            </a:r>
          </a:p>
        </p:txBody>
      </p:sp>
      <p:sp>
        <p:nvSpPr>
          <p:cNvPr id="11" name="Rectangle 10"/>
          <p:cNvSpPr/>
          <p:nvPr/>
        </p:nvSpPr>
        <p:spPr>
          <a:xfrm>
            <a:off x="-2366" y="3651208"/>
            <a:ext cx="6001187" cy="615553"/>
          </a:xfrm>
          <a:prstGeom prst="rect">
            <a:avLst/>
          </a:prstGeom>
          <a:solidFill>
            <a:srgbClr val="660033"/>
          </a:solidFill>
        </p:spPr>
        <p:txBody>
          <a:bodyPr wrap="square">
            <a:spAutoFit/>
          </a:bodyPr>
          <a:lstStyle/>
          <a:p>
            <a:pPr fontAlgn="base"/>
            <a:r>
              <a:rPr lang="en-US" sz="1600" dirty="0" smtClean="0">
                <a:solidFill>
                  <a:schemeClr val="bg1"/>
                </a:solidFill>
                <a:latin typeface="Calibri" panose="020F0502020204030204" pitchFamily="34" charset="0"/>
              </a:rPr>
              <a:t>4</a:t>
            </a:r>
            <a:r>
              <a:rPr lang="en-US" dirty="0" smtClean="0">
                <a:solidFill>
                  <a:schemeClr val="bg1"/>
                </a:solidFill>
                <a:latin typeface="Calibri" panose="020F0502020204030204" pitchFamily="34" charset="0"/>
              </a:rPr>
              <a:t>. </a:t>
            </a:r>
            <a:r>
              <a:rPr lang="en-US" sz="1600" dirty="0" smtClean="0">
                <a:solidFill>
                  <a:schemeClr val="bg1"/>
                </a:solidFill>
                <a:latin typeface="Calibri" panose="020F0502020204030204" pitchFamily="34" charset="0"/>
              </a:rPr>
              <a:t>COURAGEOUS CONVERSATIONS CAMPUS WIDE TO SHARE RECOMMENDATIONS AND GATHER INPUT (August- December 2021) </a:t>
            </a:r>
          </a:p>
        </p:txBody>
      </p:sp>
      <p:sp>
        <p:nvSpPr>
          <p:cNvPr id="12" name="Rectangle 11"/>
          <p:cNvSpPr/>
          <p:nvPr/>
        </p:nvSpPr>
        <p:spPr>
          <a:xfrm>
            <a:off x="-2368" y="4348323"/>
            <a:ext cx="6001187" cy="861774"/>
          </a:xfrm>
          <a:prstGeom prst="rect">
            <a:avLst/>
          </a:prstGeom>
          <a:solidFill>
            <a:srgbClr val="660033"/>
          </a:solidFill>
        </p:spPr>
        <p:txBody>
          <a:bodyPr wrap="square">
            <a:spAutoFit/>
          </a:bodyPr>
          <a:lstStyle/>
          <a:p>
            <a:pPr fontAlgn="base"/>
            <a:r>
              <a:rPr lang="en-US" sz="1600" dirty="0" smtClean="0">
                <a:solidFill>
                  <a:schemeClr val="bg1"/>
                </a:solidFill>
                <a:latin typeface="Calibri" panose="020F0502020204030204" pitchFamily="34" charset="0"/>
              </a:rPr>
              <a:t>5. RECOMMENDATIONS WITH INPUT FROM CAMPUS WIDE COURAGEOUS CONVERSATIONS GOES TO PRESIDENT, TRUSTEES, CPC, COUNCILS AND ACADEMIC SENATE AND COMMITTEES </a:t>
            </a:r>
          </a:p>
        </p:txBody>
      </p:sp>
      <p:sp>
        <p:nvSpPr>
          <p:cNvPr id="13" name="Rectangle 12"/>
          <p:cNvSpPr/>
          <p:nvPr/>
        </p:nvSpPr>
        <p:spPr>
          <a:xfrm>
            <a:off x="-2367" y="5278337"/>
            <a:ext cx="6001187" cy="1600438"/>
          </a:xfrm>
          <a:prstGeom prst="rect">
            <a:avLst/>
          </a:prstGeom>
          <a:solidFill>
            <a:srgbClr val="660033"/>
          </a:solidFill>
        </p:spPr>
        <p:txBody>
          <a:bodyPr wrap="square">
            <a:spAutoFit/>
          </a:bodyPr>
          <a:lstStyle/>
          <a:p>
            <a:pPr fontAlgn="base"/>
            <a:r>
              <a:rPr lang="en-US" sz="1600" dirty="0" smtClean="0">
                <a:solidFill>
                  <a:schemeClr val="bg1"/>
                </a:solidFill>
                <a:latin typeface="Calibri" panose="020F0502020204030204" pitchFamily="34" charset="0"/>
              </a:rPr>
              <a:t>6. IMPLEMENTATION BEGINS</a:t>
            </a:r>
          </a:p>
          <a:p>
            <a:pPr fontAlgn="base"/>
            <a:r>
              <a:rPr lang="en-US" sz="1600" dirty="0" smtClean="0">
                <a:solidFill>
                  <a:schemeClr val="bg1"/>
                </a:solidFill>
                <a:latin typeface="Calibri" panose="020F0502020204030204" pitchFamily="34" charset="0"/>
              </a:rPr>
              <a:t>7. ASSESSMENT, DISSAGREGATED DATA AND METRICS REVIEWED AND REPORTED TO THE COLLEGE, CHANCELLOR’S OFFICE AND COMMUNITY AT LARGE ANNUALLY </a:t>
            </a:r>
          </a:p>
          <a:p>
            <a:pPr fontAlgn="base"/>
            <a:r>
              <a:rPr lang="en-US" sz="1600" dirty="0" smtClean="0">
                <a:solidFill>
                  <a:schemeClr val="bg1"/>
                </a:solidFill>
                <a:latin typeface="Calibri" panose="020F0502020204030204" pitchFamily="34" charset="0"/>
              </a:rPr>
              <a:t>TASK FORCE MEETS TWICE A YEAR FOR CONTINUED ADVOCACY OF IMPLEMENTATION</a:t>
            </a:r>
          </a:p>
        </p:txBody>
      </p:sp>
      <p:sp>
        <p:nvSpPr>
          <p:cNvPr id="14" name="Text Placeholder 3"/>
          <p:cNvSpPr txBox="1">
            <a:spLocks/>
          </p:cNvSpPr>
          <p:nvPr/>
        </p:nvSpPr>
        <p:spPr>
          <a:xfrm>
            <a:off x="6012467" y="5675464"/>
            <a:ext cx="3103974" cy="1196184"/>
          </a:xfrm>
          <a:prstGeom prst="rect">
            <a:avLst/>
          </a:prstGeom>
          <a:solidFill>
            <a:schemeClr val="tx1">
              <a:lumMod val="85000"/>
              <a:lumOff val="1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“Being Community Responsive, Is Being Culturally Responsive”</a:t>
            </a:r>
          </a:p>
          <a:p>
            <a:pPr marL="0" indent="0" algn="r">
              <a:buNone/>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Quote by Dr. Jeff Duncan Andrade</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6026378" y="2229299"/>
            <a:ext cx="3117622" cy="2182335"/>
          </a:xfrm>
          <a:prstGeom prst="rect">
            <a:avLst/>
          </a:prstGeom>
        </p:spPr>
      </p:pic>
    </p:spTree>
    <p:extLst>
      <p:ext uri="{BB962C8B-B14F-4D97-AF65-F5344CB8AC3E}">
        <p14:creationId xmlns:p14="http://schemas.microsoft.com/office/powerpoint/2010/main" val="2384086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xmlns="" id="{7AC98CDB-0CC4-CF46-B119-60C555D14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04" t="6576" r="9001" b="6576"/>
          <a:stretch/>
        </p:blipFill>
        <p:spPr>
          <a:xfrm>
            <a:off x="5838892" y="1077800"/>
            <a:ext cx="3166281" cy="3963347"/>
          </a:xfrm>
          <a:prstGeom prst="rect">
            <a:avLst/>
          </a:prstGeom>
        </p:spPr>
      </p:pic>
      <p:sp>
        <p:nvSpPr>
          <p:cNvPr id="6" name="Title 1"/>
          <p:cNvSpPr txBox="1">
            <a:spLocks/>
          </p:cNvSpPr>
          <p:nvPr/>
        </p:nvSpPr>
        <p:spPr>
          <a:xfrm>
            <a:off x="0" y="87707"/>
            <a:ext cx="642998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Action Teams</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429983" y="87708"/>
            <a:ext cx="271401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1462" y="831596"/>
            <a:ext cx="2441829" cy="5262979"/>
          </a:xfrm>
          <a:prstGeom prst="rect">
            <a:avLst/>
          </a:prstGeom>
        </p:spPr>
        <p:txBody>
          <a:bodyPr wrap="square">
            <a:spAutoFit/>
          </a:bodyPr>
          <a:lstStyle/>
          <a:p>
            <a:pPr fontAlgn="base"/>
            <a:r>
              <a:rPr lang="en-US" sz="1600" b="1" u="sng" dirty="0">
                <a:latin typeface="Calibri" panose="020F0502020204030204" pitchFamily="34" charset="0"/>
              </a:rPr>
              <a:t>Group A</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Curriculum Review</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Lisa Storm ​</a:t>
            </a:r>
            <a:endParaRPr lang="en-US" sz="1600" dirty="0">
              <a:latin typeface="Segoe UI" panose="020B0502040204020203" pitchFamily="34" charset="0"/>
            </a:endParaRPr>
          </a:p>
          <a:p>
            <a:pPr fontAlgn="base"/>
            <a:r>
              <a:rPr lang="en-US" sz="1600" dirty="0">
                <a:latin typeface="Calibri" panose="020F0502020204030204" pitchFamily="34" charset="0"/>
              </a:rPr>
              <a:t>Nina Vazquez</a:t>
            </a:r>
            <a:r>
              <a:rPr lang="en-US" sz="1600" dirty="0" smtClean="0">
                <a:latin typeface="Calibri" panose="020F0502020204030204" pitchFamily="34" charset="0"/>
              </a:rPr>
              <a:t>​</a:t>
            </a:r>
          </a:p>
          <a:p>
            <a:pPr fontAlgn="base"/>
            <a:r>
              <a:rPr lang="en-US" sz="1600" dirty="0" smtClean="0">
                <a:latin typeface="Calibri" panose="020F0502020204030204" pitchFamily="34" charset="0"/>
              </a:rPr>
              <a:t>Jackie </a:t>
            </a:r>
            <a:r>
              <a:rPr lang="en-US" sz="1600" dirty="0">
                <a:latin typeface="Calibri" panose="020F0502020204030204" pitchFamily="34" charset="0"/>
              </a:rPr>
              <a:t>Cruz</a:t>
            </a:r>
            <a:r>
              <a:rPr lang="en-US" sz="1600" dirty="0" smtClean="0">
                <a:latin typeface="Calibri" panose="020F0502020204030204" pitchFamily="34" charset="0"/>
              </a:rPr>
              <a:t>​</a:t>
            </a:r>
          </a:p>
          <a:p>
            <a:pPr fontAlgn="base"/>
            <a:r>
              <a:rPr lang="en-US" sz="1600" dirty="0" err="1" smtClean="0">
                <a:latin typeface="Calibri" panose="020F0502020204030204" pitchFamily="34" charset="0"/>
              </a:rPr>
              <a:t>Hermelinda</a:t>
            </a:r>
            <a:r>
              <a:rPr lang="en-US" sz="1600" dirty="0" smtClean="0">
                <a:latin typeface="Calibri" panose="020F0502020204030204" pitchFamily="34" charset="0"/>
              </a:rPr>
              <a:t> Rocha-</a:t>
            </a:r>
            <a:r>
              <a:rPr lang="en-US" sz="1600" dirty="0" err="1" smtClean="0">
                <a:latin typeface="Calibri" panose="020F0502020204030204" pitchFamily="34" charset="0"/>
              </a:rPr>
              <a:t>Tabera</a:t>
            </a:r>
            <a:endParaRPr lang="en-US" sz="1600" dirty="0">
              <a:latin typeface="Segoe UI" panose="020B0502040204020203" pitchFamily="34" charset="0"/>
            </a:endParaRPr>
          </a:p>
          <a:p>
            <a:pPr fontAlgn="base"/>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Courageous Conversations</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smtClean="0">
                <a:latin typeface="Calibri" panose="020F0502020204030204" pitchFamily="34" charset="0"/>
              </a:rPr>
              <a:t>Marnie </a:t>
            </a:r>
            <a:r>
              <a:rPr lang="en-US" sz="1600" dirty="0">
                <a:latin typeface="Calibri" panose="020F0502020204030204" pitchFamily="34" charset="0"/>
              </a:rPr>
              <a:t>Glazier</a:t>
            </a:r>
            <a:r>
              <a:rPr lang="en-US" sz="1600" dirty="0" smtClean="0">
                <a:latin typeface="Calibri" panose="020F0502020204030204" pitchFamily="34" charset="0"/>
              </a:rPr>
              <a:t>​</a:t>
            </a:r>
          </a:p>
          <a:p>
            <a:pPr fontAlgn="base"/>
            <a:r>
              <a:rPr lang="en-US" sz="1600" dirty="0" smtClean="0">
                <a:latin typeface="Calibri" panose="020F0502020204030204" pitchFamily="34" charset="0"/>
              </a:rPr>
              <a:t>3 Students</a:t>
            </a:r>
          </a:p>
          <a:p>
            <a:pPr fontAlgn="base"/>
            <a:r>
              <a:rPr lang="en-US" sz="1600" dirty="0" smtClean="0">
                <a:latin typeface="Calibri" panose="020F0502020204030204" pitchFamily="34" charset="0"/>
              </a:rPr>
              <a:t>David </a:t>
            </a:r>
            <a:r>
              <a:rPr lang="en-US" sz="1600" dirty="0" err="1" smtClean="0">
                <a:latin typeface="Calibri" panose="020F0502020204030204" pitchFamily="34" charset="0"/>
              </a:rPr>
              <a:t>Orta</a:t>
            </a:r>
            <a:r>
              <a:rPr lang="en-US" sz="1600" dirty="0" smtClean="0">
                <a:latin typeface="Calibri" panose="020F0502020204030204" pitchFamily="34" charset="0"/>
              </a:rPr>
              <a:t>, Daniel </a:t>
            </a:r>
            <a:r>
              <a:rPr lang="en-US" sz="1600" dirty="0" err="1" smtClean="0">
                <a:latin typeface="Calibri" panose="020F0502020204030204" pitchFamily="34" charset="0"/>
              </a:rPr>
              <a:t>Orta</a:t>
            </a:r>
            <a:r>
              <a:rPr lang="en-US" sz="1600" dirty="0" smtClean="0">
                <a:latin typeface="Calibri" panose="020F0502020204030204" pitchFamily="34" charset="0"/>
              </a:rPr>
              <a:t>, Guadalupe </a:t>
            </a:r>
            <a:r>
              <a:rPr lang="en-US" sz="1600" dirty="0" err="1" smtClean="0">
                <a:latin typeface="Calibri" panose="020F0502020204030204" pitchFamily="34" charset="0"/>
              </a:rPr>
              <a:t>Altamirano</a:t>
            </a:r>
            <a:endParaRPr lang="en-US" sz="1600" dirty="0" smtClean="0">
              <a:latin typeface="Calibri" panose="020F0502020204030204" pitchFamily="34" charset="0"/>
            </a:endParaRPr>
          </a:p>
          <a:p>
            <a:pPr fontAlgn="base"/>
            <a:endParaRPr lang="en-US" sz="1600" dirty="0">
              <a:latin typeface="Segoe UI" panose="020B0502040204020203" pitchFamily="34" charset="0"/>
            </a:endParaRPr>
          </a:p>
          <a:p>
            <a:pPr fontAlgn="base"/>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Institutional Audits</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err="1">
                <a:latin typeface="Calibri" panose="020F0502020204030204" pitchFamily="34" charset="0"/>
              </a:rPr>
              <a:t>Laurencia</a:t>
            </a:r>
            <a:r>
              <a:rPr lang="en-US" sz="1600" dirty="0">
                <a:latin typeface="Calibri" panose="020F0502020204030204" pitchFamily="34" charset="0"/>
              </a:rPr>
              <a:t> Walker ​</a:t>
            </a:r>
            <a:endParaRPr lang="en-US" sz="1600" dirty="0">
              <a:latin typeface="Segoe UI" panose="020B0502040204020203" pitchFamily="34" charset="0"/>
            </a:endParaRPr>
          </a:p>
          <a:p>
            <a:pPr fontAlgn="base"/>
            <a:r>
              <a:rPr lang="en-US" sz="1600" dirty="0">
                <a:latin typeface="Calibri" panose="020F0502020204030204" pitchFamily="34" charset="0"/>
              </a:rPr>
              <a:t>Erica Rowe​</a:t>
            </a:r>
            <a:endParaRPr lang="en-US" sz="1600" dirty="0">
              <a:latin typeface="Segoe UI" panose="020B0502040204020203" pitchFamily="34" charset="0"/>
            </a:endParaRPr>
          </a:p>
          <a:p>
            <a:pPr fontAlgn="base"/>
            <a:r>
              <a:rPr lang="en-US" sz="1600" dirty="0">
                <a:latin typeface="Calibri" panose="020F0502020204030204" pitchFamily="34" charset="0"/>
              </a:rPr>
              <a:t>Guy Hanna ​</a:t>
            </a:r>
            <a:endParaRPr lang="en-US" sz="1600" dirty="0">
              <a:latin typeface="Segoe UI" panose="020B0502040204020203" pitchFamily="34" charset="0"/>
            </a:endParaRPr>
          </a:p>
          <a:p>
            <a:pPr fontAlgn="base"/>
            <a:r>
              <a:rPr lang="en-US" sz="1600" dirty="0">
                <a:latin typeface="Calibri" panose="020F0502020204030204" pitchFamily="34" charset="0"/>
              </a:rPr>
              <a:t>Bronwyn Moreno ​</a:t>
            </a:r>
            <a:endParaRPr lang="en-US" sz="1600" dirty="0">
              <a:latin typeface="Segoe UI" panose="020B0502040204020203" pitchFamily="34" charset="0"/>
            </a:endParaRPr>
          </a:p>
          <a:p>
            <a:pPr fontAlgn="base"/>
            <a:r>
              <a:rPr lang="en-US" sz="1600" dirty="0">
                <a:latin typeface="Calibri" panose="020F0502020204030204" pitchFamily="34" charset="0"/>
              </a:rPr>
              <a:t>Jay Singh ​</a:t>
            </a:r>
            <a:endParaRPr lang="en-US" sz="1600" dirty="0">
              <a:latin typeface="Segoe UI" panose="020B0502040204020203" pitchFamily="34" charset="0"/>
            </a:endParaRPr>
          </a:p>
          <a:p>
            <a:pPr fontAlgn="base"/>
            <a:r>
              <a:rPr lang="en-US" sz="1600" dirty="0">
                <a:latin typeface="Calibri" panose="020F0502020204030204" pitchFamily="34" charset="0"/>
              </a:rPr>
              <a:t>Moises </a:t>
            </a:r>
            <a:r>
              <a:rPr lang="en-US" sz="1600" dirty="0" err="1">
                <a:latin typeface="Calibri" panose="020F0502020204030204" pitchFamily="34" charset="0"/>
              </a:rPr>
              <a:t>Almendariz</a:t>
            </a:r>
            <a:r>
              <a:rPr lang="en-US" sz="1600" dirty="0">
                <a:solidFill>
                  <a:srgbClr val="595959"/>
                </a:solidFill>
                <a:latin typeface="Calibri" panose="020F0502020204030204" pitchFamily="34" charset="0"/>
              </a:rPr>
              <a:t> </a:t>
            </a:r>
            <a:r>
              <a:rPr lang="en-US" sz="1600" dirty="0">
                <a:solidFill>
                  <a:srgbClr val="000000"/>
                </a:solidFill>
                <a:latin typeface="Calibri" panose="020F0502020204030204" pitchFamily="34" charset="0"/>
              </a:rPr>
              <a:t>​</a:t>
            </a:r>
            <a:endParaRPr lang="en-US" sz="1600" b="0" i="0" dirty="0">
              <a:solidFill>
                <a:srgbClr val="000000"/>
              </a:solidFill>
              <a:effectLst/>
              <a:latin typeface="Segoe UI" panose="020B0502040204020203" pitchFamily="34" charset="0"/>
            </a:endParaRPr>
          </a:p>
        </p:txBody>
      </p:sp>
      <p:sp>
        <p:nvSpPr>
          <p:cNvPr id="10" name="Rectangle 9"/>
          <p:cNvSpPr/>
          <p:nvPr/>
        </p:nvSpPr>
        <p:spPr>
          <a:xfrm>
            <a:off x="2349789" y="831596"/>
            <a:ext cx="2362200" cy="4524315"/>
          </a:xfrm>
          <a:prstGeom prst="rect">
            <a:avLst/>
          </a:prstGeom>
        </p:spPr>
        <p:txBody>
          <a:bodyPr wrap="square">
            <a:spAutoFit/>
          </a:bodyPr>
          <a:lstStyle/>
          <a:p>
            <a:pPr fontAlgn="base"/>
            <a:r>
              <a:rPr lang="en-US" sz="1600" b="1" u="sng" dirty="0">
                <a:latin typeface="Calibri" panose="020F0502020204030204" pitchFamily="34" charset="0"/>
              </a:rPr>
              <a:t>Group B</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Student Equity Plan</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Jay Singh ​</a:t>
            </a:r>
            <a:endParaRPr lang="en-US" sz="1600" dirty="0">
              <a:latin typeface="Segoe UI" panose="020B0502040204020203" pitchFamily="34" charset="0"/>
            </a:endParaRPr>
          </a:p>
          <a:p>
            <a:pPr fontAlgn="base"/>
            <a:r>
              <a:rPr lang="en-US" sz="1600" dirty="0" smtClean="0">
                <a:latin typeface="Calibri" panose="020F0502020204030204" pitchFamily="34" charset="0"/>
              </a:rPr>
              <a:t>Jackie </a:t>
            </a:r>
            <a:r>
              <a:rPr lang="en-US" sz="1600" dirty="0">
                <a:latin typeface="Calibri" panose="020F0502020204030204" pitchFamily="34" charset="0"/>
              </a:rPr>
              <a:t>Cruz</a:t>
            </a:r>
            <a:r>
              <a:rPr lang="en-US" sz="1600" dirty="0" smtClean="0">
                <a:latin typeface="Calibri" panose="020F0502020204030204" pitchFamily="34" charset="0"/>
              </a:rPr>
              <a:t>​</a:t>
            </a:r>
          </a:p>
          <a:p>
            <a:pPr fontAlgn="base"/>
            <a:r>
              <a:rPr lang="en-US" sz="1600" dirty="0" smtClean="0">
                <a:latin typeface="Calibri" panose="020F0502020204030204" pitchFamily="34" charset="0"/>
              </a:rPr>
              <a:t>Guy Hanna</a:t>
            </a:r>
            <a:endParaRPr lang="en-US" sz="1600" dirty="0">
              <a:latin typeface="Segoe UI" panose="020B0502040204020203" pitchFamily="34" charset="0"/>
            </a:endParaRPr>
          </a:p>
          <a:p>
            <a:pPr fontAlgn="base"/>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Professional Development</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Moises </a:t>
            </a:r>
            <a:r>
              <a:rPr lang="en-US" sz="1600" dirty="0" err="1">
                <a:latin typeface="Calibri" panose="020F0502020204030204" pitchFamily="34" charset="0"/>
              </a:rPr>
              <a:t>Almendariz</a:t>
            </a:r>
            <a:r>
              <a:rPr lang="en-US" sz="1600" dirty="0">
                <a:latin typeface="Calibri" panose="020F0502020204030204" pitchFamily="34" charset="0"/>
              </a:rPr>
              <a:t> ​</a:t>
            </a:r>
            <a:endParaRPr lang="en-US" sz="1600" dirty="0">
              <a:latin typeface="Segoe UI" panose="020B0502040204020203" pitchFamily="34" charset="0"/>
            </a:endParaRPr>
          </a:p>
          <a:p>
            <a:pPr fontAlgn="base"/>
            <a:r>
              <a:rPr lang="en-US" sz="1600" dirty="0">
                <a:latin typeface="Calibri" panose="020F0502020204030204" pitchFamily="34" charset="0"/>
              </a:rPr>
              <a:t>Erica Rowe ​</a:t>
            </a:r>
            <a:endParaRPr lang="en-US" sz="1600" dirty="0">
              <a:latin typeface="Segoe UI" panose="020B0502040204020203" pitchFamily="34" charset="0"/>
            </a:endParaRPr>
          </a:p>
          <a:p>
            <a:pPr fontAlgn="base"/>
            <a:r>
              <a:rPr lang="en-US" sz="1600" dirty="0">
                <a:latin typeface="Calibri" panose="020F0502020204030204" pitchFamily="34" charset="0"/>
              </a:rPr>
              <a:t>Lisa Storm ​</a:t>
            </a:r>
            <a:endParaRPr lang="en-US" sz="1600" dirty="0">
              <a:latin typeface="Segoe UI" panose="020B0502040204020203" pitchFamily="34" charset="0"/>
            </a:endParaRPr>
          </a:p>
          <a:p>
            <a:pPr fontAlgn="base"/>
            <a:r>
              <a:rPr lang="en-US" sz="1600" dirty="0" err="1">
                <a:latin typeface="Calibri" panose="020F0502020204030204" pitchFamily="34" charset="0"/>
              </a:rPr>
              <a:t>Laurencia</a:t>
            </a:r>
            <a:r>
              <a:rPr lang="en-US" sz="1600" dirty="0">
                <a:latin typeface="Calibri" panose="020F0502020204030204" pitchFamily="34" charset="0"/>
              </a:rPr>
              <a:t> Walker ​</a:t>
            </a:r>
            <a:endParaRPr lang="en-US" sz="1600" dirty="0">
              <a:latin typeface="Segoe UI" panose="020B0502040204020203" pitchFamily="34" charset="0"/>
            </a:endParaRPr>
          </a:p>
          <a:p>
            <a:pPr fontAlgn="base"/>
            <a:r>
              <a:rPr lang="en-US" sz="1600" dirty="0">
                <a:latin typeface="Calibri" panose="020F0502020204030204" pitchFamily="34" charset="0"/>
              </a:rPr>
              <a:t>Nina Vazquez ​</a:t>
            </a:r>
            <a:endParaRPr lang="en-US" sz="1600" dirty="0">
              <a:latin typeface="Segoe UI" panose="020B0502040204020203" pitchFamily="34" charset="0"/>
            </a:endParaRPr>
          </a:p>
          <a:p>
            <a:pPr fontAlgn="base"/>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Student Engagement</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Bronwyn Moreno ​</a:t>
            </a:r>
            <a:endParaRPr lang="en-US" sz="1600" dirty="0">
              <a:latin typeface="Segoe UI" panose="020B0502040204020203" pitchFamily="34" charset="0"/>
            </a:endParaRPr>
          </a:p>
          <a:p>
            <a:pPr fontAlgn="base"/>
            <a:r>
              <a:rPr lang="en-US" sz="1600" dirty="0" smtClean="0">
                <a:latin typeface="Calibri" panose="020F0502020204030204" pitchFamily="34" charset="0"/>
              </a:rPr>
              <a:t>Shawn </a:t>
            </a:r>
            <a:r>
              <a:rPr lang="en-US" sz="1600" dirty="0" err="1">
                <a:latin typeface="Calibri" panose="020F0502020204030204" pitchFamily="34" charset="0"/>
              </a:rPr>
              <a:t>Pullum</a:t>
            </a:r>
            <a:r>
              <a:rPr lang="en-US" sz="1600" dirty="0">
                <a:latin typeface="Calibri" panose="020F0502020204030204" pitchFamily="34" charset="0"/>
              </a:rPr>
              <a:t> ​</a:t>
            </a:r>
            <a:endParaRPr lang="en-US" sz="1600" dirty="0">
              <a:latin typeface="Segoe UI" panose="020B0502040204020203" pitchFamily="34" charset="0"/>
            </a:endParaRPr>
          </a:p>
          <a:p>
            <a:pPr fontAlgn="base"/>
            <a:r>
              <a:rPr lang="en-US" sz="1600" dirty="0" smtClean="0">
                <a:latin typeface="Calibri" panose="020F0502020204030204" pitchFamily="34" charset="0"/>
              </a:rPr>
              <a:t>Marnie </a:t>
            </a:r>
            <a:r>
              <a:rPr lang="en-US" sz="1600" dirty="0">
                <a:latin typeface="Calibri" panose="020F0502020204030204" pitchFamily="34" charset="0"/>
              </a:rPr>
              <a:t>Glazier</a:t>
            </a:r>
            <a:endParaRPr lang="en-US" sz="1600" b="0" i="0" dirty="0">
              <a:effectLst/>
              <a:latin typeface="Segoe UI" panose="020B0502040204020203" pitchFamily="34" charset="0"/>
            </a:endParaRPr>
          </a:p>
        </p:txBody>
      </p:sp>
      <p:sp>
        <p:nvSpPr>
          <p:cNvPr id="11" name="Rectangle 10"/>
          <p:cNvSpPr/>
          <p:nvPr/>
        </p:nvSpPr>
        <p:spPr>
          <a:xfrm>
            <a:off x="4142462" y="814670"/>
            <a:ext cx="1884469" cy="3539430"/>
          </a:xfrm>
          <a:prstGeom prst="rect">
            <a:avLst/>
          </a:prstGeom>
        </p:spPr>
        <p:txBody>
          <a:bodyPr wrap="square">
            <a:spAutoFit/>
          </a:bodyPr>
          <a:lstStyle/>
          <a:p>
            <a:pPr fontAlgn="base"/>
            <a:r>
              <a:rPr lang="en-US" sz="1600" b="1" u="sng" dirty="0">
                <a:latin typeface="Calibri" panose="020F0502020204030204" pitchFamily="34" charset="0"/>
              </a:rPr>
              <a:t>Group C</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Data Team – </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Coordination with SSEC</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Guy Hanna​</a:t>
            </a:r>
            <a:endParaRPr lang="en-US" sz="1600" dirty="0">
              <a:latin typeface="Segoe UI" panose="020B0502040204020203" pitchFamily="34" charset="0"/>
            </a:endParaRPr>
          </a:p>
          <a:p>
            <a:pPr fontAlgn="base"/>
            <a:r>
              <a:rPr lang="en-US" sz="1600" dirty="0">
                <a:latin typeface="Calibri" panose="020F0502020204030204" pitchFamily="34" charset="0"/>
              </a:rPr>
              <a:t>Shawn </a:t>
            </a:r>
            <a:r>
              <a:rPr lang="en-US" sz="1600" dirty="0" err="1">
                <a:latin typeface="Calibri" panose="020F0502020204030204" pitchFamily="34" charset="0"/>
              </a:rPr>
              <a:t>Pullum</a:t>
            </a:r>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Nina Vazquez</a:t>
            </a:r>
            <a:r>
              <a:rPr lang="en-US" sz="1600" dirty="0" smtClean="0">
                <a:latin typeface="Calibri" panose="020F0502020204030204" pitchFamily="34" charset="0"/>
              </a:rPr>
              <a:t>​</a:t>
            </a:r>
            <a:endParaRPr lang="en-US" sz="1600" dirty="0">
              <a:latin typeface="Segoe UI" panose="020B0502040204020203" pitchFamily="34" charset="0"/>
            </a:endParaRPr>
          </a:p>
          <a:p>
            <a:pPr fontAlgn="base"/>
            <a:r>
              <a:rPr lang="en-US" sz="1600" dirty="0">
                <a:latin typeface="Calibri" panose="020F0502020204030204" pitchFamily="34" charset="0"/>
              </a:rPr>
              <a:t>​</a:t>
            </a:r>
            <a:endParaRPr lang="en-US" sz="1600" dirty="0">
              <a:latin typeface="Segoe UI" panose="020B0502040204020203" pitchFamily="34" charset="0"/>
            </a:endParaRPr>
          </a:p>
          <a:p>
            <a:pPr fontAlgn="base"/>
            <a:r>
              <a:rPr lang="en-US" sz="1600" b="1" dirty="0">
                <a:latin typeface="Calibri" panose="020F0502020204030204" pitchFamily="34" charset="0"/>
              </a:rPr>
              <a:t>Technical Updates - from CCCCO </a:t>
            </a:r>
            <a:r>
              <a:rPr lang="en-US" sz="1600" dirty="0" smtClean="0">
                <a:latin typeface="Calibri" panose="020F0502020204030204" pitchFamily="34" charset="0"/>
              </a:rPr>
              <a:t>​- </a:t>
            </a:r>
          </a:p>
          <a:p>
            <a:pPr fontAlgn="base"/>
            <a:r>
              <a:rPr lang="en-US" sz="1600" b="0" i="0" dirty="0" smtClean="0">
                <a:effectLst/>
                <a:latin typeface="Calibri" panose="020F0502020204030204" pitchFamily="34" charset="0"/>
              </a:rPr>
              <a:t>Website Presence</a:t>
            </a:r>
          </a:p>
          <a:p>
            <a:pPr fontAlgn="base"/>
            <a:r>
              <a:rPr lang="en-US" sz="1600" dirty="0" smtClean="0">
                <a:latin typeface="Calibri" panose="020F0502020204030204" pitchFamily="34" charset="0"/>
              </a:rPr>
              <a:t>Communication</a:t>
            </a:r>
          </a:p>
          <a:p>
            <a:pPr fontAlgn="base"/>
            <a:r>
              <a:rPr lang="en-US" sz="1600" b="0" i="0" dirty="0" smtClean="0">
                <a:effectLst/>
                <a:latin typeface="Calibri" panose="020F0502020204030204" pitchFamily="34" charset="0"/>
              </a:rPr>
              <a:t>Need to identify help in this area</a:t>
            </a:r>
            <a:endParaRPr lang="en-US" sz="1600" b="0" i="0" dirty="0">
              <a:effectLst/>
              <a:latin typeface="Segoe UI" panose="020B0502040204020203" pitchFamily="34" charset="0"/>
            </a:endParaRPr>
          </a:p>
        </p:txBody>
      </p:sp>
      <p:sp>
        <p:nvSpPr>
          <p:cNvPr id="13" name="Text Placeholder 3"/>
          <p:cNvSpPr txBox="1">
            <a:spLocks/>
          </p:cNvSpPr>
          <p:nvPr/>
        </p:nvSpPr>
        <p:spPr>
          <a:xfrm>
            <a:off x="5838893" y="5284114"/>
            <a:ext cx="3166281" cy="1100565"/>
          </a:xfrm>
          <a:prstGeom prst="rect">
            <a:avLst/>
          </a:prstGeom>
          <a:solidFill>
            <a:srgbClr val="66003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smtClean="0">
                <a:solidFill>
                  <a:schemeClr val="bg1"/>
                </a:solidFill>
              </a:rPr>
              <a:t>Inventory/Research + Gap Analysis + Recommendations</a:t>
            </a:r>
            <a:endParaRPr lang="en-US" sz="1600"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63" y="6572250"/>
            <a:ext cx="3911211" cy="223498"/>
          </a:xfrm>
          <a:prstGeom prst="rect">
            <a:avLst/>
          </a:prstGeom>
        </p:spPr>
      </p:pic>
    </p:spTree>
    <p:extLst>
      <p:ext uri="{BB962C8B-B14F-4D97-AF65-F5344CB8AC3E}">
        <p14:creationId xmlns:p14="http://schemas.microsoft.com/office/powerpoint/2010/main" val="2158693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87707"/>
            <a:ext cx="642998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Action Teams</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429983" y="87708"/>
            <a:ext cx="271401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611737361"/>
              </p:ext>
            </p:extLst>
          </p:nvPr>
        </p:nvGraphicFramePr>
        <p:xfrm>
          <a:off x="1691131" y="673100"/>
          <a:ext cx="5692161" cy="6069845"/>
        </p:xfrm>
        <a:graphic>
          <a:graphicData uri="http://schemas.openxmlformats.org/drawingml/2006/table">
            <a:tbl>
              <a:tblPr firstRow="1" bandRow="1">
                <a:tableStyleId>{5C22544A-7EE6-4342-B048-85BDC9FD1C3A}</a:tableStyleId>
              </a:tblPr>
              <a:tblGrid>
                <a:gridCol w="1897387">
                  <a:extLst>
                    <a:ext uri="{9D8B030D-6E8A-4147-A177-3AD203B41FA5}">
                      <a16:colId xmlns:a16="http://schemas.microsoft.com/office/drawing/2014/main" xmlns="" val="3977178849"/>
                    </a:ext>
                  </a:extLst>
                </a:gridCol>
                <a:gridCol w="1897387">
                  <a:extLst>
                    <a:ext uri="{9D8B030D-6E8A-4147-A177-3AD203B41FA5}">
                      <a16:colId xmlns:a16="http://schemas.microsoft.com/office/drawing/2014/main" xmlns="" val="2655563082"/>
                    </a:ext>
                  </a:extLst>
                </a:gridCol>
                <a:gridCol w="1897387">
                  <a:extLst>
                    <a:ext uri="{9D8B030D-6E8A-4147-A177-3AD203B41FA5}">
                      <a16:colId xmlns:a16="http://schemas.microsoft.com/office/drawing/2014/main" xmlns="" val="3373739236"/>
                    </a:ext>
                  </a:extLst>
                </a:gridCol>
              </a:tblGrid>
              <a:tr h="401048">
                <a:tc>
                  <a:txBody>
                    <a:bodyPr/>
                    <a:lstStyle/>
                    <a:p>
                      <a:pPr marL="0" marR="0">
                        <a:lnSpc>
                          <a:spcPct val="107000"/>
                        </a:lnSpc>
                        <a:spcBef>
                          <a:spcPts val="480"/>
                        </a:spcBef>
                        <a:spcAft>
                          <a:spcPts val="480"/>
                        </a:spcAft>
                      </a:pPr>
                      <a:r>
                        <a:rPr lang="en-US" sz="900" dirty="0">
                          <a:effectLst/>
                        </a:rPr>
                        <a:t>Task Force Member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Title</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Role and/or Stakeholder Representative</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83221289"/>
                  </a:ext>
                </a:extLst>
              </a:tr>
              <a:tr h="401048">
                <a:tc>
                  <a:txBody>
                    <a:bodyPr/>
                    <a:lstStyle/>
                    <a:p>
                      <a:pPr marL="0" marR="0">
                        <a:lnSpc>
                          <a:spcPct val="107000"/>
                        </a:lnSpc>
                        <a:spcBef>
                          <a:spcPts val="480"/>
                        </a:spcBef>
                        <a:spcAft>
                          <a:spcPts val="480"/>
                        </a:spcAft>
                      </a:pPr>
                      <a:r>
                        <a:rPr lang="en-US" sz="900" dirty="0">
                          <a:effectLst/>
                        </a:rPr>
                        <a:t>Bronwyn Moreno</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Director of Student Affairs (Equity Programs)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Classified manager</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275559144"/>
                  </a:ext>
                </a:extLst>
              </a:tr>
              <a:tr h="200525">
                <a:tc>
                  <a:txBody>
                    <a:bodyPr/>
                    <a:lstStyle/>
                    <a:p>
                      <a:pPr marL="0" marR="0">
                        <a:lnSpc>
                          <a:spcPct val="107000"/>
                        </a:lnSpc>
                        <a:spcBef>
                          <a:spcPts val="480"/>
                        </a:spcBef>
                        <a:spcAft>
                          <a:spcPts val="480"/>
                        </a:spcAft>
                      </a:pPr>
                      <a:r>
                        <a:rPr lang="en-US" sz="900">
                          <a:effectLst/>
                        </a:rPr>
                        <a:t>Carla Gonzalez</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Academic Support Specialist</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Classified staff</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440865025"/>
                  </a:ext>
                </a:extLst>
              </a:tr>
              <a:tr h="601573">
                <a:tc>
                  <a:txBody>
                    <a:bodyPr/>
                    <a:lstStyle/>
                    <a:p>
                      <a:pPr marL="0" marR="0">
                        <a:lnSpc>
                          <a:spcPct val="107000"/>
                        </a:lnSpc>
                        <a:spcBef>
                          <a:spcPts val="480"/>
                        </a:spcBef>
                        <a:spcAft>
                          <a:spcPts val="480"/>
                        </a:spcAft>
                      </a:pPr>
                      <a:r>
                        <a:rPr lang="en-US" sz="900">
                          <a:effectLst/>
                        </a:rPr>
                        <a:t>Daniel Orta</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Associated Students Hartnell College - Senator Evenings/Weekends/Online</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Student</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2044234942"/>
                  </a:ext>
                </a:extLst>
              </a:tr>
              <a:tr h="401048">
                <a:tc>
                  <a:txBody>
                    <a:bodyPr/>
                    <a:lstStyle/>
                    <a:p>
                      <a:pPr marL="0" marR="0">
                        <a:lnSpc>
                          <a:spcPct val="107000"/>
                        </a:lnSpc>
                        <a:spcBef>
                          <a:spcPts val="480"/>
                        </a:spcBef>
                        <a:spcAft>
                          <a:spcPts val="480"/>
                        </a:spcAft>
                      </a:pPr>
                      <a:r>
                        <a:rPr lang="en-US" sz="900">
                          <a:effectLst/>
                        </a:rPr>
                        <a:t>Erica Rowe</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Analyst (Human Resources and EEO)</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Classified staff</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408079093"/>
                  </a:ext>
                </a:extLst>
              </a:tr>
              <a:tr h="401048">
                <a:tc>
                  <a:txBody>
                    <a:bodyPr/>
                    <a:lstStyle/>
                    <a:p>
                      <a:pPr marL="0" marR="0">
                        <a:lnSpc>
                          <a:spcPct val="107000"/>
                        </a:lnSpc>
                        <a:spcBef>
                          <a:spcPts val="480"/>
                        </a:spcBef>
                        <a:spcAft>
                          <a:spcPts val="480"/>
                        </a:spcAft>
                      </a:pPr>
                      <a:r>
                        <a:rPr lang="en-US" sz="900">
                          <a:effectLst/>
                        </a:rPr>
                        <a:t>Guadalupe Rodriguez</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Associated Students Hartnell College - Senator At-large</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Student</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603897970"/>
                  </a:ext>
                </a:extLst>
              </a:tr>
              <a:tr h="401048">
                <a:tc>
                  <a:txBody>
                    <a:bodyPr/>
                    <a:lstStyle/>
                    <a:p>
                      <a:pPr marL="0" marR="0">
                        <a:lnSpc>
                          <a:spcPct val="107000"/>
                        </a:lnSpc>
                        <a:spcBef>
                          <a:spcPts val="480"/>
                        </a:spcBef>
                        <a:spcAft>
                          <a:spcPts val="480"/>
                        </a:spcAft>
                      </a:pPr>
                      <a:r>
                        <a:rPr lang="en-US" sz="900">
                          <a:effectLst/>
                        </a:rPr>
                        <a:t>Guy Hanna</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Outcome and Assessment Specialist</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Classified staff</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824173009"/>
                  </a:ext>
                </a:extLst>
              </a:tr>
              <a:tr h="655690">
                <a:tc>
                  <a:txBody>
                    <a:bodyPr/>
                    <a:lstStyle/>
                    <a:p>
                      <a:pPr marL="0" marR="0">
                        <a:lnSpc>
                          <a:spcPct val="107000"/>
                        </a:lnSpc>
                        <a:spcBef>
                          <a:spcPts val="480"/>
                        </a:spcBef>
                        <a:spcAft>
                          <a:spcPts val="480"/>
                        </a:spcAft>
                      </a:pPr>
                      <a:r>
                        <a:rPr lang="en-US" sz="900">
                          <a:effectLst/>
                        </a:rPr>
                        <a:t>Jackie Cruz</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Vice President of Advancement and Development and ED for Hartnell College Foundation</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Institutional Advancement, Foundation, President’s Cabinet</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845989753"/>
                  </a:ext>
                </a:extLst>
              </a:tr>
              <a:tr h="401048">
                <a:tc>
                  <a:txBody>
                    <a:bodyPr/>
                    <a:lstStyle/>
                    <a:p>
                      <a:pPr marL="0" marR="0">
                        <a:lnSpc>
                          <a:spcPct val="107000"/>
                        </a:lnSpc>
                        <a:spcBef>
                          <a:spcPts val="480"/>
                        </a:spcBef>
                        <a:spcAft>
                          <a:spcPts val="480"/>
                        </a:spcAft>
                      </a:pPr>
                      <a:r>
                        <a:rPr lang="en-US" sz="900">
                          <a:effectLst/>
                        </a:rPr>
                        <a:t>Jay Singh</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Director of Student Academic Support Systems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Classified manager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3541303182"/>
                  </a:ext>
                </a:extLst>
              </a:tr>
              <a:tr h="200525">
                <a:tc>
                  <a:txBody>
                    <a:bodyPr/>
                    <a:lstStyle/>
                    <a:p>
                      <a:pPr marL="0" marR="0">
                        <a:lnSpc>
                          <a:spcPct val="107000"/>
                        </a:lnSpc>
                        <a:spcBef>
                          <a:spcPts val="480"/>
                        </a:spcBef>
                        <a:spcAft>
                          <a:spcPts val="480"/>
                        </a:spcAft>
                      </a:pPr>
                      <a:r>
                        <a:rPr lang="en-US" sz="900">
                          <a:effectLst/>
                        </a:rPr>
                        <a:t>Laurencia Walker</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Director of College Readiness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Classified manager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3790592558"/>
                  </a:ext>
                </a:extLst>
              </a:tr>
              <a:tr h="401048">
                <a:tc>
                  <a:txBody>
                    <a:bodyPr/>
                    <a:lstStyle/>
                    <a:p>
                      <a:pPr marL="0" marR="0">
                        <a:lnSpc>
                          <a:spcPct val="107000"/>
                        </a:lnSpc>
                        <a:spcBef>
                          <a:spcPts val="480"/>
                        </a:spcBef>
                        <a:spcAft>
                          <a:spcPts val="480"/>
                        </a:spcAft>
                      </a:pPr>
                      <a:r>
                        <a:rPr lang="en-US" sz="900">
                          <a:effectLst/>
                        </a:rPr>
                        <a:t>Lisa Storm</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Instructor (Administration of Justice)</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Full time instructor, former Academic Senate President</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76459477"/>
                  </a:ext>
                </a:extLst>
              </a:tr>
              <a:tr h="401048">
                <a:tc>
                  <a:txBody>
                    <a:bodyPr/>
                    <a:lstStyle/>
                    <a:p>
                      <a:pPr marL="0" marR="0">
                        <a:lnSpc>
                          <a:spcPct val="107000"/>
                        </a:lnSpc>
                        <a:spcBef>
                          <a:spcPts val="480"/>
                        </a:spcBef>
                        <a:spcAft>
                          <a:spcPts val="480"/>
                        </a:spcAft>
                      </a:pPr>
                      <a:r>
                        <a:rPr lang="en-US" sz="900">
                          <a:effectLst/>
                        </a:rPr>
                        <a:t>Luis xago Juarez</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Instructor (Theatre Arts &amp; Cinema and Ethnic Studies)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Part time instructor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382077088"/>
                  </a:ext>
                </a:extLst>
              </a:tr>
              <a:tr h="601573">
                <a:tc>
                  <a:txBody>
                    <a:bodyPr/>
                    <a:lstStyle/>
                    <a:p>
                      <a:pPr marL="0" marR="0">
                        <a:lnSpc>
                          <a:spcPct val="107000"/>
                        </a:lnSpc>
                        <a:spcBef>
                          <a:spcPts val="480"/>
                        </a:spcBef>
                        <a:spcAft>
                          <a:spcPts val="480"/>
                        </a:spcAft>
                      </a:pPr>
                      <a:r>
                        <a:rPr lang="en-US" sz="900">
                          <a:effectLst/>
                        </a:rPr>
                        <a:t>Marnie Glazier</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Instructor (Theater Arts &amp; Cinema and Communication Studies)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Full time instructor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4292764915"/>
                  </a:ext>
                </a:extLst>
              </a:tr>
              <a:tr h="200525">
                <a:tc>
                  <a:txBody>
                    <a:bodyPr/>
                    <a:lstStyle/>
                    <a:p>
                      <a:pPr marL="0" marR="0">
                        <a:lnSpc>
                          <a:spcPct val="107000"/>
                        </a:lnSpc>
                        <a:spcBef>
                          <a:spcPts val="480"/>
                        </a:spcBef>
                        <a:spcAft>
                          <a:spcPts val="480"/>
                        </a:spcAft>
                      </a:pPr>
                      <a:r>
                        <a:rPr lang="en-US" sz="900">
                          <a:effectLst/>
                        </a:rPr>
                        <a:t>Moises Almendariz</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Director of HSI Initiatives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Classified manager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666042246"/>
                  </a:ext>
                </a:extLst>
              </a:tr>
              <a:tr h="200525">
                <a:tc>
                  <a:txBody>
                    <a:bodyPr/>
                    <a:lstStyle/>
                    <a:p>
                      <a:pPr marL="0" marR="0">
                        <a:lnSpc>
                          <a:spcPct val="107000"/>
                        </a:lnSpc>
                        <a:spcBef>
                          <a:spcPts val="480"/>
                        </a:spcBef>
                        <a:spcAft>
                          <a:spcPts val="480"/>
                        </a:spcAft>
                      </a:pPr>
                      <a:r>
                        <a:rPr lang="en-US" sz="900">
                          <a:effectLst/>
                        </a:rPr>
                        <a:t>Senorina Vazquez</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Instructor (Mathematics)</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Full time instructor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1349958821"/>
                  </a:ext>
                </a:extLst>
              </a:tr>
              <a:tr h="200525">
                <a:tc>
                  <a:txBody>
                    <a:bodyPr/>
                    <a:lstStyle/>
                    <a:p>
                      <a:pPr marL="0" marR="0">
                        <a:lnSpc>
                          <a:spcPct val="107000"/>
                        </a:lnSpc>
                        <a:spcBef>
                          <a:spcPts val="480"/>
                        </a:spcBef>
                        <a:spcAft>
                          <a:spcPts val="480"/>
                        </a:spcAft>
                      </a:pPr>
                      <a:r>
                        <a:rPr lang="en-US" sz="900">
                          <a:effectLst/>
                        </a:rPr>
                        <a:t>Shawn Pullum</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a:effectLst/>
                        </a:rPr>
                        <a:t>Software Support Specialist</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tc>
                  <a:txBody>
                    <a:bodyPr/>
                    <a:lstStyle/>
                    <a:p>
                      <a:pPr marL="0" marR="0">
                        <a:lnSpc>
                          <a:spcPct val="107000"/>
                        </a:lnSpc>
                        <a:spcBef>
                          <a:spcPts val="480"/>
                        </a:spcBef>
                        <a:spcAft>
                          <a:spcPts val="480"/>
                        </a:spcAft>
                      </a:pPr>
                      <a:r>
                        <a:rPr lang="en-US" sz="900" dirty="0">
                          <a:effectLst/>
                        </a:rPr>
                        <a:t>Classified staff</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55451" marR="55451" marT="0" marB="0"/>
                </a:tc>
                <a:extLst>
                  <a:ext uri="{0D108BD9-81ED-4DB2-BD59-A6C34878D82A}">
                    <a16:rowId xmlns:a16="http://schemas.microsoft.com/office/drawing/2014/main" xmlns="" val="3231396306"/>
                  </a:ext>
                </a:extLst>
              </a:tr>
            </a:tbl>
          </a:graphicData>
        </a:graphic>
      </p:graphicFrame>
    </p:spTree>
    <p:extLst>
      <p:ext uri="{BB962C8B-B14F-4D97-AF65-F5344CB8AC3E}">
        <p14:creationId xmlns:p14="http://schemas.microsoft.com/office/powerpoint/2010/main" val="278639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87707"/>
            <a:ext cx="642998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Action Groups</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429983" y="87708"/>
            <a:ext cx="271401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308063552"/>
              </p:ext>
            </p:extLst>
          </p:nvPr>
        </p:nvGraphicFramePr>
        <p:xfrm>
          <a:off x="175099" y="711739"/>
          <a:ext cx="8813258" cy="5986387"/>
        </p:xfrm>
        <a:graphic>
          <a:graphicData uri="http://schemas.openxmlformats.org/drawingml/2006/table">
            <a:tbl>
              <a:tblPr firstRow="1" bandRow="1">
                <a:tableStyleId>{5C22544A-7EE6-4342-B048-85BDC9FD1C3A}</a:tableStyleId>
              </a:tblPr>
              <a:tblGrid>
                <a:gridCol w="3784059">
                  <a:extLst>
                    <a:ext uri="{9D8B030D-6E8A-4147-A177-3AD203B41FA5}">
                      <a16:colId xmlns:a16="http://schemas.microsoft.com/office/drawing/2014/main" xmlns="" val="3715543011"/>
                    </a:ext>
                  </a:extLst>
                </a:gridCol>
                <a:gridCol w="5029199">
                  <a:extLst>
                    <a:ext uri="{9D8B030D-6E8A-4147-A177-3AD203B41FA5}">
                      <a16:colId xmlns:a16="http://schemas.microsoft.com/office/drawing/2014/main" xmlns="" val="2585968912"/>
                    </a:ext>
                  </a:extLst>
                </a:gridCol>
              </a:tblGrid>
              <a:tr h="219814">
                <a:tc>
                  <a:txBody>
                    <a:bodyPr/>
                    <a:lstStyle/>
                    <a:p>
                      <a:pPr marL="0" marR="0">
                        <a:lnSpc>
                          <a:spcPct val="107000"/>
                        </a:lnSpc>
                        <a:spcBef>
                          <a:spcPts val="480"/>
                        </a:spcBef>
                        <a:spcAft>
                          <a:spcPts val="480"/>
                        </a:spcAft>
                      </a:pPr>
                      <a:r>
                        <a:rPr lang="en-US" sz="1400">
                          <a:effectLst/>
                          <a:latin typeface="Tahoma" panose="020B0604030504040204" pitchFamily="34" charset="0"/>
                          <a:ea typeface="Tahoma" panose="020B0604030504040204" pitchFamily="34" charset="0"/>
                          <a:cs typeface="Tahoma" panose="020B0604030504040204" pitchFamily="34" charset="0"/>
                        </a:rPr>
                        <a:t>Action Groups</a:t>
                      </a:r>
                    </a:p>
                  </a:txBody>
                  <a:tcPr marL="31487" marR="31487" marT="0" marB="0"/>
                </a:tc>
                <a:tc>
                  <a:txBody>
                    <a:bodyPr/>
                    <a:lstStyle/>
                    <a:p>
                      <a:pPr marL="0" marR="0">
                        <a:lnSpc>
                          <a:spcPct val="107000"/>
                        </a:lnSpc>
                        <a:spcBef>
                          <a:spcPts val="480"/>
                        </a:spcBef>
                        <a:spcAft>
                          <a:spcPts val="480"/>
                        </a:spcAft>
                      </a:pPr>
                      <a:r>
                        <a:rPr lang="en-US" sz="1400">
                          <a:effectLst/>
                          <a:latin typeface="Tahoma" panose="020B0604030504040204" pitchFamily="34" charset="0"/>
                          <a:ea typeface="Tahoma" panose="020B0604030504040204" pitchFamily="34" charset="0"/>
                          <a:cs typeface="Tahoma" panose="020B0604030504040204" pitchFamily="34" charset="0"/>
                        </a:rPr>
                        <a:t>Action Group Charges</a:t>
                      </a:r>
                    </a:p>
                  </a:txBody>
                  <a:tcPr marL="31487" marR="31487" marT="0" marB="0"/>
                </a:tc>
                <a:extLst>
                  <a:ext uri="{0D108BD9-81ED-4DB2-BD59-A6C34878D82A}">
                    <a16:rowId xmlns:a16="http://schemas.microsoft.com/office/drawing/2014/main" xmlns="" val="2338758237"/>
                  </a:ext>
                </a:extLst>
              </a:tr>
              <a:tr h="2074460">
                <a:tc>
                  <a:txBody>
                    <a:bodyPr/>
                    <a:lstStyle/>
                    <a:p>
                      <a:pPr marL="0" marR="0" lvl="0" algn="l" defTabSz="914400" rtl="0" eaLnBrk="1" latinLnBrk="0" hangingPunct="1">
                        <a:lnSpc>
                          <a:spcPct val="107000"/>
                        </a:lnSpc>
                        <a:spcBef>
                          <a:spcPts val="480"/>
                        </a:spcBef>
                        <a:spcAft>
                          <a:spcPts val="0"/>
                        </a:spcAft>
                        <a:buSzPct val="80000"/>
                        <a:buFont typeface="Arial" panose="020B0604020202020204" pitchFamily="34" charset="0"/>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Curriculum Review</a:t>
                      </a:r>
                    </a:p>
                    <a:p>
                      <a:pPr marL="342900" marR="0" lvl="0" indent="-342900" algn="l" defTabSz="914400" rtl="0" eaLnBrk="1" latinLnBrk="0" hangingPunct="1">
                        <a:lnSpc>
                          <a:spcPct val="107000"/>
                        </a:lnSpc>
                        <a:spcBef>
                          <a:spcPts val="48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Lisa Storm</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Senorina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Vazquez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Shawn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Pullum</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Jackie </a:t>
                      </a:r>
                      <a:r>
                        <a:rPr lang="en-US" sz="1400" u="none" strike="noStrike"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Cruz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endParaRPr lang="en-US" sz="1400" u="none" strike="noStrike"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Advisor</a:t>
                      </a:r>
                      <a:r>
                        <a:rPr lang="en-US" sz="1400" u="none" strike="noStrike"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baseline="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Hermelinda</a:t>
                      </a:r>
                      <a:r>
                        <a:rPr lang="en-US" sz="1400" u="none" strike="noStrike"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Rocha </a:t>
                      </a:r>
                      <a:r>
                        <a:rPr lang="en-US" sz="1400" u="none" strike="noStrike" kern="1200" baseline="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Tabera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07000"/>
                        </a:lnSpc>
                        <a:spcBef>
                          <a:spcPts val="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 </a:t>
                      </a:r>
                    </a:p>
                  </a:txBody>
                  <a:tcPr marL="31487" marR="31487" marT="0" marB="0"/>
                </a:tc>
                <a:tc>
                  <a:txBody>
                    <a:bodyPr/>
                    <a:lstStyle/>
                    <a:p>
                      <a:pPr marL="0" marR="0">
                        <a:lnSpc>
                          <a:spcPct val="107000"/>
                        </a:lnSpc>
                        <a:spcBef>
                          <a:spcPts val="48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The Curriculum Review Action Group will conduct an audit of Hartnell College classroom climate, create an action plan to create inclusive classrooms and anti-racism curriculum, and participate in a system wide review of fire science, EMT, and law enforcement officer and first responder training and curriculum in order to develop recommendations to ensure law enforcement and first responder trainings are inclusive and anti-racist.</a:t>
                      </a:r>
                    </a:p>
                  </a:txBody>
                  <a:tcPr marL="31487" marR="31487" marT="0" marB="0"/>
                </a:tc>
                <a:extLst>
                  <a:ext uri="{0D108BD9-81ED-4DB2-BD59-A6C34878D82A}">
                    <a16:rowId xmlns:a16="http://schemas.microsoft.com/office/drawing/2014/main" xmlns="" val="1050236236"/>
                  </a:ext>
                </a:extLst>
              </a:tr>
              <a:tr h="1906537">
                <a:tc>
                  <a:txBody>
                    <a:bodyPr/>
                    <a:lstStyle/>
                    <a:p>
                      <a:pPr marL="0" marR="0" lvl="0" indent="0" algn="l" defTabSz="914400" rtl="0" eaLnBrk="1" latinLnBrk="0" hangingPunct="1">
                        <a:lnSpc>
                          <a:spcPct val="107000"/>
                        </a:lnSpc>
                        <a:spcBef>
                          <a:spcPts val="480"/>
                        </a:spcBef>
                        <a:spcAft>
                          <a:spcPts val="0"/>
                        </a:spcAft>
                        <a:buSzPct val="80000"/>
                        <a:buFont typeface="Arial" panose="020B0604020202020204" pitchFamily="34" charset="0"/>
                        <a:buNone/>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Courageous Conversations</a:t>
                      </a:r>
                    </a:p>
                    <a:p>
                      <a:pPr marL="342900" marR="0" lvl="0" indent="-342900" algn="l" defTabSz="914400" rtl="0" eaLnBrk="1" latinLnBrk="0" hangingPunct="1">
                        <a:lnSpc>
                          <a:spcPct val="107000"/>
                        </a:lnSpc>
                        <a:spcBef>
                          <a:spcPts val="48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Carla Gonzalez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Luis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xago</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Juarez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Marnie Glazier</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Guadalupe Rodriguez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Daniel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Orta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David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Orta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31487" marR="31487" marT="0" marB="0"/>
                </a:tc>
                <a:tc>
                  <a:txBody>
                    <a:bodyPr/>
                    <a:lstStyle/>
                    <a:p>
                      <a:pPr marL="0" marR="0">
                        <a:lnSpc>
                          <a:spcPct val="107000"/>
                        </a:lnSpc>
                        <a:spcBef>
                          <a:spcPts val="48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The Courageous Conversations Action Group is tasked with creating an action plan and recommendations on how to ensure culturally affirming spaces for students and foster dialogue to further understanding and anti-racist action.</a:t>
                      </a:r>
                    </a:p>
                  </a:txBody>
                  <a:tcPr marL="31487" marR="31487" marT="0" marB="0"/>
                </a:tc>
                <a:extLst>
                  <a:ext uri="{0D108BD9-81ED-4DB2-BD59-A6C34878D82A}">
                    <a16:rowId xmlns:a16="http://schemas.microsoft.com/office/drawing/2014/main" xmlns="" val="852787905"/>
                  </a:ext>
                </a:extLst>
              </a:tr>
              <a:tr h="1777107">
                <a:tc>
                  <a:txBody>
                    <a:bodyPr/>
                    <a:lstStyle/>
                    <a:p>
                      <a:pPr marL="0" marR="0" lvl="0" indent="0" algn="l" defTabSz="914400" rtl="0" eaLnBrk="1" latinLnBrk="0" hangingPunct="1">
                        <a:lnSpc>
                          <a:spcPct val="107000"/>
                        </a:lnSpc>
                        <a:spcBef>
                          <a:spcPts val="480"/>
                        </a:spcBef>
                        <a:spcAft>
                          <a:spcPts val="0"/>
                        </a:spcAft>
                        <a:buSzPct val="80000"/>
                        <a:buFont typeface="Arial" panose="020B0604020202020204" pitchFamily="34" charset="0"/>
                        <a:buNone/>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Institutional Audits</a:t>
                      </a:r>
                    </a:p>
                    <a:p>
                      <a:pPr marL="342900" marR="0" lvl="0" indent="-342900" algn="l" defTabSz="914400" rtl="0" eaLnBrk="1" latinLnBrk="0" hangingPunct="1">
                        <a:lnSpc>
                          <a:spcPct val="107000"/>
                        </a:lnSpc>
                        <a:spcBef>
                          <a:spcPts val="480"/>
                        </a:spcBef>
                        <a:spcAft>
                          <a:spcPts val="0"/>
                        </a:spcAft>
                        <a:buSzPct val="80000"/>
                        <a:buFont typeface="Arial" panose="020B0604020202020204" pitchFamily="34" charset="0"/>
                        <a:buChar char="●"/>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Laurencia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Walker</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Erica Rowe</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Guy Hanna</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Bronwyn Moreno</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Jay Singh</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Moises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Almendariz</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31487" marR="31487" marT="0" marB="0"/>
                </a:tc>
                <a:tc>
                  <a:txBody>
                    <a:bodyPr/>
                    <a:lstStyle/>
                    <a:p>
                      <a:pPr marL="0" marR="0">
                        <a:lnSpc>
                          <a:spcPct val="107000"/>
                        </a:lnSpc>
                        <a:spcBef>
                          <a:spcPts val="48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The Institutional Audits Action Group will undertake an equity index by surveying the college to determine the status of all Hartnell College equity efforts for the purpose of understanding where the college currently stands, and for prioritizing specific action steps that need to be implemented.</a:t>
                      </a:r>
                    </a:p>
                  </a:txBody>
                  <a:tcPr marL="31487" marR="31487" marT="0" marB="0"/>
                </a:tc>
                <a:extLst>
                  <a:ext uri="{0D108BD9-81ED-4DB2-BD59-A6C34878D82A}">
                    <a16:rowId xmlns:a16="http://schemas.microsoft.com/office/drawing/2014/main" xmlns="" val="4251349180"/>
                  </a:ext>
                </a:extLst>
              </a:tr>
            </a:tbl>
          </a:graphicData>
        </a:graphic>
      </p:graphicFrame>
    </p:spTree>
    <p:extLst>
      <p:ext uri="{BB962C8B-B14F-4D97-AF65-F5344CB8AC3E}">
        <p14:creationId xmlns:p14="http://schemas.microsoft.com/office/powerpoint/2010/main" val="4275365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87707"/>
            <a:ext cx="6429983" cy="534593"/>
          </a:xfrm>
          <a:prstGeom prst="rect">
            <a:avLst/>
          </a:prstGeom>
          <a:solidFill>
            <a:srgbClr val="FFC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marR="0" lvl="1"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Action Groups</a:t>
            </a:r>
            <a:endParaRPr kumimoji="0" lang="en-US" sz="2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429983" y="87708"/>
            <a:ext cx="2714017" cy="526756"/>
          </a:xfrm>
          <a:prstGeom prst="rect">
            <a:avLst/>
          </a:prstGeom>
          <a:solidFill>
            <a:srgbClr val="66003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130373" y="6258314"/>
            <a:ext cx="5058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648222718"/>
              </p:ext>
            </p:extLst>
          </p:nvPr>
        </p:nvGraphicFramePr>
        <p:xfrm>
          <a:off x="123892" y="710128"/>
          <a:ext cx="8883920" cy="5917518"/>
        </p:xfrm>
        <a:graphic>
          <a:graphicData uri="http://schemas.openxmlformats.org/drawingml/2006/table">
            <a:tbl>
              <a:tblPr firstRow="1" bandRow="1">
                <a:tableStyleId>{5C22544A-7EE6-4342-B048-85BDC9FD1C3A}</a:tableStyleId>
              </a:tblPr>
              <a:tblGrid>
                <a:gridCol w="4441960">
                  <a:extLst>
                    <a:ext uri="{9D8B030D-6E8A-4147-A177-3AD203B41FA5}">
                      <a16:colId xmlns:a16="http://schemas.microsoft.com/office/drawing/2014/main" xmlns="" val="3715543011"/>
                    </a:ext>
                  </a:extLst>
                </a:gridCol>
                <a:gridCol w="4441960">
                  <a:extLst>
                    <a:ext uri="{9D8B030D-6E8A-4147-A177-3AD203B41FA5}">
                      <a16:colId xmlns:a16="http://schemas.microsoft.com/office/drawing/2014/main" xmlns="" val="2585968912"/>
                    </a:ext>
                  </a:extLst>
                </a:gridCol>
              </a:tblGrid>
              <a:tr h="228341">
                <a:tc>
                  <a:txBody>
                    <a:bodyPr/>
                    <a:lstStyle/>
                    <a:p>
                      <a:pPr marL="0" marR="0">
                        <a:lnSpc>
                          <a:spcPct val="107000"/>
                        </a:lnSpc>
                        <a:spcBef>
                          <a:spcPts val="480"/>
                        </a:spcBef>
                        <a:spcAft>
                          <a:spcPts val="480"/>
                        </a:spcAft>
                      </a:pPr>
                      <a:r>
                        <a:rPr lang="en-US" sz="1400">
                          <a:effectLst/>
                          <a:latin typeface="Tahoma" panose="020B0604030504040204" pitchFamily="34" charset="0"/>
                          <a:ea typeface="Tahoma" panose="020B0604030504040204" pitchFamily="34" charset="0"/>
                          <a:cs typeface="Tahoma" panose="020B0604030504040204" pitchFamily="34" charset="0"/>
                        </a:rPr>
                        <a:t>Action Groups</a:t>
                      </a:r>
                    </a:p>
                  </a:txBody>
                  <a:tcPr marL="31487" marR="31487" marT="0" marB="0"/>
                </a:tc>
                <a:tc>
                  <a:txBody>
                    <a:bodyPr/>
                    <a:lstStyle/>
                    <a:p>
                      <a:pPr marL="0" marR="0">
                        <a:lnSpc>
                          <a:spcPct val="107000"/>
                        </a:lnSpc>
                        <a:spcBef>
                          <a:spcPts val="480"/>
                        </a:spcBef>
                        <a:spcAft>
                          <a:spcPts val="480"/>
                        </a:spcAft>
                      </a:pPr>
                      <a:r>
                        <a:rPr lang="en-US" sz="1400">
                          <a:effectLst/>
                          <a:latin typeface="Tahoma" panose="020B0604030504040204" pitchFamily="34" charset="0"/>
                          <a:ea typeface="Tahoma" panose="020B0604030504040204" pitchFamily="34" charset="0"/>
                          <a:cs typeface="Tahoma" panose="020B0604030504040204" pitchFamily="34" charset="0"/>
                        </a:rPr>
                        <a:t>Action Group Charges</a:t>
                      </a:r>
                    </a:p>
                  </a:txBody>
                  <a:tcPr marL="31487" marR="31487" marT="0" marB="0"/>
                </a:tc>
                <a:extLst>
                  <a:ext uri="{0D108BD9-81ED-4DB2-BD59-A6C34878D82A}">
                    <a16:rowId xmlns:a16="http://schemas.microsoft.com/office/drawing/2014/main" xmlns="" val="2338758237"/>
                  </a:ext>
                </a:extLst>
              </a:tr>
              <a:tr h="1950655">
                <a:tc>
                  <a:txBody>
                    <a:bodyPr/>
                    <a:lstStyle/>
                    <a:p>
                      <a:pPr marL="0" marR="0" lvl="0" algn="l" defTabSz="914400" rtl="0" eaLnBrk="1" latinLnBrk="0" hangingPunct="1">
                        <a:lnSpc>
                          <a:spcPct val="107000"/>
                        </a:lnSpc>
                        <a:spcBef>
                          <a:spcPts val="480"/>
                        </a:spcBef>
                        <a:spcAft>
                          <a:spcPts val="0"/>
                        </a:spcAft>
                        <a:buSzPct val="80000"/>
                        <a:buFont typeface="Arial" panose="020B0604020202020204" pitchFamily="34" charset="0"/>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Student Engagement</a:t>
                      </a:r>
                    </a:p>
                    <a:p>
                      <a:pPr marL="342900" marR="0" lvl="0" indent="-342900" algn="l" defTabSz="914400" rtl="0" eaLnBrk="1" latinLnBrk="0" hangingPunct="1">
                        <a:lnSpc>
                          <a:spcPct val="107000"/>
                        </a:lnSpc>
                        <a:spcBef>
                          <a:spcPts val="48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Bronwyn Moreno</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Luis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Xago</a:t>
                      </a:r>
                      <a:r>
                        <a:rPr lang="en-US" sz="1400" u="none" strike="noStrike"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Juarez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Shawn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Pullum</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Marnie Glazier</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Guadalupe Rodriguez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Daniel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Orta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David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Orta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07000"/>
                        </a:lnSpc>
                        <a:spcBef>
                          <a:spcPts val="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 </a:t>
                      </a:r>
                    </a:p>
                  </a:txBody>
                  <a:tcPr marL="31487" marR="31487" marT="0" marB="0"/>
                </a:tc>
                <a:tc>
                  <a:txBody>
                    <a:bodyPr/>
                    <a:lstStyle/>
                    <a:p>
                      <a:pPr marL="0" marR="0">
                        <a:lnSpc>
                          <a:spcPct val="107000"/>
                        </a:lnSpc>
                        <a:spcBef>
                          <a:spcPts val="48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The Student Engagement Action Group will develop a recommended plan to engage students in the equity work of Hartnell College.</a:t>
                      </a:r>
                    </a:p>
                  </a:txBody>
                  <a:tcPr marL="31487" marR="31487" marT="0" marB="0"/>
                </a:tc>
                <a:extLst>
                  <a:ext uri="{0D108BD9-81ED-4DB2-BD59-A6C34878D82A}">
                    <a16:rowId xmlns:a16="http://schemas.microsoft.com/office/drawing/2014/main" xmlns="" val="876320635"/>
                  </a:ext>
                </a:extLst>
              </a:tr>
              <a:tr h="1584646">
                <a:tc>
                  <a:txBody>
                    <a:bodyPr/>
                    <a:lstStyle/>
                    <a:p>
                      <a:pPr marL="0" marR="0" lvl="0" algn="l" defTabSz="914400" rtl="0" eaLnBrk="1" latinLnBrk="0" hangingPunct="1">
                        <a:lnSpc>
                          <a:spcPct val="107000"/>
                        </a:lnSpc>
                        <a:spcBef>
                          <a:spcPts val="480"/>
                        </a:spcBef>
                        <a:spcAft>
                          <a:spcPts val="0"/>
                        </a:spcAft>
                        <a:buSzPct val="80000"/>
                        <a:buFont typeface="Arial" panose="020B0604020202020204" pitchFamily="34" charset="0"/>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Professional Development</a:t>
                      </a:r>
                    </a:p>
                    <a:p>
                      <a:pPr marL="342900" marR="0" lvl="0" indent="-342900" algn="l" defTabSz="914400" rtl="0" eaLnBrk="1" latinLnBrk="0" hangingPunct="1">
                        <a:lnSpc>
                          <a:spcPct val="107000"/>
                        </a:lnSpc>
                        <a:spcBef>
                          <a:spcPts val="48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Moises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Almendariz</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Erica Rowe</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Lisa Storm</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Laurencia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Walker</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Senorina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Vazquez</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107000"/>
                        </a:lnSpc>
                        <a:spcBef>
                          <a:spcPts val="480"/>
                        </a:spcBef>
                        <a:spcAft>
                          <a:spcPts val="480"/>
                        </a:spcAft>
                      </a:pPr>
                      <a:r>
                        <a:rPr lang="en-US" sz="1400" dirty="0">
                          <a:effectLst/>
                          <a:latin typeface="Tahoma" panose="020B0604030504040204" pitchFamily="34" charset="0"/>
                          <a:ea typeface="Tahoma" panose="020B0604030504040204" pitchFamily="34" charset="0"/>
                          <a:cs typeface="Tahoma" panose="020B0604030504040204" pitchFamily="34" charset="0"/>
                        </a:rPr>
                        <a:t>The Professional Development Action Group, working with the Professional Development Committee, will develop a recommended plan for anti-racist professional development for Hartnell staff, faculty, administration and students. </a:t>
                      </a:r>
                    </a:p>
                  </a:txBody>
                  <a:tcPr marL="68580" marR="68580" marT="0" marB="0"/>
                </a:tc>
                <a:extLst>
                  <a:ext uri="{0D108BD9-81ED-4DB2-BD59-A6C34878D82A}">
                    <a16:rowId xmlns:a16="http://schemas.microsoft.com/office/drawing/2014/main" xmlns="" val="1217367021"/>
                  </a:ext>
                </a:extLst>
              </a:tr>
              <a:tr h="2006999">
                <a:tc>
                  <a:txBody>
                    <a:bodyPr/>
                    <a:lstStyle/>
                    <a:p>
                      <a:pPr marL="0" marR="0" lvl="0" indent="0" algn="l" defTabSz="914400" rtl="0" eaLnBrk="1" latinLnBrk="0" hangingPunct="1">
                        <a:lnSpc>
                          <a:spcPct val="107000"/>
                        </a:lnSpc>
                        <a:spcBef>
                          <a:spcPts val="0"/>
                        </a:spcBef>
                        <a:spcAft>
                          <a:spcPts val="0"/>
                        </a:spcAft>
                        <a:buSzPct val="80000"/>
                        <a:buFont typeface="Arial" panose="020B0604020202020204" pitchFamily="34" charset="0"/>
                        <a:buNone/>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Student Engagement</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Bronwyn Moreno</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Luis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xago</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Juarez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Shawn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Pullum</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Marnie Glazier</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Guadalupe Rodriguez</a:t>
                      </a: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Daniel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Orta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latinLnBrk="0" hangingPunct="1">
                        <a:lnSpc>
                          <a:spcPct val="107000"/>
                        </a:lnSpc>
                        <a:spcBef>
                          <a:spcPts val="0"/>
                        </a:spcBef>
                        <a:spcAft>
                          <a:spcPts val="0"/>
                        </a:spcAft>
                        <a:buSzPct val="80000"/>
                        <a:buFont typeface="Arial" panose="020B0604020202020204" pitchFamily="34" charset="0"/>
                        <a:buChar char="●"/>
                      </a:pP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David </a:t>
                      </a:r>
                      <a:r>
                        <a:rPr lang="en-US" sz="1400" u="none" strike="noStrike"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Orta</a:t>
                      </a:r>
                      <a:endPar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l" defTabSz="914400" rtl="0" eaLnBrk="1" latinLnBrk="0" hangingPunct="1">
                        <a:lnSpc>
                          <a:spcPct val="107000"/>
                        </a:lnSpc>
                        <a:spcBef>
                          <a:spcPts val="480"/>
                        </a:spcBef>
                        <a:spcAft>
                          <a:spcPts val="480"/>
                        </a:spcAft>
                      </a:pP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The Student Engagement Action Group will develop a recommended plan to engage students in the equity work of Hartnell College</a:t>
                      </a:r>
                      <a:r>
                        <a:rPr lang="en-US" sz="14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0" marR="0" algn="l" defTabSz="914400" rtl="0" eaLnBrk="1" latinLnBrk="0" hangingPunct="1">
                        <a:lnSpc>
                          <a:spcPct val="107000"/>
                        </a:lnSpc>
                        <a:spcBef>
                          <a:spcPts val="480"/>
                        </a:spcBef>
                        <a:spcAft>
                          <a:spcPts val="480"/>
                        </a:spcAft>
                      </a:pPr>
                      <a:endPar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56243867"/>
                  </a:ext>
                </a:extLst>
              </a:tr>
            </a:tbl>
          </a:graphicData>
        </a:graphic>
      </p:graphicFrame>
    </p:spTree>
    <p:extLst>
      <p:ext uri="{BB962C8B-B14F-4D97-AF65-F5344CB8AC3E}">
        <p14:creationId xmlns:p14="http://schemas.microsoft.com/office/powerpoint/2010/main" val="1398153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105584</TotalTime>
  <Words>3162</Words>
  <Application>Microsoft Office PowerPoint</Application>
  <PresentationFormat>On-screen Show (4:3)</PresentationFormat>
  <Paragraphs>327</Paragraphs>
  <Slides>22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Segoe UI</vt:lpstr>
      <vt:lpstr>Tahoma</vt:lpstr>
      <vt:lpstr>Wingdings</vt:lpstr>
      <vt:lpstr>Office Theme</vt:lpstr>
      <vt:lpstr>President’s Task Force  Race, Equity, Social Justice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Recognition of Key Advisors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Committee Meeting</dc:title>
  <dc:creator>Student Foundation</dc:creator>
  <cp:lastModifiedBy>Cynthia Ainsworth</cp:lastModifiedBy>
  <cp:revision>428</cp:revision>
  <cp:lastPrinted>2020-12-03T22:33:31Z</cp:lastPrinted>
  <dcterms:created xsi:type="dcterms:W3CDTF">2018-07-18T20:11:31Z</dcterms:created>
  <dcterms:modified xsi:type="dcterms:W3CDTF">2021-11-22T23:03:33Z</dcterms:modified>
</cp:coreProperties>
</file>