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Open Sans" panose="020B0604020202020204" charset="0"/>
      <p:regular r:id="rId9"/>
      <p:bold r:id="rId10"/>
      <p:italic r:id="rId11"/>
      <p:boldItalic r:id="rId12"/>
    </p:embeddedFont>
    <p:embeddedFont>
      <p:font typeface="Quicksand" panose="020B0604020202020204" charset="0"/>
      <p:regular r:id="rId13"/>
      <p:bold r:id="rId14"/>
    </p:embeddedFont>
    <p:embeddedFont>
      <p:font typeface="PT Sans Narrow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446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39143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30406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1d9f0d50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1d9f0d50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56750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11d9f0d50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11d9f0d50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217926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11d9f0d501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11d9f0d501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2251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1d9f0d501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1d9f0d501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46294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1d9f0d5012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1d9f0d5012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9316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2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2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2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2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2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2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7" name="Google Shape;47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Scale of Adoption Assessment</a:t>
            </a:r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Guided Pathways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It?</a:t>
            </a:r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Annual report submitted to Chancellor’s Office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A self-assessment report on the progress we are making on Guided Pathways activities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Pillars</a:t>
            </a:r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Clarifying the Path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Get on the Path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Stay on the Path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Ensure Learning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Format of Report</a:t>
            </a:r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Prompt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Scale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Progress to Date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Next Steps</a:t>
            </a:r>
            <a:endParaRPr/>
          </a:p>
          <a:p>
            <a:pPr marL="4572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Timeline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Scaling of Adoption</a:t>
            </a:r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54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457200" lvl="0" indent="-325755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Not occurring</a:t>
            </a:r>
            <a:endParaRPr/>
          </a:p>
          <a:p>
            <a:pPr marL="914400" lvl="1" indent="-3095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Quicksand"/>
              <a:buChar char="○"/>
            </a:pPr>
            <a:r>
              <a:rPr lang="en" sz="150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College is currently not following, or planning to follow, this practice</a:t>
            </a:r>
            <a:endParaRPr sz="150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●"/>
            </a:pPr>
            <a:r>
              <a:rPr lang="en">
                <a:solidFill>
                  <a:srgbClr val="000000"/>
                </a:solidFill>
              </a:rPr>
              <a:t>Not systematic</a:t>
            </a:r>
            <a:endParaRPr>
              <a:solidFill>
                <a:srgbClr val="000000"/>
              </a:solidFill>
            </a:endParaRPr>
          </a:p>
          <a:p>
            <a:pPr marL="914400" marR="0" lvl="1" indent="-3095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Quicksand"/>
              <a:buChar char="○"/>
            </a:pPr>
            <a:r>
              <a:rPr lang="en" sz="150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Practice is incomplete, inconsistent, informal, and/or optional</a:t>
            </a:r>
            <a:endParaRPr sz="150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Planning to scale</a:t>
            </a:r>
            <a:endParaRPr/>
          </a:p>
          <a:p>
            <a:pPr marL="914400" marR="0" lvl="1" indent="-3095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Quicksand"/>
              <a:buChar char="○"/>
            </a:pPr>
            <a:r>
              <a:rPr lang="en" sz="150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College is has made plans to implement the practice at scale and has started to put these plans into place</a:t>
            </a:r>
            <a:endParaRPr sz="150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Scaling in progress</a:t>
            </a:r>
            <a:endParaRPr/>
          </a:p>
          <a:p>
            <a:pPr marL="914400" marR="0" lvl="1" indent="-30956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Quicksand"/>
              <a:buChar char="○"/>
            </a:pPr>
            <a:r>
              <a:rPr lang="en" sz="150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Implementation of the practice is in progress for all students</a:t>
            </a:r>
            <a:endParaRPr sz="150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marL="457200" lvl="0" indent="-325755" algn="l" rtl="0">
              <a:spcBef>
                <a:spcPts val="100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At scale</a:t>
            </a:r>
            <a:endParaRPr/>
          </a:p>
          <a:p>
            <a:pPr marL="914400" marR="0" lvl="1" indent="-309562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ct val="100000"/>
              <a:buFont typeface="Quicksand"/>
              <a:buChar char="○"/>
            </a:pPr>
            <a:r>
              <a:rPr lang="en" sz="1500">
                <a:solidFill>
                  <a:srgbClr val="000000"/>
                </a:solidFill>
                <a:latin typeface="Quicksand"/>
                <a:ea typeface="Quicksand"/>
                <a:cs typeface="Quicksand"/>
                <a:sym typeface="Quicksand"/>
              </a:rPr>
              <a:t>Practice is implemented at scale—that is, for all students in all programs of study</a:t>
            </a:r>
            <a:endParaRPr sz="1500">
              <a:solidFill>
                <a:srgbClr val="000000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Details</a:t>
            </a:r>
            <a:endParaRPr/>
          </a:p>
        </p:txBody>
      </p:sp>
      <p:sp>
        <p:nvSpPr>
          <p:cNvPr id="97" name="Google Shape;97;p18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March 30, 2022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Entered into a system called NOVA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Signed by Superintendent/President and Academic Senate President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Report is a reflection . . . there are no “wrong” answers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No expectation by the state to bring all items to the At Scale level by any given date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On-screen Show (16:9)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Open Sans</vt:lpstr>
      <vt:lpstr>Quicksand</vt:lpstr>
      <vt:lpstr>PT Sans Narrow</vt:lpstr>
      <vt:lpstr>Arial</vt:lpstr>
      <vt:lpstr>Tropic</vt:lpstr>
      <vt:lpstr>Scale of Adoption Assessment</vt:lpstr>
      <vt:lpstr>What Is It?</vt:lpstr>
      <vt:lpstr>The Pillars</vt:lpstr>
      <vt:lpstr>Format of Report</vt:lpstr>
      <vt:lpstr>Scaling of Adoption</vt:lpstr>
      <vt:lpstr>Some Details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Scale of Adoption Assessment</dc:title>
  <dc:creator>Cynthia Ainsworth</dc:creator>
  <cp:lastModifiedBy>Cynthia Ainsworth</cp:lastModifiedBy>
  <cp:revision>1</cp:revision>
  <dcterms:modified xsi:type="dcterms:W3CDTF">2022-03-23T16:44:08Z</dcterms:modified>
</cp:coreProperties>
</file>