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y="5143500" cx="9144000"/>
  <p:notesSz cx="6858000" cy="9144000"/>
  <p:embeddedFontLst>
    <p:embeddedFont>
      <p:font typeface="Robo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0F58A20-0004-46EE-87A8-4D5DF3C39C7C}">
  <a:tblStyle styleId="{60F58A20-0004-46EE-87A8-4D5DF3C39C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d80ade1f7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9d80ade1f7_0_4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653f4f33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653f4f33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afe18e8786_0_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afe18e8786_0_9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83ed58bf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683ed58bf3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653f4f33f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653f4f33fe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9d80ade1f7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9d80ade1f7_0_6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, outdoor&#10;&#10;Description automatically generated"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05549"/>
            <a:ext cx="9144002" cy="551839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ctrTitle"/>
          </p:nvPr>
        </p:nvSpPr>
        <p:spPr>
          <a:xfrm>
            <a:off x="3969296" y="293037"/>
            <a:ext cx="49605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3969296" y="1632484"/>
            <a:ext cx="49605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4" name="Google Shape;54;p13"/>
          <p:cNvSpPr txBox="1"/>
          <p:nvPr/>
        </p:nvSpPr>
        <p:spPr>
          <a:xfrm>
            <a:off x="6014204" y="4130936"/>
            <a:ext cx="28590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r>
              <a:rPr b="1" i="1" lang="en" sz="1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Presentor:</a:t>
            </a:r>
            <a:endParaRPr sz="1100"/>
          </a:p>
        </p:txBody>
      </p:sp>
      <p:sp>
        <p:nvSpPr>
          <p:cNvPr id="55" name="Google Shape;55;p13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6427" y="191983"/>
            <a:ext cx="1590745" cy="2031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, outdoor&#10;&#10;Description automatically generated" id="62" name="Google Shape;6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905549"/>
            <a:ext cx="9144002" cy="551839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>
            <p:ph type="ctrTitle"/>
          </p:nvPr>
        </p:nvSpPr>
        <p:spPr>
          <a:xfrm>
            <a:off x="3969296" y="293037"/>
            <a:ext cx="49605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3969296" y="1632484"/>
            <a:ext cx="49605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5" name="Google Shape;65;p15"/>
          <p:cNvSpPr txBox="1"/>
          <p:nvPr/>
        </p:nvSpPr>
        <p:spPr>
          <a:xfrm>
            <a:off x="6014204" y="4130936"/>
            <a:ext cx="28590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r>
              <a:rPr b="1" i="1" lang="en" sz="1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Presentor:</a:t>
            </a:r>
            <a:endParaRPr sz="1100"/>
          </a:p>
        </p:txBody>
      </p:sp>
      <p:sp>
        <p:nvSpPr>
          <p:cNvPr id="66" name="Google Shape;66;p15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6427" y="191983"/>
            <a:ext cx="1590745" cy="2031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idx="10" type="dt"/>
          </p:nvPr>
        </p:nvSpPr>
        <p:spPr>
          <a:xfrm>
            <a:off x="5416475" y="4869656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5981924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>
            <p:ph type="title"/>
          </p:nvPr>
        </p:nvSpPr>
        <p:spPr>
          <a:xfrm>
            <a:off x="628650" y="4718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>
  <p:cSld name="3_Section 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7"/>
          <p:cNvSpPr txBox="1"/>
          <p:nvPr>
            <p:ph type="title"/>
          </p:nvPr>
        </p:nvSpPr>
        <p:spPr>
          <a:xfrm>
            <a:off x="623888" y="770641"/>
            <a:ext cx="78867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623888" y="1774403"/>
            <a:ext cx="51279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500"/>
              <a:buNone/>
              <a:defRPr sz="15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400"/>
              <a:buNone/>
              <a:defRPr sz="14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9pPr>
          </a:lstStyle>
          <a:p/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5695103" y="2036190"/>
            <a:ext cx="3302902" cy="30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8"/>
          <p:cNvSpPr txBox="1"/>
          <p:nvPr>
            <p:ph type="title"/>
          </p:nvPr>
        </p:nvSpPr>
        <p:spPr>
          <a:xfrm>
            <a:off x="623888" y="770641"/>
            <a:ext cx="78867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623888" y="1774403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500"/>
              <a:buNone/>
              <a:defRPr sz="15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400"/>
              <a:buNone/>
              <a:defRPr sz="14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9pPr>
          </a:lstStyle>
          <a:p/>
        </p:txBody>
      </p:sp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>
            <p:ph idx="10" type="dt"/>
          </p:nvPr>
        </p:nvSpPr>
        <p:spPr>
          <a:xfrm>
            <a:off x="5416475" y="4869656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1" type="ftr"/>
          </p:nvPr>
        </p:nvSpPr>
        <p:spPr>
          <a:xfrm>
            <a:off x="5981924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629841" y="643890"/>
            <a:ext cx="29490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4100660" y="643891"/>
            <a:ext cx="4355100" cy="3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1" name="Google Shape;91;p19"/>
          <p:cNvSpPr txBox="1"/>
          <p:nvPr>
            <p:ph idx="2" type="body"/>
          </p:nvPr>
        </p:nvSpPr>
        <p:spPr>
          <a:xfrm>
            <a:off x="629841" y="1492073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5416475" y="4869656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5981924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ctrTitle"/>
          </p:nvPr>
        </p:nvSpPr>
        <p:spPr>
          <a:xfrm>
            <a:off x="1143000" y="2516956"/>
            <a:ext cx="6858000" cy="13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" type="subTitle"/>
          </p:nvPr>
        </p:nvSpPr>
        <p:spPr>
          <a:xfrm>
            <a:off x="1143000" y="3943038"/>
            <a:ext cx="68580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9" name="Google Shape;99;p20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, company name&#10;&#10;Description automatically generated" id="100" name="Google Shape;10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75914" y="333384"/>
            <a:ext cx="1590745" cy="2031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lipart, mammal, graphics, illustration&#10;&#10;Description automatically generated" id="102" name="Google Shape;10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64814" y="-315177"/>
            <a:ext cx="7164496" cy="70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>
            <p:ph type="ctrTitle"/>
          </p:nvPr>
        </p:nvSpPr>
        <p:spPr>
          <a:xfrm>
            <a:off x="5887774" y="1341018"/>
            <a:ext cx="29733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" type="subTitle"/>
          </p:nvPr>
        </p:nvSpPr>
        <p:spPr>
          <a:xfrm>
            <a:off x="5899683" y="2769329"/>
            <a:ext cx="29733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5" name="Google Shape;105;p21"/>
          <p:cNvSpPr txBox="1"/>
          <p:nvPr>
            <p:ph idx="2" type="body"/>
          </p:nvPr>
        </p:nvSpPr>
        <p:spPr>
          <a:xfrm>
            <a:off x="5899683" y="4063157"/>
            <a:ext cx="29733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0" i="1" sz="15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500"/>
              <a:buNone/>
              <a:defRPr sz="15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400"/>
              <a:buNone/>
              <a:defRPr sz="14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-16669" y="2945246"/>
            <a:ext cx="9160500" cy="2198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type="title"/>
          </p:nvPr>
        </p:nvSpPr>
        <p:spPr>
          <a:xfrm>
            <a:off x="623888" y="770641"/>
            <a:ext cx="78867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623888" y="1774403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500"/>
              <a:buNone/>
              <a:defRPr sz="15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400"/>
              <a:buNone/>
              <a:defRPr sz="14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9pPr>
          </a:lstStyle>
          <a:p/>
        </p:txBody>
      </p:sp>
      <p:pic>
        <p:nvPicPr>
          <p:cNvPr id="111" name="Google Shape;11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628650" y="4718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3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3"/>
          <p:cNvSpPr/>
          <p:nvPr>
            <p:ph idx="2" type="pic"/>
          </p:nvPr>
        </p:nvSpPr>
        <p:spPr>
          <a:xfrm>
            <a:off x="-16669" y="2022049"/>
            <a:ext cx="9160500" cy="3121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6" name="Google Shape;11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623888" y="1350197"/>
            <a:ext cx="7886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500"/>
              <a:buNone/>
              <a:defRPr sz="15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400"/>
              <a:buNone/>
              <a:defRPr sz="14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/>
          <p:nvPr/>
        </p:nvSpPr>
        <p:spPr>
          <a:xfrm>
            <a:off x="-9049" y="-70700"/>
            <a:ext cx="9160500" cy="52557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4"/>
          <p:cNvSpPr txBox="1"/>
          <p:nvPr>
            <p:ph type="title"/>
          </p:nvPr>
        </p:nvSpPr>
        <p:spPr>
          <a:xfrm>
            <a:off x="623888" y="770641"/>
            <a:ext cx="78867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623888" y="1774403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500"/>
              <a:buNone/>
              <a:defRPr sz="1500">
                <a:solidFill>
                  <a:srgbClr val="8E8E8E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400"/>
              <a:buNone/>
              <a:defRPr sz="1400">
                <a:solidFill>
                  <a:srgbClr val="8E8E8E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E8E8E"/>
              </a:buClr>
              <a:buSzPts val="1200"/>
              <a:buNone/>
              <a:defRPr sz="1200">
                <a:solidFill>
                  <a:srgbClr val="8E8E8E"/>
                </a:solidFill>
              </a:defRPr>
            </a:lvl9pPr>
          </a:lstStyle>
          <a:p/>
        </p:txBody>
      </p:sp>
      <p:pic>
        <p:nvPicPr>
          <p:cNvPr id="122" name="Google Shape;12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 txBox="1"/>
          <p:nvPr>
            <p:ph idx="10" type="dt"/>
          </p:nvPr>
        </p:nvSpPr>
        <p:spPr>
          <a:xfrm>
            <a:off x="5416475" y="4869656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1" type="ftr"/>
          </p:nvPr>
        </p:nvSpPr>
        <p:spPr>
          <a:xfrm>
            <a:off x="5981924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idx="10" type="dt"/>
          </p:nvPr>
        </p:nvSpPr>
        <p:spPr>
          <a:xfrm>
            <a:off x="5416475" y="4869656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1" type="ftr"/>
          </p:nvPr>
        </p:nvSpPr>
        <p:spPr>
          <a:xfrm>
            <a:off x="5981924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idx="1" type="body"/>
          </p:nvPr>
        </p:nvSpPr>
        <p:spPr>
          <a:xfrm>
            <a:off x="628650" y="1583702"/>
            <a:ext cx="7886700" cy="30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0" type="dt"/>
          </p:nvPr>
        </p:nvSpPr>
        <p:spPr>
          <a:xfrm>
            <a:off x="5416475" y="4869656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6"/>
          <p:cNvSpPr txBox="1"/>
          <p:nvPr>
            <p:ph idx="11" type="ftr"/>
          </p:nvPr>
        </p:nvSpPr>
        <p:spPr>
          <a:xfrm>
            <a:off x="5981924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6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 txBox="1"/>
          <p:nvPr>
            <p:ph type="title"/>
          </p:nvPr>
        </p:nvSpPr>
        <p:spPr>
          <a:xfrm>
            <a:off x="628650" y="4718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7"/>
          <p:cNvSpPr/>
          <p:nvPr>
            <p:ph idx="2" type="pic"/>
          </p:nvPr>
        </p:nvSpPr>
        <p:spPr>
          <a:xfrm>
            <a:off x="4513241" y="0"/>
            <a:ext cx="463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7"/>
          <p:cNvSpPr txBox="1"/>
          <p:nvPr>
            <p:ph type="title"/>
          </p:nvPr>
        </p:nvSpPr>
        <p:spPr>
          <a:xfrm>
            <a:off x="190500" y="334616"/>
            <a:ext cx="41604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Calibri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" type="body"/>
          </p:nvPr>
        </p:nvSpPr>
        <p:spPr>
          <a:xfrm>
            <a:off x="393622" y="232359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2" name="Google Shape;142;p27"/>
          <p:cNvSpPr txBox="1"/>
          <p:nvPr>
            <p:ph idx="3" type="body"/>
          </p:nvPr>
        </p:nvSpPr>
        <p:spPr>
          <a:xfrm>
            <a:off x="629841" y="1550670"/>
            <a:ext cx="33099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3" name="Google Shape;143;p27"/>
          <p:cNvSpPr txBox="1"/>
          <p:nvPr>
            <p:ph idx="4" type="body"/>
          </p:nvPr>
        </p:nvSpPr>
        <p:spPr>
          <a:xfrm>
            <a:off x="393622" y="313131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4" name="Google Shape;144;p27"/>
          <p:cNvSpPr txBox="1"/>
          <p:nvPr>
            <p:ph idx="5" type="body"/>
          </p:nvPr>
        </p:nvSpPr>
        <p:spPr>
          <a:xfrm>
            <a:off x="393622" y="400761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id="145" name="Google Shape;14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/>
          <p:nvPr>
            <p:ph idx="6" type="pic"/>
          </p:nvPr>
        </p:nvSpPr>
        <p:spPr>
          <a:xfrm>
            <a:off x="1814810" y="2497957"/>
            <a:ext cx="976500" cy="7866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7"/>
          <p:cNvSpPr/>
          <p:nvPr>
            <p:ph idx="7" type="pic"/>
          </p:nvPr>
        </p:nvSpPr>
        <p:spPr>
          <a:xfrm>
            <a:off x="1814810" y="3520187"/>
            <a:ext cx="976500" cy="7866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7"/>
          <p:cNvSpPr txBox="1"/>
          <p:nvPr>
            <p:ph idx="8" type="body"/>
          </p:nvPr>
        </p:nvSpPr>
        <p:spPr>
          <a:xfrm>
            <a:off x="2953942" y="232359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9" name="Google Shape;149;p27"/>
          <p:cNvSpPr txBox="1"/>
          <p:nvPr>
            <p:ph idx="9" type="body"/>
          </p:nvPr>
        </p:nvSpPr>
        <p:spPr>
          <a:xfrm>
            <a:off x="2953942" y="313131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0" name="Google Shape;150;p27"/>
          <p:cNvSpPr txBox="1"/>
          <p:nvPr>
            <p:ph idx="13" type="body"/>
          </p:nvPr>
        </p:nvSpPr>
        <p:spPr>
          <a:xfrm>
            <a:off x="2953942" y="400761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/>
          <p:nvPr>
            <p:ph idx="2" type="pic"/>
          </p:nvPr>
        </p:nvSpPr>
        <p:spPr>
          <a:xfrm>
            <a:off x="-1429" y="0"/>
            <a:ext cx="463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28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8"/>
          <p:cNvSpPr txBox="1"/>
          <p:nvPr>
            <p:ph type="title"/>
          </p:nvPr>
        </p:nvSpPr>
        <p:spPr>
          <a:xfrm>
            <a:off x="4815840" y="334616"/>
            <a:ext cx="41604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Calibri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5018962" y="232359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6" name="Google Shape;156;p28"/>
          <p:cNvSpPr txBox="1"/>
          <p:nvPr>
            <p:ph idx="3" type="body"/>
          </p:nvPr>
        </p:nvSpPr>
        <p:spPr>
          <a:xfrm>
            <a:off x="5255181" y="1550670"/>
            <a:ext cx="33099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7" name="Google Shape;157;p28"/>
          <p:cNvSpPr txBox="1"/>
          <p:nvPr>
            <p:ph idx="4" type="body"/>
          </p:nvPr>
        </p:nvSpPr>
        <p:spPr>
          <a:xfrm>
            <a:off x="5018962" y="313131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8" name="Google Shape;158;p28"/>
          <p:cNvSpPr txBox="1"/>
          <p:nvPr>
            <p:ph idx="5" type="body"/>
          </p:nvPr>
        </p:nvSpPr>
        <p:spPr>
          <a:xfrm>
            <a:off x="5018962" y="400761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9" name="Google Shape;159;p28"/>
          <p:cNvSpPr/>
          <p:nvPr>
            <p:ph idx="6" type="pic"/>
          </p:nvPr>
        </p:nvSpPr>
        <p:spPr>
          <a:xfrm>
            <a:off x="6440150" y="2497957"/>
            <a:ext cx="976500" cy="7866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28"/>
          <p:cNvSpPr/>
          <p:nvPr>
            <p:ph idx="7" type="pic"/>
          </p:nvPr>
        </p:nvSpPr>
        <p:spPr>
          <a:xfrm>
            <a:off x="6440150" y="3520187"/>
            <a:ext cx="976500" cy="7866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8"/>
          <p:cNvSpPr txBox="1"/>
          <p:nvPr>
            <p:ph idx="8" type="body"/>
          </p:nvPr>
        </p:nvSpPr>
        <p:spPr>
          <a:xfrm>
            <a:off x="7579282" y="232359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2" name="Google Shape;162;p28"/>
          <p:cNvSpPr txBox="1"/>
          <p:nvPr>
            <p:ph idx="9" type="body"/>
          </p:nvPr>
        </p:nvSpPr>
        <p:spPr>
          <a:xfrm>
            <a:off x="7579282" y="313131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3" name="Google Shape;163;p28"/>
          <p:cNvSpPr txBox="1"/>
          <p:nvPr>
            <p:ph idx="13" type="body"/>
          </p:nvPr>
        </p:nvSpPr>
        <p:spPr>
          <a:xfrm>
            <a:off x="7579282" y="4007618"/>
            <a:ext cx="12750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icture with Caption">
  <p:cSld name="2_Picture with Capti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9"/>
          <p:cNvSpPr/>
          <p:nvPr>
            <p:ph idx="2" type="pic"/>
          </p:nvPr>
        </p:nvSpPr>
        <p:spPr>
          <a:xfrm>
            <a:off x="4513241" y="0"/>
            <a:ext cx="463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29"/>
          <p:cNvSpPr txBox="1"/>
          <p:nvPr>
            <p:ph type="title"/>
          </p:nvPr>
        </p:nvSpPr>
        <p:spPr>
          <a:xfrm>
            <a:off x="530258" y="334616"/>
            <a:ext cx="38208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Calibri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9"/>
          <p:cNvSpPr txBox="1"/>
          <p:nvPr>
            <p:ph idx="1" type="body"/>
          </p:nvPr>
        </p:nvSpPr>
        <p:spPr>
          <a:xfrm>
            <a:off x="629841" y="1550670"/>
            <a:ext cx="3721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id="170" name="Google Shape;17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>
            <p:ph idx="3" type="body"/>
          </p:nvPr>
        </p:nvSpPr>
        <p:spPr>
          <a:xfrm>
            <a:off x="629840" y="2170522"/>
            <a:ext cx="3721200" cy="23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icture with Caption">
  <p:cSld name="3_Picture with Caption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/>
          <p:nvPr>
            <p:ph idx="2" type="pic"/>
          </p:nvPr>
        </p:nvSpPr>
        <p:spPr>
          <a:xfrm>
            <a:off x="-1429" y="0"/>
            <a:ext cx="463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0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0"/>
          <p:cNvSpPr txBox="1"/>
          <p:nvPr>
            <p:ph type="title"/>
          </p:nvPr>
        </p:nvSpPr>
        <p:spPr>
          <a:xfrm>
            <a:off x="4880511" y="334616"/>
            <a:ext cx="38208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Calibri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30"/>
          <p:cNvSpPr txBox="1"/>
          <p:nvPr>
            <p:ph idx="1" type="body"/>
          </p:nvPr>
        </p:nvSpPr>
        <p:spPr>
          <a:xfrm>
            <a:off x="4980095" y="1550670"/>
            <a:ext cx="3721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7" name="Google Shape;177;p30"/>
          <p:cNvSpPr txBox="1"/>
          <p:nvPr>
            <p:ph idx="3" type="body"/>
          </p:nvPr>
        </p:nvSpPr>
        <p:spPr>
          <a:xfrm>
            <a:off x="4980094" y="2170522"/>
            <a:ext cx="3721200" cy="23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/>
          <p:nvPr/>
        </p:nvSpPr>
        <p:spPr>
          <a:xfrm>
            <a:off x="-9049" y="0"/>
            <a:ext cx="9160500" cy="51435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B525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1"/>
          <p:cNvSpPr txBox="1"/>
          <p:nvPr>
            <p:ph type="title"/>
          </p:nvPr>
        </p:nvSpPr>
        <p:spPr>
          <a:xfrm>
            <a:off x="647701" y="1333224"/>
            <a:ext cx="47016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369851" y="3552506"/>
            <a:ext cx="15978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b="1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83" name="Google Shape;183;p31"/>
          <p:cNvSpPr txBox="1"/>
          <p:nvPr>
            <p:ph idx="2" type="body"/>
          </p:nvPr>
        </p:nvSpPr>
        <p:spPr>
          <a:xfrm>
            <a:off x="5914130" y="495312"/>
            <a:ext cx="2900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4" name="Google Shape;184;p31"/>
          <p:cNvSpPr txBox="1"/>
          <p:nvPr>
            <p:ph idx="3" type="body"/>
          </p:nvPr>
        </p:nvSpPr>
        <p:spPr>
          <a:xfrm>
            <a:off x="5914130" y="1219212"/>
            <a:ext cx="29001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3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5" name="Google Shape;185;p31"/>
          <p:cNvSpPr/>
          <p:nvPr>
            <p:ph idx="4" type="pic"/>
          </p:nvPr>
        </p:nvSpPr>
        <p:spPr>
          <a:xfrm>
            <a:off x="563543" y="2166266"/>
            <a:ext cx="1246800" cy="1300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6" name="Google Shape;18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31"/>
          <p:cNvCxnSpPr/>
          <p:nvPr/>
        </p:nvCxnSpPr>
        <p:spPr>
          <a:xfrm>
            <a:off x="329752" y="3861176"/>
            <a:ext cx="16704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8" name="Google Shape;188;p31"/>
          <p:cNvSpPr txBox="1"/>
          <p:nvPr>
            <p:ph idx="5" type="body"/>
          </p:nvPr>
        </p:nvSpPr>
        <p:spPr>
          <a:xfrm>
            <a:off x="328942" y="3917002"/>
            <a:ext cx="1671900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89" name="Google Shape;18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920" y="733605"/>
            <a:ext cx="4501103" cy="54379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/>
          <p:nvPr>
            <p:ph idx="6" type="body"/>
          </p:nvPr>
        </p:nvSpPr>
        <p:spPr>
          <a:xfrm>
            <a:off x="2199600" y="3552506"/>
            <a:ext cx="15978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b="1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1" name="Google Shape;191;p31"/>
          <p:cNvSpPr/>
          <p:nvPr>
            <p:ph idx="7" type="pic"/>
          </p:nvPr>
        </p:nvSpPr>
        <p:spPr>
          <a:xfrm>
            <a:off x="2375153" y="2166266"/>
            <a:ext cx="1246800" cy="13002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92" name="Google Shape;192;p31"/>
          <p:cNvCxnSpPr/>
          <p:nvPr/>
        </p:nvCxnSpPr>
        <p:spPr>
          <a:xfrm>
            <a:off x="2163257" y="3861176"/>
            <a:ext cx="16704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31"/>
          <p:cNvSpPr txBox="1"/>
          <p:nvPr>
            <p:ph idx="8" type="body"/>
          </p:nvPr>
        </p:nvSpPr>
        <p:spPr>
          <a:xfrm>
            <a:off x="2162522" y="3917002"/>
            <a:ext cx="1671900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4" name="Google Shape;194;p31"/>
          <p:cNvSpPr txBox="1"/>
          <p:nvPr>
            <p:ph idx="9" type="body"/>
          </p:nvPr>
        </p:nvSpPr>
        <p:spPr>
          <a:xfrm>
            <a:off x="3904902" y="3552506"/>
            <a:ext cx="15978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b="1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5" name="Google Shape;195;p31"/>
          <p:cNvSpPr/>
          <p:nvPr>
            <p:ph idx="13" type="pic"/>
          </p:nvPr>
        </p:nvSpPr>
        <p:spPr>
          <a:xfrm>
            <a:off x="4098595" y="2166266"/>
            <a:ext cx="1246800" cy="13002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96" name="Google Shape;196;p31"/>
          <p:cNvCxnSpPr/>
          <p:nvPr/>
        </p:nvCxnSpPr>
        <p:spPr>
          <a:xfrm>
            <a:off x="3864804" y="3861176"/>
            <a:ext cx="16704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31"/>
          <p:cNvSpPr txBox="1"/>
          <p:nvPr>
            <p:ph idx="14" type="body"/>
          </p:nvPr>
        </p:nvSpPr>
        <p:spPr>
          <a:xfrm>
            <a:off x="3863993" y="3917002"/>
            <a:ext cx="1671900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98" name="Google Shape;19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9884" y="3656286"/>
            <a:ext cx="1737742" cy="1587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621" y="-136029"/>
            <a:ext cx="9209736" cy="530352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>
            <p:ph type="title"/>
          </p:nvPr>
        </p:nvSpPr>
        <p:spPr>
          <a:xfrm>
            <a:off x="5416474" y="373903"/>
            <a:ext cx="3301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1741658" y="3612806"/>
            <a:ext cx="1762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4100"/>
              <a:buNone/>
              <a:defRPr b="1" sz="4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03" name="Google Shape;203;p32"/>
          <p:cNvSpPr txBox="1"/>
          <p:nvPr>
            <p:ph idx="2" type="body"/>
          </p:nvPr>
        </p:nvSpPr>
        <p:spPr>
          <a:xfrm>
            <a:off x="5775342" y="1676813"/>
            <a:ext cx="32379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4" name="Google Shape;204;p32"/>
          <p:cNvSpPr txBox="1"/>
          <p:nvPr>
            <p:ph idx="10" type="dt"/>
          </p:nvPr>
        </p:nvSpPr>
        <p:spPr>
          <a:xfrm>
            <a:off x="5416475" y="4869656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32"/>
          <p:cNvSpPr txBox="1"/>
          <p:nvPr>
            <p:ph idx="11" type="ftr"/>
          </p:nvPr>
        </p:nvSpPr>
        <p:spPr>
          <a:xfrm>
            <a:off x="5981924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32"/>
          <p:cNvSpPr txBox="1"/>
          <p:nvPr>
            <p:ph idx="3" type="body"/>
          </p:nvPr>
        </p:nvSpPr>
        <p:spPr>
          <a:xfrm>
            <a:off x="5775342" y="1934010"/>
            <a:ext cx="3237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7" name="Google Shape;207;p32"/>
          <p:cNvSpPr/>
          <p:nvPr>
            <p:ph idx="4" type="pic"/>
          </p:nvPr>
        </p:nvSpPr>
        <p:spPr>
          <a:xfrm>
            <a:off x="4695170" y="1657211"/>
            <a:ext cx="976500" cy="7866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32"/>
          <p:cNvSpPr txBox="1"/>
          <p:nvPr>
            <p:ph idx="5" type="body"/>
          </p:nvPr>
        </p:nvSpPr>
        <p:spPr>
          <a:xfrm>
            <a:off x="5775342" y="2699042"/>
            <a:ext cx="32379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9" name="Google Shape;209;p32"/>
          <p:cNvSpPr txBox="1"/>
          <p:nvPr>
            <p:ph idx="6" type="body"/>
          </p:nvPr>
        </p:nvSpPr>
        <p:spPr>
          <a:xfrm>
            <a:off x="5775342" y="2956240"/>
            <a:ext cx="3237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0" name="Google Shape;210;p32"/>
          <p:cNvSpPr/>
          <p:nvPr>
            <p:ph idx="7" type="pic"/>
          </p:nvPr>
        </p:nvSpPr>
        <p:spPr>
          <a:xfrm>
            <a:off x="4695170" y="2679440"/>
            <a:ext cx="976500" cy="7866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32"/>
          <p:cNvSpPr txBox="1"/>
          <p:nvPr>
            <p:ph idx="8" type="body"/>
          </p:nvPr>
        </p:nvSpPr>
        <p:spPr>
          <a:xfrm>
            <a:off x="5775342" y="3757238"/>
            <a:ext cx="32379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2" name="Google Shape;212;p32"/>
          <p:cNvSpPr txBox="1"/>
          <p:nvPr>
            <p:ph idx="9" type="body"/>
          </p:nvPr>
        </p:nvSpPr>
        <p:spPr>
          <a:xfrm>
            <a:off x="5775342" y="4014435"/>
            <a:ext cx="3237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3" name="Google Shape;213;p32"/>
          <p:cNvSpPr/>
          <p:nvPr>
            <p:ph idx="13" type="pic"/>
          </p:nvPr>
        </p:nvSpPr>
        <p:spPr>
          <a:xfrm>
            <a:off x="4695170" y="3737636"/>
            <a:ext cx="976500" cy="78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4" name="Google Shape;2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38" y="4899661"/>
            <a:ext cx="1269320" cy="153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2"/>
          <p:cNvCxnSpPr/>
          <p:nvPr/>
        </p:nvCxnSpPr>
        <p:spPr>
          <a:xfrm>
            <a:off x="1701560" y="4208144"/>
            <a:ext cx="1842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6" name="Google Shape;216;p32"/>
          <p:cNvSpPr txBox="1"/>
          <p:nvPr>
            <p:ph idx="14" type="body"/>
          </p:nvPr>
        </p:nvSpPr>
        <p:spPr>
          <a:xfrm>
            <a:off x="1700749" y="4287050"/>
            <a:ext cx="18447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7" name="Google Shape;217;p32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lothing, footwear, person, tree&#10;&#10;Description automatically generated" id="219" name="Google Shape;21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049" y="-131764"/>
            <a:ext cx="9160674" cy="527526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>
            <p:ph type="title"/>
          </p:nvPr>
        </p:nvSpPr>
        <p:spPr>
          <a:xfrm>
            <a:off x="445770" y="433865"/>
            <a:ext cx="3166200" cy="14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33"/>
          <p:cNvSpPr txBox="1"/>
          <p:nvPr>
            <p:ph idx="10" type="dt"/>
          </p:nvPr>
        </p:nvSpPr>
        <p:spPr>
          <a:xfrm>
            <a:off x="5416475" y="4869656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33"/>
          <p:cNvSpPr txBox="1"/>
          <p:nvPr>
            <p:ph idx="11" type="ftr"/>
          </p:nvPr>
        </p:nvSpPr>
        <p:spPr>
          <a:xfrm>
            <a:off x="5981924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Google Shape;223;p33"/>
          <p:cNvSpPr/>
          <p:nvPr/>
        </p:nvSpPr>
        <p:spPr>
          <a:xfrm>
            <a:off x="-9049" y="5098714"/>
            <a:ext cx="9160500" cy="86100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37" y="4899660"/>
            <a:ext cx="1269341" cy="1533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33"/>
          <p:cNvCxnSpPr/>
          <p:nvPr/>
        </p:nvCxnSpPr>
        <p:spPr>
          <a:xfrm>
            <a:off x="445770" y="2379240"/>
            <a:ext cx="3051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33"/>
          <p:cNvSpPr txBox="1"/>
          <p:nvPr>
            <p:ph idx="1" type="body"/>
          </p:nvPr>
        </p:nvSpPr>
        <p:spPr>
          <a:xfrm>
            <a:off x="445770" y="2032055"/>
            <a:ext cx="38862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7" name="Google Shape;227;p33"/>
          <p:cNvSpPr txBox="1"/>
          <p:nvPr>
            <p:ph idx="2" type="body"/>
          </p:nvPr>
        </p:nvSpPr>
        <p:spPr>
          <a:xfrm>
            <a:off x="445770" y="2443534"/>
            <a:ext cx="38862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sz="15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228" name="Google Shape;228;p33"/>
          <p:cNvCxnSpPr/>
          <p:nvPr/>
        </p:nvCxnSpPr>
        <p:spPr>
          <a:xfrm>
            <a:off x="445770" y="3842384"/>
            <a:ext cx="3051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9" name="Google Shape;229;p33"/>
          <p:cNvSpPr txBox="1"/>
          <p:nvPr>
            <p:ph idx="3" type="body"/>
          </p:nvPr>
        </p:nvSpPr>
        <p:spPr>
          <a:xfrm>
            <a:off x="445770" y="3495199"/>
            <a:ext cx="38862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0" name="Google Shape;230;p33"/>
          <p:cNvSpPr txBox="1"/>
          <p:nvPr>
            <p:ph idx="4" type="body"/>
          </p:nvPr>
        </p:nvSpPr>
        <p:spPr>
          <a:xfrm>
            <a:off x="445770" y="3906678"/>
            <a:ext cx="38862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sz="1500">
                <a:solidFill>
                  <a:schemeClr val="dk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1" name="Google Shape;231;p33"/>
          <p:cNvSpPr txBox="1"/>
          <p:nvPr>
            <p:ph idx="5" type="body"/>
          </p:nvPr>
        </p:nvSpPr>
        <p:spPr>
          <a:xfrm>
            <a:off x="4628960" y="3468485"/>
            <a:ext cx="17628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b="1" sz="4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cxnSp>
        <p:nvCxnSpPr>
          <p:cNvPr id="232" name="Google Shape;232;p33"/>
          <p:cNvCxnSpPr/>
          <p:nvPr/>
        </p:nvCxnSpPr>
        <p:spPr>
          <a:xfrm>
            <a:off x="4588862" y="4063823"/>
            <a:ext cx="1842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p33"/>
          <p:cNvSpPr txBox="1"/>
          <p:nvPr>
            <p:ph idx="6" type="body"/>
          </p:nvPr>
        </p:nvSpPr>
        <p:spPr>
          <a:xfrm>
            <a:off x="4588052" y="4142729"/>
            <a:ext cx="18447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>
            <p:ph type="ctrTitle"/>
          </p:nvPr>
        </p:nvSpPr>
        <p:spPr>
          <a:xfrm>
            <a:off x="5887774" y="1341018"/>
            <a:ext cx="29733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Calibri"/>
              <a:buNone/>
            </a:pPr>
            <a:r>
              <a:t/>
            </a:r>
            <a:endParaRPr sz="304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Calibri"/>
              <a:buNone/>
            </a:pPr>
            <a:r>
              <a:rPr lang="en" sz="3650"/>
              <a:t>Strategic Planning Goals (DRAFT)</a:t>
            </a:r>
            <a:endParaRPr sz="3650"/>
          </a:p>
        </p:txBody>
      </p:sp>
      <p:sp>
        <p:nvSpPr>
          <p:cNvPr id="239" name="Google Shape;239;p34"/>
          <p:cNvSpPr txBox="1"/>
          <p:nvPr>
            <p:ph idx="1" type="subTitle"/>
          </p:nvPr>
        </p:nvSpPr>
        <p:spPr>
          <a:xfrm>
            <a:off x="5899675" y="2769325"/>
            <a:ext cx="3106500" cy="110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0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42"/>
              <a:t>Dr. Gayle Pitman</a:t>
            </a:r>
            <a:endParaRPr sz="1742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42"/>
              <a:t>Associate Vice President of </a:t>
            </a:r>
            <a:endParaRPr sz="1742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42"/>
              <a:t>Institutional Equity, Effectiveness, and Success</a:t>
            </a:r>
            <a:endParaRPr sz="1742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2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42"/>
              <a:t>February 9, 2024</a:t>
            </a:r>
            <a:endParaRPr sz="1742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/>
          <p:nvPr>
            <p:ph type="title"/>
          </p:nvPr>
        </p:nvSpPr>
        <p:spPr>
          <a:xfrm>
            <a:off x="476350" y="209922"/>
            <a:ext cx="7886700" cy="648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Strategic Planning Process</a:t>
            </a:r>
            <a:endParaRPr sz="3600"/>
          </a:p>
        </p:txBody>
      </p:sp>
      <p:graphicFrame>
        <p:nvGraphicFramePr>
          <p:cNvPr id="245" name="Google Shape;245;p35"/>
          <p:cNvGraphicFramePr/>
          <p:nvPr/>
        </p:nvGraphicFramePr>
        <p:xfrm>
          <a:off x="524800" y="99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{60F58A20-0004-46EE-87A8-4D5DF3C39C7C}</a:tableStyleId>
              </a:tblPr>
              <a:tblGrid>
                <a:gridCol w="2501500"/>
                <a:gridCol w="2501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Spring 2023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SWOT </a:t>
                      </a: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conducted</a:t>
                      </a: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with stakeholder groups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Strategic plan outcomes reviewed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Fall 2023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Environmental scan completed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Themes extracted from SWOT analysis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Spring 2024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Strategic plan goals draft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Launch of mission/vision/values review and revision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Review and approval by constituency groups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Review and approval by </a:t>
                      </a: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</a:t>
                      </a: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Board of Trustees (June 2024)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>
            <p:ph type="title"/>
          </p:nvPr>
        </p:nvSpPr>
        <p:spPr>
          <a:xfrm>
            <a:off x="62300" y="59975"/>
            <a:ext cx="42954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en" sz="2800"/>
              <a:t>Environmental Scan Themes</a:t>
            </a:r>
            <a:endParaRPr sz="3477"/>
          </a:p>
        </p:txBody>
      </p:sp>
      <p:sp>
        <p:nvSpPr>
          <p:cNvPr id="251" name="Google Shape;251;p36"/>
          <p:cNvSpPr txBox="1"/>
          <p:nvPr/>
        </p:nvSpPr>
        <p:spPr>
          <a:xfrm>
            <a:off x="920825" y="1648925"/>
            <a:ext cx="1113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888700" y="1713150"/>
            <a:ext cx="6167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393622" y="232359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rPr b="1" lang="en" sz="1120"/>
              <a:t>College attainment </a:t>
            </a:r>
            <a:endParaRPr b="1" sz="1120"/>
          </a:p>
        </p:txBody>
      </p:sp>
      <p:sp>
        <p:nvSpPr>
          <p:cNvPr id="254" name="Google Shape;254;p36"/>
          <p:cNvSpPr txBox="1"/>
          <p:nvPr>
            <p:ph idx="4" type="body"/>
          </p:nvPr>
        </p:nvSpPr>
        <p:spPr>
          <a:xfrm>
            <a:off x="393622" y="313131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Income disparities/cost of living</a:t>
            </a:r>
            <a:endParaRPr b="1" sz="1100"/>
          </a:p>
        </p:txBody>
      </p:sp>
      <p:sp>
        <p:nvSpPr>
          <p:cNvPr id="255" name="Google Shape;255;p36"/>
          <p:cNvSpPr txBox="1"/>
          <p:nvPr>
            <p:ph idx="5" type="body"/>
          </p:nvPr>
        </p:nvSpPr>
        <p:spPr>
          <a:xfrm>
            <a:off x="393622" y="400761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Technology infrastructure</a:t>
            </a:r>
            <a:endParaRPr b="1" sz="1100"/>
          </a:p>
        </p:txBody>
      </p:sp>
      <p:sp>
        <p:nvSpPr>
          <p:cNvPr id="256" name="Google Shape;256;p36"/>
          <p:cNvSpPr txBox="1"/>
          <p:nvPr>
            <p:ph idx="8" type="body"/>
          </p:nvPr>
        </p:nvSpPr>
        <p:spPr>
          <a:xfrm>
            <a:off x="2953942" y="232359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Educational centers</a:t>
            </a:r>
            <a:endParaRPr b="1" sz="1100"/>
          </a:p>
        </p:txBody>
      </p:sp>
      <p:sp>
        <p:nvSpPr>
          <p:cNvPr id="257" name="Google Shape;257;p36"/>
          <p:cNvSpPr txBox="1"/>
          <p:nvPr>
            <p:ph idx="9" type="body"/>
          </p:nvPr>
        </p:nvSpPr>
        <p:spPr>
          <a:xfrm>
            <a:off x="2953942" y="313131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Distance education</a:t>
            </a:r>
            <a:endParaRPr b="1" sz="1100"/>
          </a:p>
        </p:txBody>
      </p:sp>
      <p:sp>
        <p:nvSpPr>
          <p:cNvPr id="258" name="Google Shape;258;p36"/>
          <p:cNvSpPr txBox="1"/>
          <p:nvPr>
            <p:ph idx="13" type="body"/>
          </p:nvPr>
        </p:nvSpPr>
        <p:spPr>
          <a:xfrm>
            <a:off x="2953942" y="400761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Part-time students</a:t>
            </a:r>
            <a:endParaRPr b="1" sz="1100"/>
          </a:p>
        </p:txBody>
      </p:sp>
      <p:sp>
        <p:nvSpPr>
          <p:cNvPr id="259" name="Google Shape;259;p36"/>
          <p:cNvSpPr txBox="1"/>
          <p:nvPr>
            <p:ph idx="8" type="body"/>
          </p:nvPr>
        </p:nvSpPr>
        <p:spPr>
          <a:xfrm>
            <a:off x="7716657" y="232359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Link to industry and employers</a:t>
            </a:r>
            <a:endParaRPr b="1" sz="1100"/>
          </a:p>
        </p:txBody>
      </p:sp>
      <p:sp>
        <p:nvSpPr>
          <p:cNvPr id="260" name="Google Shape;260;p36"/>
          <p:cNvSpPr txBox="1"/>
          <p:nvPr>
            <p:ph idx="8" type="body"/>
          </p:nvPr>
        </p:nvSpPr>
        <p:spPr>
          <a:xfrm>
            <a:off x="7716657" y="3131323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Educational pipeline from K-12 to Hartnell</a:t>
            </a:r>
            <a:endParaRPr b="1" sz="1100"/>
          </a:p>
        </p:txBody>
      </p:sp>
      <p:sp>
        <p:nvSpPr>
          <p:cNvPr id="261" name="Google Shape;261;p36"/>
          <p:cNvSpPr txBox="1"/>
          <p:nvPr>
            <p:ph idx="8" type="body"/>
          </p:nvPr>
        </p:nvSpPr>
        <p:spPr>
          <a:xfrm>
            <a:off x="7716657" y="4007623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Educational pipeline from Hartnell to 4-year institutions</a:t>
            </a:r>
            <a:endParaRPr b="1" sz="1100"/>
          </a:p>
        </p:txBody>
      </p:sp>
      <p:sp>
        <p:nvSpPr>
          <p:cNvPr id="262" name="Google Shape;262;p36"/>
          <p:cNvSpPr/>
          <p:nvPr/>
        </p:nvSpPr>
        <p:spPr>
          <a:xfrm>
            <a:off x="4391600" y="0"/>
            <a:ext cx="47322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6"/>
          <p:cNvSpPr txBox="1"/>
          <p:nvPr>
            <p:ph idx="1" type="body"/>
          </p:nvPr>
        </p:nvSpPr>
        <p:spPr>
          <a:xfrm>
            <a:off x="393622" y="1515872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rPr b="1" lang="en" sz="1120"/>
              <a:t>Population changes</a:t>
            </a:r>
            <a:endParaRPr b="1" sz="1120"/>
          </a:p>
        </p:txBody>
      </p:sp>
      <p:sp>
        <p:nvSpPr>
          <p:cNvPr id="264" name="Google Shape;264;p36"/>
          <p:cNvSpPr txBox="1"/>
          <p:nvPr>
            <p:ph idx="1" type="body"/>
          </p:nvPr>
        </p:nvSpPr>
        <p:spPr>
          <a:xfrm>
            <a:off x="2953947" y="1515872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rPr b="1" lang="en" sz="1120"/>
              <a:t>Enrollment fluctuations</a:t>
            </a:r>
            <a:endParaRPr b="1" sz="1120"/>
          </a:p>
        </p:txBody>
      </p:sp>
      <p:sp>
        <p:nvSpPr>
          <p:cNvPr id="265" name="Google Shape;265;p36"/>
          <p:cNvSpPr txBox="1"/>
          <p:nvPr/>
        </p:nvSpPr>
        <p:spPr>
          <a:xfrm>
            <a:off x="393625" y="1041200"/>
            <a:ext cx="12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EXTERNAL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6"/>
          <p:cNvSpPr txBox="1"/>
          <p:nvPr/>
        </p:nvSpPr>
        <p:spPr>
          <a:xfrm>
            <a:off x="2953950" y="1041200"/>
            <a:ext cx="127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INTERNAL</a:t>
            </a:r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600" y="1152761"/>
            <a:ext cx="4732201" cy="3154013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6275" y="2481700"/>
            <a:ext cx="1010025" cy="1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>
            <p:ph type="title"/>
          </p:nvPr>
        </p:nvSpPr>
        <p:spPr>
          <a:xfrm>
            <a:off x="4837450" y="610800"/>
            <a:ext cx="42003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en" sz="3400"/>
              <a:t>SWOT analysis themes</a:t>
            </a:r>
            <a:endParaRPr sz="4077"/>
          </a:p>
        </p:txBody>
      </p:sp>
      <p:sp>
        <p:nvSpPr>
          <p:cNvPr id="274" name="Google Shape;274;p37"/>
          <p:cNvSpPr txBox="1"/>
          <p:nvPr/>
        </p:nvSpPr>
        <p:spPr>
          <a:xfrm>
            <a:off x="920825" y="1648925"/>
            <a:ext cx="1113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888700" y="1713150"/>
            <a:ext cx="6167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7"/>
          <p:cNvSpPr txBox="1"/>
          <p:nvPr>
            <p:ph idx="1" type="body"/>
          </p:nvPr>
        </p:nvSpPr>
        <p:spPr>
          <a:xfrm>
            <a:off x="5018962" y="192549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rPr b="1" lang="en" sz="1120"/>
              <a:t>Being a student-ready institution</a:t>
            </a:r>
            <a:endParaRPr b="1" sz="1120"/>
          </a:p>
        </p:txBody>
      </p:sp>
      <p:sp>
        <p:nvSpPr>
          <p:cNvPr id="277" name="Google Shape;277;p37"/>
          <p:cNvSpPr txBox="1"/>
          <p:nvPr>
            <p:ph idx="4" type="body"/>
          </p:nvPr>
        </p:nvSpPr>
        <p:spPr>
          <a:xfrm>
            <a:off x="5018962" y="2646443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Enrollment management</a:t>
            </a:r>
            <a:endParaRPr b="1" sz="1100"/>
          </a:p>
        </p:txBody>
      </p:sp>
      <p:sp>
        <p:nvSpPr>
          <p:cNvPr id="278" name="Google Shape;278;p37"/>
          <p:cNvSpPr txBox="1"/>
          <p:nvPr>
            <p:ph idx="5" type="body"/>
          </p:nvPr>
        </p:nvSpPr>
        <p:spPr>
          <a:xfrm>
            <a:off x="5018962" y="3367393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Adaptability of organizational culture</a:t>
            </a:r>
            <a:endParaRPr b="1" sz="1100"/>
          </a:p>
        </p:txBody>
      </p:sp>
      <p:sp>
        <p:nvSpPr>
          <p:cNvPr id="279" name="Google Shape;279;p37"/>
          <p:cNvSpPr txBox="1"/>
          <p:nvPr>
            <p:ph idx="8" type="body"/>
          </p:nvPr>
        </p:nvSpPr>
        <p:spPr>
          <a:xfrm>
            <a:off x="6367807" y="192549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Integration of college operations</a:t>
            </a:r>
            <a:endParaRPr b="1" sz="1100"/>
          </a:p>
        </p:txBody>
      </p:sp>
      <p:sp>
        <p:nvSpPr>
          <p:cNvPr id="280" name="Google Shape;280;p37"/>
          <p:cNvSpPr txBox="1"/>
          <p:nvPr>
            <p:ph idx="9" type="body"/>
          </p:nvPr>
        </p:nvSpPr>
        <p:spPr>
          <a:xfrm>
            <a:off x="6367807" y="2646443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Fiscal health</a:t>
            </a:r>
            <a:endParaRPr b="1" sz="1100"/>
          </a:p>
        </p:txBody>
      </p:sp>
      <p:sp>
        <p:nvSpPr>
          <p:cNvPr id="281" name="Google Shape;281;p37"/>
          <p:cNvSpPr txBox="1"/>
          <p:nvPr>
            <p:ph idx="13" type="body"/>
          </p:nvPr>
        </p:nvSpPr>
        <p:spPr>
          <a:xfrm>
            <a:off x="6367807" y="3367393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Link to communities in service area</a:t>
            </a:r>
            <a:endParaRPr b="1" sz="1100"/>
          </a:p>
        </p:txBody>
      </p:sp>
      <p:sp>
        <p:nvSpPr>
          <p:cNvPr id="282" name="Google Shape;282;p37"/>
          <p:cNvSpPr txBox="1"/>
          <p:nvPr>
            <p:ph idx="8" type="body"/>
          </p:nvPr>
        </p:nvSpPr>
        <p:spPr>
          <a:xfrm>
            <a:off x="7716657" y="192549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Link to industry and employers</a:t>
            </a:r>
            <a:endParaRPr b="1" sz="1100"/>
          </a:p>
        </p:txBody>
      </p:sp>
      <p:sp>
        <p:nvSpPr>
          <p:cNvPr id="283" name="Google Shape;283;p37"/>
          <p:cNvSpPr txBox="1"/>
          <p:nvPr>
            <p:ph idx="8" type="body"/>
          </p:nvPr>
        </p:nvSpPr>
        <p:spPr>
          <a:xfrm>
            <a:off x="7716657" y="264644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Educational pipeline from K-12 to Hartnell</a:t>
            </a:r>
            <a:endParaRPr b="1" sz="1100"/>
          </a:p>
        </p:txBody>
      </p:sp>
      <p:sp>
        <p:nvSpPr>
          <p:cNvPr id="284" name="Google Shape;284;p37"/>
          <p:cNvSpPr txBox="1"/>
          <p:nvPr>
            <p:ph idx="8" type="body"/>
          </p:nvPr>
        </p:nvSpPr>
        <p:spPr>
          <a:xfrm>
            <a:off x="7716657" y="3367398"/>
            <a:ext cx="1275000" cy="598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00"/>
              <a:t>Educational pipeline from Hartnell to 4-year institutions</a:t>
            </a:r>
            <a:endParaRPr b="1" sz="1100"/>
          </a:p>
        </p:txBody>
      </p:sp>
      <p:pic>
        <p:nvPicPr>
          <p:cNvPr id="285" name="Google Shape;28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158"/>
            <a:ext cx="4630800" cy="308719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/>
          <p:nvPr/>
        </p:nvSpPr>
        <p:spPr>
          <a:xfrm>
            <a:off x="0" y="0"/>
            <a:ext cx="4732200" cy="5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" y="1463875"/>
            <a:ext cx="4712925" cy="314195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187" y="4478129"/>
            <a:ext cx="1588224" cy="404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/>
          <p:nvPr>
            <p:ph type="title"/>
          </p:nvPr>
        </p:nvSpPr>
        <p:spPr>
          <a:xfrm>
            <a:off x="120150" y="344850"/>
            <a:ext cx="78867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en" sz="3600"/>
              <a:t>Recommended Strategic Plan goals </a:t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4155"/>
              <a:buFont typeface="Calibri"/>
              <a:buNone/>
            </a:pPr>
            <a:r>
              <a:t/>
            </a:r>
            <a:endParaRPr sz="4277"/>
          </a:p>
        </p:txBody>
      </p:sp>
      <p:sp>
        <p:nvSpPr>
          <p:cNvPr id="294" name="Google Shape;294;p38"/>
          <p:cNvSpPr/>
          <p:nvPr/>
        </p:nvSpPr>
        <p:spPr>
          <a:xfrm flipH="1">
            <a:off x="120100" y="1624500"/>
            <a:ext cx="2160600" cy="1894500"/>
          </a:xfrm>
          <a:prstGeom prst="snip1Rect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8"/>
          <p:cNvSpPr txBox="1"/>
          <p:nvPr/>
        </p:nvSpPr>
        <p:spPr>
          <a:xfrm>
            <a:off x="2966450" y="1795520"/>
            <a:ext cx="13830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Vestibulum nec congue tempus</a:t>
            </a:r>
            <a:endParaRPr b="1"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dolor amet, consectetur nec adipiscing elit, sed do ipsum eiusmod tempor. Donec facilisis lacus eget sit nec lorem mauris.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296" name="Google Shape;296;p38"/>
          <p:cNvSpPr/>
          <p:nvPr/>
        </p:nvSpPr>
        <p:spPr>
          <a:xfrm flipH="1">
            <a:off x="2360425" y="1624500"/>
            <a:ext cx="2160600" cy="1894500"/>
          </a:xfrm>
          <a:prstGeom prst="snip1Rect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297" name="Google Shape;297;p38"/>
          <p:cNvSpPr/>
          <p:nvPr/>
        </p:nvSpPr>
        <p:spPr>
          <a:xfrm flipH="1">
            <a:off x="4600750" y="1624500"/>
            <a:ext cx="2160600" cy="1894500"/>
          </a:xfrm>
          <a:prstGeom prst="snip1Rect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298" name="Google Shape;298;p38"/>
          <p:cNvSpPr/>
          <p:nvPr/>
        </p:nvSpPr>
        <p:spPr>
          <a:xfrm flipH="1">
            <a:off x="6841075" y="1624500"/>
            <a:ext cx="2160600" cy="1894500"/>
          </a:xfrm>
          <a:prstGeom prst="snip1Rect">
            <a:avLst>
              <a:gd fmla="val 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299" name="Google Shape;299;p38"/>
          <p:cNvSpPr txBox="1"/>
          <p:nvPr/>
        </p:nvSpPr>
        <p:spPr>
          <a:xfrm>
            <a:off x="120050" y="1284875"/>
            <a:ext cx="216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8"/>
          <p:cNvSpPr txBox="1"/>
          <p:nvPr/>
        </p:nvSpPr>
        <p:spPr>
          <a:xfrm>
            <a:off x="120100" y="1863750"/>
            <a:ext cx="2160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FIRST: BEING A 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STUDENT-READY INSTITUTION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8"/>
          <p:cNvSpPr txBox="1"/>
          <p:nvPr/>
        </p:nvSpPr>
        <p:spPr>
          <a:xfrm>
            <a:off x="2360425" y="1979425"/>
            <a:ext cx="216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ACCESS, MOMENTUM, AND SUCCESS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8"/>
          <p:cNvSpPr txBox="1"/>
          <p:nvPr/>
        </p:nvSpPr>
        <p:spPr>
          <a:xfrm>
            <a:off x="4600750" y="2133325"/>
            <a:ext cx="216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ORGANIZATIONAL EFFECTIVENESS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8"/>
          <p:cNvSpPr txBox="1"/>
          <p:nvPr/>
        </p:nvSpPr>
        <p:spPr>
          <a:xfrm>
            <a:off x="6841075" y="2133325"/>
            <a:ext cx="216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LONG-TERM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FISCAL HEALTH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8"/>
          <p:cNvSpPr/>
          <p:nvPr/>
        </p:nvSpPr>
        <p:spPr>
          <a:xfrm>
            <a:off x="131250" y="3662000"/>
            <a:ext cx="8881500" cy="664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8"/>
          <p:cNvSpPr txBox="1"/>
          <p:nvPr/>
        </p:nvSpPr>
        <p:spPr>
          <a:xfrm>
            <a:off x="131250" y="3738450"/>
            <a:ext cx="888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LAGGING INDICATORS: COMPLETION AND POST-GRADUATION SUCCESS</a:t>
            </a:r>
            <a:endParaRPr b="1"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/>
          <p:nvPr>
            <p:ph type="title"/>
          </p:nvPr>
        </p:nvSpPr>
        <p:spPr>
          <a:xfrm>
            <a:off x="1229225" y="2213725"/>
            <a:ext cx="22305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en" sz="3600"/>
              <a:t>Thank you! </a:t>
            </a:r>
            <a:endParaRPr/>
          </a:p>
        </p:txBody>
      </p:sp>
      <p:sp>
        <p:nvSpPr>
          <p:cNvPr id="311" name="Google Shape;311;p39"/>
          <p:cNvSpPr txBox="1"/>
          <p:nvPr>
            <p:ph idx="1" type="body"/>
          </p:nvPr>
        </p:nvSpPr>
        <p:spPr>
          <a:xfrm>
            <a:off x="0" y="2814625"/>
            <a:ext cx="4467600" cy="18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            </a:t>
            </a:r>
            <a:r>
              <a:rPr lang="en">
                <a:solidFill>
                  <a:schemeClr val="dk1"/>
                </a:solidFill>
              </a:rPr>
              <a:t>    </a:t>
            </a:r>
            <a:r>
              <a:rPr lang="en"/>
              <a:t>                         </a:t>
            </a:r>
            <a:endParaRPr/>
          </a:p>
        </p:txBody>
      </p:sp>
      <p:pic>
        <p:nvPicPr>
          <p:cNvPr id="312" name="Google Shape;3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3025" y="303100"/>
            <a:ext cx="4630975" cy="463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Harnell">
      <a:dk1>
        <a:srgbClr val="393939"/>
      </a:dk1>
      <a:lt1>
        <a:srgbClr val="FFFFFF"/>
      </a:lt1>
      <a:dk2>
        <a:srgbClr val="850037"/>
      </a:dk2>
      <a:lt2>
        <a:srgbClr val="E7E6E6"/>
      </a:lt2>
      <a:accent1>
        <a:srgbClr val="42C3C5"/>
      </a:accent1>
      <a:accent2>
        <a:srgbClr val="FCB813"/>
      </a:accent2>
      <a:accent3>
        <a:srgbClr val="A5A5A5"/>
      </a:accent3>
      <a:accent4>
        <a:srgbClr val="F44E38"/>
      </a:accent4>
      <a:accent5>
        <a:srgbClr val="48002E"/>
      </a:accent5>
      <a:accent6>
        <a:srgbClr val="C7D019"/>
      </a:accent6>
      <a:hlink>
        <a:srgbClr val="FCB813"/>
      </a:hlink>
      <a:folHlink>
        <a:srgbClr val="86620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