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4" r:id="rId2"/>
    <p:sldId id="374" r:id="rId3"/>
    <p:sldId id="387" r:id="rId4"/>
    <p:sldId id="388" r:id="rId5"/>
    <p:sldId id="380" r:id="rId6"/>
    <p:sldId id="369" r:id="rId7"/>
    <p:sldId id="370" r:id="rId8"/>
    <p:sldId id="371" r:id="rId9"/>
    <p:sldId id="372" r:id="rId10"/>
    <p:sldId id="373" r:id="rId11"/>
    <p:sldId id="389" r:id="rId12"/>
    <p:sldId id="390" r:id="rId13"/>
    <p:sldId id="329" r:id="rId14"/>
  </p:sldIdLst>
  <p:sldSz cx="12192000" cy="6858000"/>
  <p:notesSz cx="7010400" cy="9396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7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47AA7FD0-EDA3-4EF9-AC56-725A64346AC1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74750"/>
            <a:ext cx="56388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22024"/>
            <a:ext cx="5608320" cy="3699838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21B14493-507C-4A02-B71D-D06465F5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5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7443">
              <a:defRPr/>
            </a:pPr>
            <a:fld id="{69F47457-42E0-40E6-AA75-116C82A00306}" type="slidenum">
              <a:rPr lang="en-US">
                <a:solidFill>
                  <a:prstClr val="black"/>
                </a:solidFill>
                <a:latin typeface="Calibri"/>
              </a:rPr>
              <a:pPr defTabSz="937443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820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0"/>
            <a:ext cx="12192000" cy="5703482"/>
            <a:chOff x="0" y="0"/>
            <a:chExt cx="9144000" cy="5703482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6192207" cy="360045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92207" y="0"/>
              <a:ext cx="2951793" cy="3600450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600451"/>
              <a:ext cx="6192207" cy="92579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92207" y="3600450"/>
              <a:ext cx="2951793" cy="9258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5279" y="4447853"/>
              <a:ext cx="908595" cy="1255629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266825"/>
            <a:ext cx="7620000" cy="533400"/>
          </a:xfrm>
        </p:spPr>
        <p:txBody>
          <a:bodyPr>
            <a:normAutofit/>
          </a:bodyPr>
          <a:lstStyle>
            <a:lvl1pPr algn="l">
              <a:defRPr sz="200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</a:lstStyle>
          <a:p>
            <a:r>
              <a:rPr lang="en-US" dirty="0"/>
              <a:t>Click to add Presenter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228601"/>
            <a:ext cx="7620000" cy="561653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6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2819400"/>
            <a:ext cx="4669367" cy="4572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800225"/>
            <a:ext cx="6096000" cy="381000"/>
          </a:xfrm>
        </p:spPr>
        <p:txBody>
          <a:bodyPr>
            <a:normAutofit/>
          </a:bodyPr>
          <a:lstStyle>
            <a:lvl1pPr>
              <a:defRPr sz="18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 or department</a:t>
            </a:r>
          </a:p>
        </p:txBody>
      </p:sp>
    </p:spTree>
    <p:extLst>
      <p:ext uri="{BB962C8B-B14F-4D97-AF65-F5344CB8AC3E}">
        <p14:creationId xmlns:p14="http://schemas.microsoft.com/office/powerpoint/2010/main" val="414435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537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FCB816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91063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6" y="0"/>
            <a:ext cx="8226855" cy="685800"/>
          </a:xfrm>
        </p:spPr>
        <p:txBody>
          <a:bodyPr anchor="ctr">
            <a:normAutofit/>
          </a:bodyPr>
          <a:lstStyle>
            <a:lvl1pPr algn="l">
              <a:defRPr sz="2400" b="1" cap="all" baseline="0"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400" y="1066800"/>
            <a:ext cx="10363200" cy="5181600"/>
          </a:xfrm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3787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1993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425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4985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38400" y="990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438400" y="5257800"/>
            <a:ext cx="7315200" cy="1143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25539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1"/>
            <a:ext cx="12192000" cy="776445"/>
            <a:chOff x="0" y="0"/>
            <a:chExt cx="9144000" cy="77644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44000" cy="776445"/>
              <a:chOff x="0" y="0"/>
              <a:chExt cx="9144000" cy="77644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0"/>
                <a:ext cx="6192207" cy="683866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0" y="683866"/>
                <a:ext cx="6192207" cy="92579"/>
              </a:xfrm>
              <a:prstGeom prst="rect">
                <a:avLst/>
              </a:prstGeom>
              <a:solidFill>
                <a:srgbClr val="E39123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192207" y="683865"/>
                <a:ext cx="2951793" cy="92580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pic>
          <p:nvPicPr>
            <p:cNvPr id="9" name="Picture 8" descr="Hartnell Logo CMYK 121813.eps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1574" y="148552"/>
              <a:ext cx="463111" cy="439685"/>
            </a:xfrm>
            <a:prstGeom prst="rect">
              <a:avLst/>
            </a:prstGeom>
          </p:spPr>
        </p:pic>
        <p:pic>
          <p:nvPicPr>
            <p:cNvPr id="10" name="Picture 9" descr="Hartnell Logo RGB-Horz 101314.jpg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177" b="6844"/>
            <a:stretch/>
          </p:blipFill>
          <p:spPr>
            <a:xfrm>
              <a:off x="6838151" y="237585"/>
              <a:ext cx="2159311" cy="229444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4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97" y="16737"/>
            <a:ext cx="8220579" cy="66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15085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baseline="0">
          <a:solidFill>
            <a:schemeClr val="bg1">
              <a:lumMod val="95000"/>
            </a:schemeClr>
          </a:solidFill>
          <a:latin typeface="Quicksand 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45534" y="4038599"/>
            <a:ext cx="7831666" cy="2311399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Graciano Mendoza</a:t>
            </a:r>
            <a:b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Vice President of Administrative Services</a:t>
            </a:r>
            <a:b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David Techaira</a:t>
            </a:r>
            <a:b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Executive Director of Fiscal and Auxiliary Services</a:t>
            </a: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October 3</a:t>
            </a:r>
            <a:r>
              <a:rPr lang="en-US" sz="1600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, 2025</a:t>
            </a: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  <a:latin typeface="Quicksand Bold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752600" y="228600"/>
            <a:ext cx="5715000" cy="1828800"/>
          </a:xfrm>
        </p:spPr>
        <p:txBody>
          <a:bodyPr>
            <a:normAutofit/>
          </a:bodyPr>
          <a:lstStyle/>
          <a:p>
            <a:endParaRPr lang="en-US" sz="3800" b="1" dirty="0">
              <a:latin typeface="Quicksand Bold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86268" y="508001"/>
            <a:ext cx="7831666" cy="26924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Quicksand Bold" charset="0"/>
                <a:cs typeface="Times New Roman" panose="02020603050405020304" pitchFamily="18" charset="0"/>
              </a:rPr>
              <a:t> Overview of </a:t>
            </a:r>
          </a:p>
          <a:p>
            <a:pPr algn="ctr"/>
            <a:r>
              <a:rPr lang="en-US" sz="3200" dirty="0">
                <a:latin typeface="Quicksand Bold" charset="0"/>
                <a:cs typeface="Times New Roman" panose="02020603050405020304" pitchFamily="18" charset="0"/>
              </a:rPr>
              <a:t>California Community College </a:t>
            </a:r>
          </a:p>
          <a:p>
            <a:pPr algn="ctr"/>
            <a:r>
              <a:rPr lang="en-US" sz="3200" dirty="0">
                <a:latin typeface="Quicksand Bold" charset="0"/>
                <a:cs typeface="Times New Roman" panose="02020603050405020304" pitchFamily="18" charset="0"/>
              </a:rPr>
              <a:t>Funding Trends</a:t>
            </a:r>
            <a:endParaRPr lang="en-US" sz="2800" dirty="0">
              <a:latin typeface="Quicksand Bold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60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44B5F-BB88-4972-91D4-149F101BF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CALIFORNIA COMMUNITY COLLEGES CHANCELLOR’S OFFICE  RESPONSE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3345D2E-D8FC-40DD-8645-3AF0BD9A80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4647" y="1143000"/>
            <a:ext cx="6182706" cy="46312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BE3B5D-BE20-45B3-BA6D-BC1929538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528" y="6221973"/>
            <a:ext cx="5718544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06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5ABF-FABF-4127-BF7B-72A12C52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D634746-1AA4-4D92-B87F-F4A417ABBB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9133" y="1600200"/>
            <a:ext cx="807373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06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F409A-A533-45EF-B9A0-9FF35590F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4300530-6CBE-4D90-AE7E-6894E78723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8637" y="1600200"/>
            <a:ext cx="801472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84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3E26-1460-B4CD-4123-D214CCF6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92229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CA156-2126-433D-A227-56B887C5C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STATE “BIG THREE” REVENUE SOURCES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A4CE6A-70EF-36EB-770C-8286BBF55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00" y="1625600"/>
            <a:ext cx="9563100" cy="450056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000" dirty="0"/>
              <a:t>Personal Income Tax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000" dirty="0"/>
              <a:t>Corporation Tax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000" dirty="0"/>
              <a:t>Sales Tax</a:t>
            </a:r>
          </a:p>
        </p:txBody>
      </p:sp>
    </p:spTree>
    <p:extLst>
      <p:ext uri="{BB962C8B-B14F-4D97-AF65-F5344CB8AC3E}">
        <p14:creationId xmlns:p14="http://schemas.microsoft.com/office/powerpoint/2010/main" val="47446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AD889-6497-4BCA-8924-9CCEA9704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87ACAC-CFE8-433A-84EC-9333D65BE9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672" y="1600200"/>
            <a:ext cx="812465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02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6FAE6-A41A-49C3-AF33-18A6A9A38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1E02AE0-194F-4B98-A2AF-E175D302EE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9278" y="1600200"/>
            <a:ext cx="805344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3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54815-AD5A-4217-9D05-ED231ECF7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FUNDING VOLITILITY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C1222B3-57C2-BC6B-8701-29008AF13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3300" y="2127251"/>
            <a:ext cx="7299810" cy="256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74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2D23-CE6A-4746-AE04-75A49B05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RECENT ECONOMIC DOWNTURNS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5305FD-096D-4AD6-88BD-93C8FEA5ED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1264" y="1104900"/>
            <a:ext cx="5089471" cy="48323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3A159F-45E6-484D-B695-7F5871932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992" y="6264306"/>
            <a:ext cx="5718544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059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49F44-01A1-4F4B-AA26-2382F81A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RECENT ECONOMIC DOWNTURNS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4B570E9-BA00-4D63-AB7B-FF85AE3D96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330" y="1162050"/>
            <a:ext cx="5477339" cy="49641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07E8E1-5779-42E1-811A-CF49713CD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661" y="6247373"/>
            <a:ext cx="5718544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65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E956-A1C4-4CEE-BD4E-AD428C70E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RECENT ECONOMIC DOWNTURNS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DE339F6-0B0E-4E14-AFFC-1993EEAE5F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7650" y="1109134"/>
            <a:ext cx="6864350" cy="49021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1E8443-31EF-4A8E-A520-C0EF68C97A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194" y="6255840"/>
            <a:ext cx="5718544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58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9FEA-B922-480C-9BBE-000DEC457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LAWMAKERS RESPONSE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CCE832D-1F60-4829-A78F-6952F42C0C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3860" y="1231900"/>
            <a:ext cx="5764280" cy="46439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BDC167-B9D9-4F0D-9D25-6887540A6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62" y="6298173"/>
            <a:ext cx="5718544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84544"/>
      </p:ext>
    </p:extLst>
  </p:cSld>
  <p:clrMapOvr>
    <a:masterClrMapping/>
  </p:clrMapOvr>
</p:sld>
</file>

<file path=ppt/theme/theme1.xml><?xml version="1.0" encoding="utf-8"?>
<a:theme xmlns:a="http://schemas.openxmlformats.org/drawingml/2006/main" name="Hartnell Presentation Template - no title image - 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5065</TotalTime>
  <Words>77</Words>
  <Application>Microsoft Office PowerPoint</Application>
  <PresentationFormat>Widescreen</PresentationFormat>
  <Paragraphs>18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Quicksand Bold</vt:lpstr>
      <vt:lpstr>Tahoma</vt:lpstr>
      <vt:lpstr>Times New Roman</vt:lpstr>
      <vt:lpstr>Wingdings</vt:lpstr>
      <vt:lpstr>Hartnell Presentation Template - no title image - final</vt:lpstr>
      <vt:lpstr>   Graciano Mendoza Vice President of Administrative Services  David Techaira Executive Director of Fiscal and Auxiliary Services   October 3, 2025   </vt:lpstr>
      <vt:lpstr>STATE “BIG THREE” REVENUE SOURCES</vt:lpstr>
      <vt:lpstr>PowerPoint Presentation</vt:lpstr>
      <vt:lpstr>PowerPoint Presentation</vt:lpstr>
      <vt:lpstr>FUNDING VOLITILITY</vt:lpstr>
      <vt:lpstr>RECENT ECONOMIC DOWNTURNS</vt:lpstr>
      <vt:lpstr>RECENT ECONOMIC DOWNTURNS</vt:lpstr>
      <vt:lpstr>RECENT ECONOMIC DOWNTURNS</vt:lpstr>
      <vt:lpstr>LAWMAKERS RESPONSE</vt:lpstr>
      <vt:lpstr>CALIFORNIA COMMUNITY COLLEGES CHANCELLOR’S OFFICE  RESPONSE</vt:lpstr>
      <vt:lpstr>PowerPoint Presentation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Graciano Mendoza</dc:creator>
  <cp:lastModifiedBy>Graciano Mendoza</cp:lastModifiedBy>
  <cp:revision>143</cp:revision>
  <cp:lastPrinted>2024-05-09T16:50:18Z</cp:lastPrinted>
  <dcterms:created xsi:type="dcterms:W3CDTF">2023-10-05T15:45:39Z</dcterms:created>
  <dcterms:modified xsi:type="dcterms:W3CDTF">2025-09-30T15:46:45Z</dcterms:modified>
</cp:coreProperties>
</file>