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2" r:id="rId3"/>
    <p:sldId id="268" r:id="rId4"/>
    <p:sldId id="269" r:id="rId5"/>
    <p:sldId id="267" r:id="rId6"/>
    <p:sldId id="273" r:id="rId7"/>
    <p:sldId id="270" r:id="rId8"/>
    <p:sldId id="257" r:id="rId9"/>
    <p:sldId id="274" r:id="rId10"/>
    <p:sldId id="275" r:id="rId11"/>
    <p:sldId id="271" r:id="rId12"/>
    <p:sldId id="266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82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1C22F-6DBC-CD45-53E7-67CA2CE65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CE98E4-1FD3-D6BB-B8E2-3622E7C7A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F2701-A9CD-0FC4-3F73-A9578A4D2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FD192-FA19-A67A-3815-B388E509B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BD07B-BD2D-BC9B-14E4-4733EE39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0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7D30C-71B7-92E1-086D-DEA1D8A9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3865DA-0014-1BBA-8D03-D9C64BD4D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0A716-73A0-52DA-E7BE-B2448803E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D5470-43D4-D0D3-233F-053D3512E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ED4D4-7A49-666E-170F-12CB0CD1F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8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69A6C6-216F-4D1C-623D-FF71A22BE9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C28BB-4629-4190-F61D-BA06731B8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A3528-E742-2A42-6D97-5D2B214A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154C6-1241-C7CA-F73D-5FDA32617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07C71-139F-A3B4-ACD0-F9A0C8BD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43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0" y="0"/>
            <a:ext cx="12192000" cy="5703482"/>
            <a:chOff x="0" y="0"/>
            <a:chExt cx="9144000" cy="5703482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6192207" cy="3600450"/>
            </a:xfrm>
            <a:prstGeom prst="rect">
              <a:avLst/>
            </a:prstGeom>
            <a:solidFill>
              <a:srgbClr val="4D1A28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92207" y="0"/>
              <a:ext cx="2951793" cy="3600450"/>
            </a:xfrm>
            <a:prstGeom prst="rect">
              <a:avLst/>
            </a:prstGeom>
            <a:solidFill>
              <a:srgbClr val="E39123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600451"/>
              <a:ext cx="6192207" cy="92579"/>
            </a:xfrm>
            <a:prstGeom prst="rect">
              <a:avLst/>
            </a:prstGeom>
            <a:solidFill>
              <a:srgbClr val="E39123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92207" y="3600450"/>
              <a:ext cx="2951793" cy="92580"/>
            </a:xfrm>
            <a:prstGeom prst="rect">
              <a:avLst/>
            </a:prstGeom>
            <a:solidFill>
              <a:srgbClr val="4D1A28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5279" y="4447853"/>
              <a:ext cx="908595" cy="1255629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1266825"/>
            <a:ext cx="7620000" cy="533400"/>
          </a:xfrm>
        </p:spPr>
        <p:txBody>
          <a:bodyPr>
            <a:normAutofit/>
          </a:bodyPr>
          <a:lstStyle>
            <a:lvl1pPr algn="l">
              <a:defRPr sz="2000">
                <a:solidFill>
                  <a:schemeClr val="bg1">
                    <a:lumMod val="95000"/>
                  </a:schemeClr>
                </a:solidFill>
                <a:latin typeface="Quicksand Bold" pitchFamily="2" charset="0"/>
              </a:defRPr>
            </a:lvl1pPr>
          </a:lstStyle>
          <a:p>
            <a:r>
              <a:rPr lang="en-US" dirty="0"/>
              <a:t>Click to add Presenter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228601"/>
            <a:ext cx="7620000" cy="561653"/>
          </a:xfr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bg1">
                    <a:lumMod val="95000"/>
                  </a:schemeClr>
                </a:solidFill>
                <a:latin typeface="Quicksand Bol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16379" y="6203646"/>
            <a:ext cx="73808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GROWING LEADERS </a:t>
            </a:r>
            <a:r>
              <a:rPr kumimoji="0" lang="en-US" sz="1600" b="0" i="1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Opportunity. Engagement. Achievement.    www.hartnell.edu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1" y="2819400"/>
            <a:ext cx="4669367" cy="457200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800225"/>
            <a:ext cx="6096000" cy="381000"/>
          </a:xfrm>
        </p:spPr>
        <p:txBody>
          <a:bodyPr>
            <a:normAutofit/>
          </a:bodyPr>
          <a:lstStyle>
            <a:lvl1pPr>
              <a:defRPr sz="18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 or department</a:t>
            </a:r>
          </a:p>
        </p:txBody>
      </p:sp>
    </p:spTree>
    <p:extLst>
      <p:ext uri="{BB962C8B-B14F-4D97-AF65-F5344CB8AC3E}">
        <p14:creationId xmlns:p14="http://schemas.microsoft.com/office/powerpoint/2010/main" val="313125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7121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/>
            </a:lvl2pPr>
            <a:lvl3pPr>
              <a:buClr>
                <a:srgbClr val="FCB816"/>
              </a:buClr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59433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6" y="0"/>
            <a:ext cx="8226855" cy="685800"/>
          </a:xfrm>
        </p:spPr>
        <p:txBody>
          <a:bodyPr anchor="ctr">
            <a:normAutofit/>
          </a:bodyPr>
          <a:lstStyle>
            <a:lvl1pPr algn="l">
              <a:defRPr sz="2400" b="1" cap="all" baseline="0"/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4400" y="1066800"/>
            <a:ext cx="10363200" cy="5181600"/>
          </a:xfrm>
        </p:spPr>
        <p:txBody>
          <a:bodyPr anchor="ctr"/>
          <a:lstStyle>
            <a:lvl1pPr marL="0" indent="0">
              <a:buNone/>
              <a:defRPr sz="20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179667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400"/>
            </a:lvl2pPr>
            <a:lvl3pPr>
              <a:buClr>
                <a:srgbClr val="FCB816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400"/>
            </a:lvl2pPr>
            <a:lvl3pPr>
              <a:buClr>
                <a:srgbClr val="FCB816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14906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column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000"/>
            </a:lvl2pPr>
            <a:lvl3pPr>
              <a:buClr>
                <a:srgbClr val="FCB816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column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000"/>
            </a:lvl2pPr>
            <a:lvl3pPr>
              <a:buClr>
                <a:srgbClr val="FCB816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08589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5451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438400" y="990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438400" y="5257800"/>
            <a:ext cx="7315200" cy="1143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55993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06BB7-8676-EE52-ECF7-F02A25E8C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4E6A3-07F7-C53F-5489-8ADBA7931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456E2-EB24-A56D-F65B-846449151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5D53E-098F-9D74-252C-E66CE014A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9D1AE-ACBE-F9A4-015B-35FB6ED4E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8160B-12FD-3957-E991-5AA79F5AF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745C9-F2AD-6FC8-96B9-487EB9A44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9DF30-8263-363C-5ED3-261B94F27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9CFB1-3978-B877-E381-5872512E5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91FF5-E0F1-3259-12F0-C3D993D2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5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C00F3-D71E-09B1-81B9-6425E9E24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DB491-1DF9-544C-0030-5F578F1D5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314D4B-9666-0DD0-C541-2F99C4FED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E669A-FBE1-7CAC-339D-CE2EF059B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B5CF8-A0F1-D1E9-CB35-D2F195FA9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B9165-EB05-D366-36AB-D54637CA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4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5416D-2AAB-96E4-1B44-32DE198D0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306F2-9194-4F42-BE51-2238EB46A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118E5C-7F7B-062E-47F0-85665C4AE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222B9B-B7D7-A48B-77F6-885B9C9AAF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585BA5-23DD-90B2-EEE5-C991AB519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9654C1-861F-7987-1ABF-7DB43444B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367F07-475E-8053-ADCF-E91EC9F25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C802A7-E84A-CE50-9F6B-9EC268993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4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D915D-4D32-4837-9EE1-1681DA3D5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B5214F-D4EF-4C56-8BCA-CD903A5BD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A68E05-C832-508D-4246-932C2DCB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376FC1-52F4-B836-1497-7C920D448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09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8AA34D-2AFF-E53D-9761-5F29093D5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7AE12D-CE21-0A06-5CF2-7200737F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2B4B2-4029-9D75-5A47-41019022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6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4044B-E5FE-3225-333D-836413F40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D9FD5-5FC6-E260-0130-4849354E3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014423-BFAD-5013-A798-58966412B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18644-EDFD-490D-D5E3-72D99BEAD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E8989E-13E5-5422-8913-958B201C2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9C01E-B7BB-AC6A-E367-3DF685411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7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D2C1-02FA-1A82-3CFB-190051AB2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BE7960-25A3-E3F8-4448-B2FF8236E3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178479-974E-C0A4-38FE-B3D0B0672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1E37-8F79-074C-12DE-54A23A2D9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6FA562-FD62-2483-D5CC-02DBD21C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14FBD-2D4E-5AE0-29C0-705759B7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2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C0A068-E2CC-81F6-EE80-C73DCB0E8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66F191-B9B7-E8A6-563F-D0F8D3493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49FDB-BDCE-78EA-701C-68BFE7E4C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D0592-A280-427A-9BD1-E413699D8B7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F5514-CE64-C2D2-02C9-B7CEFD62A4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D49B9-1FCF-C79C-EED4-2F60330C30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7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1"/>
            <a:ext cx="12192000" cy="776445"/>
            <a:chOff x="0" y="0"/>
            <a:chExt cx="9144000" cy="776445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0"/>
              <a:ext cx="9144000" cy="776445"/>
              <a:chOff x="0" y="0"/>
              <a:chExt cx="9144000" cy="77644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0"/>
                <a:ext cx="6192207" cy="683866"/>
              </a:xfrm>
              <a:prstGeom prst="rect">
                <a:avLst/>
              </a:prstGeom>
              <a:solidFill>
                <a:srgbClr val="4D1A28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endParaRPr>
              </a:p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0" y="683866"/>
                <a:ext cx="6192207" cy="92579"/>
              </a:xfrm>
              <a:prstGeom prst="rect">
                <a:avLst/>
              </a:prstGeom>
              <a:solidFill>
                <a:srgbClr val="E39123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192207" y="683865"/>
                <a:ext cx="2951793" cy="92580"/>
              </a:xfrm>
              <a:prstGeom prst="rect">
                <a:avLst/>
              </a:prstGeom>
              <a:solidFill>
                <a:srgbClr val="4D1A28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p:grpSp>
        <p:pic>
          <p:nvPicPr>
            <p:cNvPr id="9" name="Picture 8" descr="Hartnell Logo CMYK 121813.eps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1574" y="148552"/>
              <a:ext cx="463111" cy="439685"/>
            </a:xfrm>
            <a:prstGeom prst="rect">
              <a:avLst/>
            </a:prstGeom>
          </p:spPr>
        </p:pic>
        <p:pic>
          <p:nvPicPr>
            <p:cNvPr id="10" name="Picture 9" descr="Hartnell Logo RGB-Horz 101314.jpg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177" b="6844"/>
            <a:stretch/>
          </p:blipFill>
          <p:spPr>
            <a:xfrm>
              <a:off x="6838151" y="237585"/>
              <a:ext cx="2159311" cy="229444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>
            <a:off x="716379" y="6203646"/>
            <a:ext cx="73808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GROWING LEADERS </a:t>
            </a:r>
            <a:r>
              <a:rPr kumimoji="0" lang="en-US" sz="1400" b="0" i="1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Opportunity. Engagement. Achievement.    www.hartnell.edu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97" y="16737"/>
            <a:ext cx="8220579" cy="667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92783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baseline="0">
          <a:solidFill>
            <a:schemeClr val="bg1">
              <a:lumMod val="95000"/>
            </a:schemeClr>
          </a:solidFill>
          <a:latin typeface="Quicksand 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62EDEE-F6D9-47C6-B0B4-3DA3453945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Graciano Mendoza</a:t>
            </a:r>
            <a:br>
              <a:rPr lang="en-US" dirty="0"/>
            </a:br>
            <a:r>
              <a:rPr lang="en-US" dirty="0"/>
              <a:t>David </a:t>
            </a:r>
            <a:r>
              <a:rPr lang="en-US" dirty="0" err="1"/>
              <a:t>Techaira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6A08ABA-EA5A-4D5F-84C3-D30F312CE9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Fiscal Fundamentals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58EEF6-D553-44D1-AF77-D7A9C546FD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October 3, 2025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6DE5D50-50ED-4DFD-B3BA-00CD41BAC2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Administrative Services</a:t>
            </a:r>
          </a:p>
        </p:txBody>
      </p:sp>
    </p:spTree>
    <p:extLst>
      <p:ext uri="{BB962C8B-B14F-4D97-AF65-F5344CB8AC3E}">
        <p14:creationId xmlns:p14="http://schemas.microsoft.com/office/powerpoint/2010/main" val="1835334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63A92C-9069-4A11-9398-451807142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955B2-41AC-4C92-AB2D-E3D699D66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066800"/>
            <a:ext cx="10363200" cy="3217333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3)  Questions</a:t>
            </a:r>
          </a:p>
        </p:txBody>
      </p:sp>
    </p:spTree>
    <p:extLst>
      <p:ext uri="{BB962C8B-B14F-4D97-AF65-F5344CB8AC3E}">
        <p14:creationId xmlns:p14="http://schemas.microsoft.com/office/powerpoint/2010/main" val="2652870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E4232-7FAF-DACA-D927-6347F1326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EEFCE-2E0F-94F5-66AA-357122DE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0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15414-B6C1-4C21-93EE-C8D8F74B2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378F6-0070-4ABF-9D0A-C4F6CAEAB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1)   Regulatory and Compliance Requirements</a:t>
            </a:r>
          </a:p>
          <a:p>
            <a:r>
              <a:rPr lang="en-US" dirty="0"/>
              <a:t>2)  Overview of Funding Sources</a:t>
            </a:r>
          </a:p>
          <a:p>
            <a:r>
              <a:rPr lang="en-US" dirty="0"/>
              <a:t>3)  Questions</a:t>
            </a:r>
          </a:p>
        </p:txBody>
      </p:sp>
    </p:spTree>
    <p:extLst>
      <p:ext uri="{BB962C8B-B14F-4D97-AF65-F5344CB8AC3E}">
        <p14:creationId xmlns:p14="http://schemas.microsoft.com/office/powerpoint/2010/main" val="3179840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406CBB-9D11-4A98-958B-F9EBD8206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92F82-9C66-4AFE-AAB4-110B79EA47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1.  Regulatory and Compliance Requirements</a:t>
            </a:r>
          </a:p>
        </p:txBody>
      </p:sp>
    </p:spTree>
    <p:extLst>
      <p:ext uri="{BB962C8B-B14F-4D97-AF65-F5344CB8AC3E}">
        <p14:creationId xmlns:p14="http://schemas.microsoft.com/office/powerpoint/2010/main" val="788298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72B10-309C-41B8-A75C-7BF103FB5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REGULATORY AND COMPLIANCE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86118-810D-4185-B9A5-DE3DD122E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26067"/>
            <a:ext cx="10972800" cy="489373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Generally Accepted Accounting Principals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Governmental Accounting Standards Board (Statements, Interpretations and Technical Bulletins)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Generally Accepted Auditing Standards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AICPA Practice Bulletins, Issue Papers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Federal Accounting Standards Advisory Board Statements, Interpretations, Technical Bulletins and Concept Statements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Education Department General Administrative Regulations (EDGAR)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State Chancellor’s Budget and Accounting Manual (BAM)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7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2E94F-EA96-42BD-8079-0CB347F0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OVERSIGHT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20CED-BA47-443A-8E9E-6F37F68A6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86933"/>
            <a:ext cx="10972800" cy="494453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Annual Independent Audit (Contracted District Audit Manual)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General Obligation Bond Audit Requirement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Citizens Bond Oversight Committee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State Audits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Federal Audits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IRS Audits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Accreditation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84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C25409-8204-4AC0-B01F-72D975C38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34F1-1432-4784-929E-6F12DC0FF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066800"/>
            <a:ext cx="10363200" cy="3005667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2)  Overview of Funding Sources</a:t>
            </a:r>
          </a:p>
        </p:txBody>
      </p:sp>
    </p:spTree>
    <p:extLst>
      <p:ext uri="{BB962C8B-B14F-4D97-AF65-F5344CB8AC3E}">
        <p14:creationId xmlns:p14="http://schemas.microsoft.com/office/powerpoint/2010/main" val="716711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673D4-7E02-1C19-1C0A-83EF1DC29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FUND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6D230-3742-0F37-0A07-4C5BC028C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u="sng" dirty="0"/>
              <a:t>General Funds:</a:t>
            </a:r>
            <a:r>
              <a:rPr lang="en-US" dirty="0"/>
              <a:t>  Primary Operating Fund</a:t>
            </a:r>
          </a:p>
          <a:p>
            <a:r>
              <a:rPr lang="en-US" b="1" u="sng" dirty="0"/>
              <a:t>Special Revenue:</a:t>
            </a:r>
            <a:r>
              <a:rPr lang="en-US" dirty="0"/>
              <a:t>  Used to account for the proceeds of specific revenue sources whose expenditures are legally restricted.</a:t>
            </a:r>
          </a:p>
          <a:p>
            <a:r>
              <a:rPr lang="en-US" b="1" u="sng" dirty="0"/>
              <a:t>Capital Projects:</a:t>
            </a:r>
            <a:r>
              <a:rPr lang="en-US" dirty="0"/>
              <a:t>  Used to account for financial resources to be used in acquisition or construction of major capital facilities and other capital outlay projects.</a:t>
            </a:r>
          </a:p>
          <a:p>
            <a:r>
              <a:rPr lang="en-US" b="1" u="sng" dirty="0"/>
              <a:t>Enterprise:</a:t>
            </a:r>
            <a:r>
              <a:rPr lang="en-US" dirty="0"/>
              <a:t>  Used to Account for an operation when it is intended to operate as a business.</a:t>
            </a:r>
          </a:p>
          <a:p>
            <a:r>
              <a:rPr lang="en-US" b="1" u="sng" dirty="0"/>
              <a:t>Internal Service:</a:t>
            </a:r>
            <a:r>
              <a:rPr lang="en-US" dirty="0"/>
              <a:t>  Used to account for the financing of goods or services provided by one department or organizational unit to other units on a cost-reimbursement basis.</a:t>
            </a:r>
          </a:p>
          <a:p>
            <a:r>
              <a:rPr lang="en-US" b="1" u="sng" dirty="0"/>
              <a:t>Trust &amp; Agency:</a:t>
            </a:r>
            <a:r>
              <a:rPr lang="en-US" dirty="0"/>
              <a:t>  Used to account for assets held by the district in a trustee or agency capacity.</a:t>
            </a:r>
          </a:p>
        </p:txBody>
      </p:sp>
    </p:spTree>
    <p:extLst>
      <p:ext uri="{BB962C8B-B14F-4D97-AF65-F5344CB8AC3E}">
        <p14:creationId xmlns:p14="http://schemas.microsoft.com/office/powerpoint/2010/main" val="1180804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41CA-55B6-4B2F-89C4-15DCDCA88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FY 2025-26 </a:t>
            </a:r>
            <a:br>
              <a:rPr lang="en-US" dirty="0"/>
            </a:br>
            <a:r>
              <a:rPr lang="en-US" dirty="0"/>
              <a:t>Expenditure Budgets for All Funding Sources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AD1A0D1-C0CA-493A-86E8-50CA532A12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1933" y="990600"/>
            <a:ext cx="10617200" cy="538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268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F4082-E679-4510-AD7E-940B2F8CD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FY 2025-26 </a:t>
            </a:r>
            <a:br>
              <a:rPr lang="en-US" dirty="0"/>
            </a:br>
            <a:r>
              <a:rPr lang="en-US" dirty="0"/>
              <a:t>Salaries and Benefits as a % of Total Expense Budget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D588860-D925-4325-8DCE-877FD55FAA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4049" y="1066800"/>
            <a:ext cx="9672418" cy="532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67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rtnell Presentation Template - no title image - 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273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Quicksand Bold</vt:lpstr>
      <vt:lpstr>Office Theme</vt:lpstr>
      <vt:lpstr>Hartnell Presentation Template - no title image - final</vt:lpstr>
      <vt:lpstr>Graciano Mendoza David Techaira</vt:lpstr>
      <vt:lpstr>AGENDA</vt:lpstr>
      <vt:lpstr>PowerPoint Presentation</vt:lpstr>
      <vt:lpstr>REGULATORY AND COMPLIANCE REQUIREMENTS</vt:lpstr>
      <vt:lpstr>OVERSIGHT </vt:lpstr>
      <vt:lpstr>PowerPoint Presentation</vt:lpstr>
      <vt:lpstr>FUND TYPES</vt:lpstr>
      <vt:lpstr>FY 2025-26  Expenditure Budgets for All Funding Sources</vt:lpstr>
      <vt:lpstr>FY 2025-26  Salaries and Benefits as a % of Total Expense Budget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Mendoza, Graciano</dc:creator>
  <cp:lastModifiedBy>Graciano Mendoza</cp:lastModifiedBy>
  <cp:revision>13</cp:revision>
  <cp:lastPrinted>2025-09-30T17:38:49Z</cp:lastPrinted>
  <dcterms:created xsi:type="dcterms:W3CDTF">2023-10-28T19:39:36Z</dcterms:created>
  <dcterms:modified xsi:type="dcterms:W3CDTF">2025-10-01T18:35:20Z</dcterms:modified>
</cp:coreProperties>
</file>