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6"/>
  </p:notesMasterIdLst>
  <p:sldIdLst>
    <p:sldId id="256" r:id="rId2"/>
    <p:sldId id="285" r:id="rId3"/>
    <p:sldId id="309" r:id="rId4"/>
    <p:sldId id="313" r:id="rId5"/>
    <p:sldId id="314" r:id="rId6"/>
    <p:sldId id="315" r:id="rId7"/>
    <p:sldId id="316" r:id="rId8"/>
    <p:sldId id="317" r:id="rId9"/>
    <p:sldId id="286" r:id="rId10"/>
    <p:sldId id="287" r:id="rId11"/>
    <p:sldId id="310" r:id="rId12"/>
    <p:sldId id="288" r:id="rId13"/>
    <p:sldId id="318" r:id="rId14"/>
    <p:sldId id="319" r:id="rId15"/>
    <p:sldId id="311" r:id="rId16"/>
    <p:sldId id="292" r:id="rId17"/>
    <p:sldId id="293" r:id="rId18"/>
    <p:sldId id="295" r:id="rId19"/>
    <p:sldId id="297" r:id="rId20"/>
    <p:sldId id="298" r:id="rId21"/>
    <p:sldId id="300" r:id="rId22"/>
    <p:sldId id="312" r:id="rId23"/>
    <p:sldId id="294" r:id="rId24"/>
    <p:sldId id="308" r:id="rId25"/>
  </p:sldIdLst>
  <p:sldSz cx="9144000" cy="6858000" type="screen4x3"/>
  <p:notesSz cx="7010400" cy="9396413"/>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Quicksand Bold" charset="0"/>
      <p:bold r:id="rId35"/>
    </p:embeddedFont>
    <p:embeddedFont>
      <p:font typeface="Tahoma" panose="020B0604030504040204" pitchFamily="3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Marie Gabe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58" autoAdjust="0"/>
  </p:normalViewPr>
  <p:slideViewPr>
    <p:cSldViewPr>
      <p:cViewPr varScale="1">
        <p:scale>
          <a:sx n="107" d="100"/>
          <a:sy n="107" d="100"/>
        </p:scale>
        <p:origin x="17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9199"/>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5" y="2"/>
            <a:ext cx="3038145" cy="469199"/>
          </a:xfrm>
          <a:prstGeom prst="rect">
            <a:avLst/>
          </a:prstGeom>
        </p:spPr>
        <p:txBody>
          <a:bodyPr vert="horz" lIns="88139" tIns="44070" rIns="88139" bIns="44070" rtlCol="0"/>
          <a:lstStyle>
            <a:lvl1pPr algn="r">
              <a:defRPr sz="1200"/>
            </a:lvl1pPr>
          </a:lstStyle>
          <a:p>
            <a:fld id="{8A14A355-AEFA-43C2-B101-5CF434DEDFDB}" type="datetimeFigureOut">
              <a:rPr lang="en-US" smtClean="0"/>
              <a:t>9/30/2025</a:t>
            </a:fld>
            <a:endParaRPr lang="en-US"/>
          </a:p>
        </p:txBody>
      </p:sp>
      <p:sp>
        <p:nvSpPr>
          <p:cNvPr id="4" name="Slide Image Placeholder 3"/>
          <p:cNvSpPr>
            <a:spLocks noGrp="1" noRot="1" noChangeAspect="1"/>
          </p:cNvSpPr>
          <p:nvPr>
            <p:ph type="sldImg" idx="2"/>
          </p:nvPr>
        </p:nvSpPr>
        <p:spPr>
          <a:xfrm>
            <a:off x="1157288" y="706438"/>
            <a:ext cx="4695825" cy="3522662"/>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6" y="4463609"/>
            <a:ext cx="5607711" cy="4227453"/>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25662"/>
            <a:ext cx="3038145" cy="469199"/>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5" y="8925662"/>
            <a:ext cx="3038145" cy="469199"/>
          </a:xfrm>
          <a:prstGeom prst="rect">
            <a:avLst/>
          </a:prstGeom>
        </p:spPr>
        <p:txBody>
          <a:bodyPr vert="horz" lIns="88139" tIns="44070" rIns="88139" bIns="44070" rtlCol="0" anchor="b"/>
          <a:lstStyle>
            <a:lvl1pPr algn="r">
              <a:defRPr sz="1200"/>
            </a:lvl1pPr>
          </a:lstStyle>
          <a:p>
            <a:fld id="{69F47457-42E0-40E6-AA75-116C82A00306}" type="slidenum">
              <a:rPr lang="en-US" smtClean="0"/>
              <a:t>‹#›</a:t>
            </a:fld>
            <a:endParaRPr lang="en-US"/>
          </a:p>
        </p:txBody>
      </p:sp>
    </p:spTree>
    <p:extLst>
      <p:ext uri="{BB962C8B-B14F-4D97-AF65-F5344CB8AC3E}">
        <p14:creationId xmlns:p14="http://schemas.microsoft.com/office/powerpoint/2010/main" val="50176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47457-42E0-40E6-AA75-116C82A00306}" type="slidenum">
              <a:rPr lang="en-US" smtClean="0"/>
              <a:t>1</a:t>
            </a:fld>
            <a:endParaRPr lang="en-US"/>
          </a:p>
        </p:txBody>
      </p:sp>
    </p:spTree>
    <p:extLst>
      <p:ext uri="{BB962C8B-B14F-4D97-AF65-F5344CB8AC3E}">
        <p14:creationId xmlns:p14="http://schemas.microsoft.com/office/powerpoint/2010/main" val="100820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3: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43: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5: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5: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a:t>
            </a:r>
            <a:endParaRPr/>
          </a:p>
        </p:txBody>
      </p:sp>
      <p:sp>
        <p:nvSpPr>
          <p:cNvPr id="515" name="Google Shape;515;p45: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472" name="Google Shape;472;p39: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0: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1: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2: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32: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3: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3: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7: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456" name="Google Shape;456;p37: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8: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8:notes"/>
          <p:cNvSpPr txBox="1">
            <a:spLocks noGrp="1"/>
          </p:cNvSpPr>
          <p:nvPr>
            <p:ph type="body" idx="1"/>
          </p:nvPr>
        </p:nvSpPr>
        <p:spPr>
          <a:xfrm>
            <a:off x="701675" y="4463939"/>
            <a:ext cx="5607050" cy="42280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Wrenna</a:t>
            </a:r>
            <a:endParaRPr/>
          </a:p>
        </p:txBody>
      </p:sp>
      <p:sp>
        <p:nvSpPr>
          <p:cNvPr id="464" name="Google Shape;464;p38:notes"/>
          <p:cNvSpPr txBox="1">
            <a:spLocks noGrp="1"/>
          </p:cNvSpPr>
          <p:nvPr>
            <p:ph type="sldNum" idx="12"/>
          </p:nvPr>
        </p:nvSpPr>
        <p:spPr>
          <a:xfrm>
            <a:off x="3970339" y="8924667"/>
            <a:ext cx="3038475" cy="470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0: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2:notes"/>
          <p:cNvSpPr txBox="1">
            <a:spLocks noGrp="1"/>
          </p:cNvSpPr>
          <p:nvPr>
            <p:ph type="body" idx="1"/>
          </p:nvPr>
        </p:nvSpPr>
        <p:spPr>
          <a:xfrm>
            <a:off x="701675" y="4463939"/>
            <a:ext cx="5607050" cy="42280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2:notes"/>
          <p:cNvSpPr>
            <a:spLocks noGrp="1" noRot="1" noChangeAspect="1"/>
          </p:cNvSpPr>
          <p:nvPr>
            <p:ph type="sldImg" idx="2"/>
          </p:nvPr>
        </p:nvSpPr>
        <p:spPr>
          <a:xfrm>
            <a:off x="1157288" y="704850"/>
            <a:ext cx="4695825" cy="3522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a:t>Click to add Presenter Name</a:t>
            </a:r>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black"/>
                </a:solidFill>
                <a:effectLst/>
                <a:uLnTx/>
                <a:uFillTx/>
              </a:rPr>
              <a:t>GROWING LEADERS </a:t>
            </a:r>
            <a:r>
              <a:rPr kumimoji="0" lang="en-US" sz="16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a:t>Click to add date</a:t>
            </a:r>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a:t>Click to add title or department</a:t>
            </a:r>
          </a:p>
        </p:txBody>
      </p:sp>
    </p:spTree>
    <p:extLst>
      <p:ext uri="{BB962C8B-B14F-4D97-AF65-F5344CB8AC3E}">
        <p14:creationId xmlns:p14="http://schemas.microsoft.com/office/powerpoint/2010/main" val="39313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3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64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a:t>Click to edit slide title</a:t>
            </a:r>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insert text</a:t>
            </a:r>
          </a:p>
        </p:txBody>
      </p:sp>
    </p:spTree>
    <p:extLst>
      <p:ext uri="{BB962C8B-B14F-4D97-AF65-F5344CB8AC3E}">
        <p14:creationId xmlns:p14="http://schemas.microsoft.com/office/powerpoint/2010/main" val="355472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6153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6057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038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extLst>
      <p:ext uri="{BB962C8B-B14F-4D97-AF65-F5344CB8AC3E}">
        <p14:creationId xmlns:p14="http://schemas.microsoft.com/office/powerpoint/2010/main" val="35061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a:ln>
                  <a:noFill/>
                </a:ln>
                <a:solidFill>
                  <a:prstClr val="black"/>
                </a:solidFill>
                <a:effectLst/>
                <a:uLnTx/>
                <a:uFillTx/>
              </a:rPr>
              <a:t>GROWING LEADERS </a:t>
            </a:r>
            <a:r>
              <a:rPr kumimoji="0" lang="en-US" sz="1400" b="0" i="1" u="none" strike="noStrike" kern="0" cap="none" spc="0" normalizeH="0" baseline="30000" noProof="0" dirty="0">
                <a:ln>
                  <a:noFill/>
                </a:ln>
                <a:solidFill>
                  <a:prstClr val="black"/>
                </a:solidFill>
                <a:effectLst/>
                <a:uLnTx/>
                <a:uFillTx/>
              </a:rPr>
              <a:t>Opportunity. Engagement. Achievement.    www.hartnell.edu</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a:t>Click to edit slide title</a:t>
            </a:r>
          </a:p>
        </p:txBody>
      </p:sp>
    </p:spTree>
    <p:extLst>
      <p:ext uri="{BB962C8B-B14F-4D97-AF65-F5344CB8AC3E}">
        <p14:creationId xmlns:p14="http://schemas.microsoft.com/office/powerpoint/2010/main" val="30597638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Lst>
  <p:hf hdr="0" ftr="0" dt="0"/>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4038600"/>
            <a:ext cx="6096000" cy="1676400"/>
          </a:xfrm>
        </p:spPr>
        <p:txBody>
          <a:bodyPr>
            <a:normAutofit/>
          </a:bodyPr>
          <a:lstStyle/>
          <a:p>
            <a:r>
              <a:rPr lang="en-US" dirty="0">
                <a:solidFill>
                  <a:schemeClr val="tx1"/>
                </a:solidFill>
                <a:latin typeface="Quicksand Bold" charset="0"/>
                <a:cs typeface="Times New Roman" panose="02020603050405020304" pitchFamily="18" charset="0"/>
              </a:rPr>
              <a:t>Graciano Mendoza</a:t>
            </a:r>
            <a:br>
              <a:rPr lang="en-US" dirty="0">
                <a:solidFill>
                  <a:schemeClr val="tx1"/>
                </a:solidFill>
                <a:latin typeface="Quicksand Bold" charset="0"/>
                <a:cs typeface="Times New Roman" panose="02020603050405020304" pitchFamily="18" charset="0"/>
              </a:rPr>
            </a:br>
            <a:r>
              <a:rPr lang="en-US" dirty="0">
                <a:solidFill>
                  <a:schemeClr val="tx1"/>
                </a:solidFill>
                <a:latin typeface="Quicksand Bold" charset="0"/>
                <a:cs typeface="Times New Roman" panose="02020603050405020304" pitchFamily="18" charset="0"/>
              </a:rPr>
              <a:t>Vice President of Administrative Services</a:t>
            </a:r>
            <a:br>
              <a:rPr lang="en-US" dirty="0">
                <a:solidFill>
                  <a:schemeClr val="tx1"/>
                </a:solidFill>
                <a:latin typeface="Quicksand Bold" charset="0"/>
                <a:cs typeface="Times New Roman" panose="02020603050405020304" pitchFamily="18" charset="0"/>
              </a:rPr>
            </a:br>
            <a:br>
              <a:rPr lang="en-US" dirty="0">
                <a:solidFill>
                  <a:schemeClr val="tx1"/>
                </a:solidFill>
                <a:latin typeface="Quicksand Bold" charset="0"/>
                <a:cs typeface="Times New Roman" panose="02020603050405020304" pitchFamily="18" charset="0"/>
              </a:rPr>
            </a:br>
            <a:br>
              <a:rPr lang="en-US" dirty="0">
                <a:solidFill>
                  <a:schemeClr val="tx1"/>
                </a:solidFill>
                <a:latin typeface="Quicksand Bold" charset="0"/>
                <a:cs typeface="Times New Roman" panose="02020603050405020304" pitchFamily="18" charset="0"/>
              </a:rPr>
            </a:br>
            <a:endParaRPr lang="en-US" dirty="0">
              <a:solidFill>
                <a:schemeClr val="tx1"/>
              </a:solidFill>
              <a:latin typeface="Quicksand Bold" charset="0"/>
              <a:cs typeface="Times New Roman" panose="02020603050405020304" pitchFamily="18" charset="0"/>
            </a:endParaRPr>
          </a:p>
        </p:txBody>
      </p:sp>
      <p:sp>
        <p:nvSpPr>
          <p:cNvPr id="4" name="Subtitle 3"/>
          <p:cNvSpPr>
            <a:spLocks noGrp="1"/>
          </p:cNvSpPr>
          <p:nvPr>
            <p:ph type="subTitle" idx="1"/>
          </p:nvPr>
        </p:nvSpPr>
        <p:spPr>
          <a:xfrm>
            <a:off x="228600" y="228600"/>
            <a:ext cx="5715000" cy="1828800"/>
          </a:xfrm>
        </p:spPr>
        <p:txBody>
          <a:bodyPr>
            <a:normAutofit/>
          </a:bodyPr>
          <a:lstStyle/>
          <a:p>
            <a:endParaRPr lang="en-US" sz="3800" b="1" dirty="0">
              <a:latin typeface="Quicksand Bold" charset="0"/>
              <a:ea typeface="Tahoma" panose="020B0604030504040204" pitchFamily="34" charset="0"/>
              <a:cs typeface="Times New Roman" panose="02020603050405020304" pitchFamily="18" charset="0"/>
            </a:endParaRPr>
          </a:p>
          <a:p>
            <a:r>
              <a:rPr lang="en-US" dirty="0"/>
              <a:t> </a:t>
            </a:r>
          </a:p>
          <a:p>
            <a:endParaRPr lang="en-US" dirty="0"/>
          </a:p>
        </p:txBody>
      </p:sp>
      <p:sp>
        <p:nvSpPr>
          <p:cNvPr id="5" name="Text Placeholder 4"/>
          <p:cNvSpPr>
            <a:spLocks noGrp="1"/>
          </p:cNvSpPr>
          <p:nvPr>
            <p:ph type="body" sz="quarter" idx="11"/>
          </p:nvPr>
        </p:nvSpPr>
        <p:spPr>
          <a:xfrm>
            <a:off x="228600" y="1143000"/>
            <a:ext cx="4343400" cy="2133600"/>
          </a:xfrm>
        </p:spPr>
        <p:txBody>
          <a:bodyPr>
            <a:normAutofit/>
          </a:bodyPr>
          <a:lstStyle/>
          <a:p>
            <a:pPr algn="ctr"/>
            <a:r>
              <a:rPr lang="en-US" sz="2400" dirty="0">
                <a:latin typeface="Quicksand Bold" charset="0"/>
                <a:cs typeface="Times New Roman" panose="02020603050405020304" pitchFamily="18" charset="0"/>
              </a:rPr>
              <a:t>75/25 Ratio </a:t>
            </a:r>
          </a:p>
          <a:p>
            <a:pPr algn="ctr"/>
            <a:r>
              <a:rPr lang="en-US" sz="2400" dirty="0">
                <a:latin typeface="Quicksand Bold" charset="0"/>
                <a:cs typeface="Times New Roman" panose="02020603050405020304" pitchFamily="18" charset="0"/>
              </a:rPr>
              <a:t>And</a:t>
            </a:r>
          </a:p>
          <a:p>
            <a:pPr algn="ctr"/>
            <a:r>
              <a:rPr lang="en-US" sz="2400" dirty="0">
                <a:latin typeface="Quicksand Bold" charset="0"/>
                <a:cs typeface="Times New Roman" panose="02020603050405020304" pitchFamily="18" charset="0"/>
              </a:rPr>
              <a:t>Full-Time Faculty Obligation (FON)</a:t>
            </a:r>
          </a:p>
        </p:txBody>
      </p:sp>
    </p:spTree>
    <p:extLst>
      <p:ext uri="{BB962C8B-B14F-4D97-AF65-F5344CB8AC3E}">
        <p14:creationId xmlns:p14="http://schemas.microsoft.com/office/powerpoint/2010/main" val="343656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2"/>
          <p:cNvSpPr txBox="1">
            <a:spLocks noGrp="1"/>
          </p:cNvSpPr>
          <p:nvPr>
            <p:ph type="title"/>
          </p:nvPr>
        </p:nvSpPr>
        <p:spPr>
          <a:xfrm>
            <a:off x="1" y="0"/>
            <a:ext cx="6172200" cy="685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0D5671"/>
              </a:buClr>
              <a:buSzPts val="4000"/>
              <a:buFont typeface="Century Gothic"/>
              <a:buNone/>
            </a:pPr>
            <a:r>
              <a:rPr lang="en-US" sz="2700" dirty="0">
                <a:solidFill>
                  <a:schemeClr val="bg1"/>
                </a:solidFill>
              </a:rPr>
              <a:t>History</a:t>
            </a:r>
            <a:br>
              <a:rPr lang="en-US" sz="4000" dirty="0">
                <a:solidFill>
                  <a:schemeClr val="bg1"/>
                </a:solidFill>
              </a:rPr>
            </a:br>
            <a:endParaRPr dirty="0">
              <a:solidFill>
                <a:schemeClr val="bg1"/>
              </a:solidFill>
            </a:endParaRPr>
          </a:p>
        </p:txBody>
      </p:sp>
      <p:sp>
        <p:nvSpPr>
          <p:cNvPr id="416" name="Google Shape;416;p32"/>
          <p:cNvSpPr txBox="1">
            <a:spLocks noGrp="1"/>
          </p:cNvSpPr>
          <p:nvPr>
            <p:ph type="body" idx="1"/>
          </p:nvPr>
        </p:nvSpPr>
        <p:spPr>
          <a:xfrm>
            <a:off x="511229" y="1152908"/>
            <a:ext cx="7718372" cy="532409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1481AA"/>
                </a:solidFill>
              </a:rPr>
              <a:t>AB1725 (passed in 1988) established a goal to reach 75% of instructional hours to be taught by full-time faculty.</a:t>
            </a:r>
            <a:endParaRPr dirty="0"/>
          </a:p>
          <a:p>
            <a:pPr marL="469900" lvl="0" indent="-342900" algn="l" rtl="0">
              <a:spcBef>
                <a:spcPts val="0"/>
              </a:spcBef>
              <a:spcAft>
                <a:spcPts val="0"/>
              </a:spcAft>
              <a:buClr>
                <a:srgbClr val="1481AA"/>
              </a:buClr>
              <a:buSzPts val="2000"/>
              <a:buFont typeface="Wingdings" panose="05000000000000000000" pitchFamily="2" charset="2"/>
              <a:buChar char="v"/>
            </a:pPr>
            <a:endParaRPr sz="2000" dirty="0">
              <a:solidFill>
                <a:srgbClr val="1481AA"/>
              </a:solidFill>
            </a:endParaRPr>
          </a:p>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488292"/>
                </a:solidFill>
              </a:rPr>
              <a:t>Funding was initially appropriated in reaching this goal.</a:t>
            </a:r>
            <a:endParaRPr dirty="0"/>
          </a:p>
          <a:p>
            <a:pPr marL="469900" lvl="0" indent="-342900" algn="l" rtl="0">
              <a:spcBef>
                <a:spcPts val="0"/>
              </a:spcBef>
              <a:spcAft>
                <a:spcPts val="0"/>
              </a:spcAft>
              <a:buClr>
                <a:srgbClr val="1481AA"/>
              </a:buClr>
              <a:buSzPts val="2000"/>
              <a:buFont typeface="Wingdings" panose="05000000000000000000" pitchFamily="2" charset="2"/>
              <a:buChar char="v"/>
            </a:pPr>
            <a:endParaRPr sz="2000" dirty="0">
              <a:solidFill>
                <a:srgbClr val="488292"/>
              </a:solidFill>
            </a:endParaRPr>
          </a:p>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1481AA"/>
                </a:solidFill>
              </a:rPr>
              <a:t>Baseline FON Compliance Established (based on local FON in 1988-1989)</a:t>
            </a:r>
            <a:endParaRPr dirty="0"/>
          </a:p>
          <a:p>
            <a:pPr marL="469900" lvl="0" indent="-342900" algn="l" rtl="0">
              <a:spcBef>
                <a:spcPts val="0"/>
              </a:spcBef>
              <a:spcAft>
                <a:spcPts val="0"/>
              </a:spcAft>
              <a:buClr>
                <a:srgbClr val="1481AA"/>
              </a:buClr>
              <a:buSzPts val="2000"/>
              <a:buFont typeface="Wingdings" panose="05000000000000000000" pitchFamily="2" charset="2"/>
              <a:buChar char="v"/>
            </a:pPr>
            <a:endParaRPr sz="2000" dirty="0">
              <a:solidFill>
                <a:srgbClr val="1481AA"/>
              </a:solidFill>
            </a:endParaRPr>
          </a:p>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488292"/>
                </a:solidFill>
              </a:rPr>
              <a:t>FON increased proportionately with funded credit FTES</a:t>
            </a:r>
            <a:endParaRPr dirty="0"/>
          </a:p>
          <a:p>
            <a:pPr marL="342900" lvl="0" indent="-342900" algn="l" rtl="0">
              <a:spcBef>
                <a:spcPts val="0"/>
              </a:spcBef>
              <a:spcAft>
                <a:spcPts val="0"/>
              </a:spcAft>
              <a:buClr>
                <a:srgbClr val="1481AA"/>
              </a:buClr>
              <a:buSzPts val="2000"/>
              <a:buFont typeface="Wingdings" panose="05000000000000000000" pitchFamily="2" charset="2"/>
              <a:buChar char="v"/>
            </a:pPr>
            <a:endParaRPr sz="2000" dirty="0">
              <a:solidFill>
                <a:srgbClr val="488292"/>
              </a:solidFill>
            </a:endParaRPr>
          </a:p>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1481AA"/>
                </a:solidFill>
              </a:rPr>
              <a:t>Board of Governors take action (in November) to determine if there are adequate funds in the current year to increase FON for the following year Fall.</a:t>
            </a:r>
            <a:endParaRPr dirty="0"/>
          </a:p>
          <a:p>
            <a:pPr marL="342900" lvl="0" indent="-228600" algn="l" rtl="0">
              <a:spcBef>
                <a:spcPts val="0"/>
              </a:spcBef>
              <a:spcAft>
                <a:spcPts val="0"/>
              </a:spcAft>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2BA7-CAEC-122D-D46D-D4ED5094C1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615DFB-994C-624D-91CE-717A5624C7DA}"/>
              </a:ext>
            </a:extLst>
          </p:cNvPr>
          <p:cNvSpPr>
            <a:spLocks noGrp="1"/>
          </p:cNvSpPr>
          <p:nvPr>
            <p:ph idx="1"/>
          </p:nvPr>
        </p:nvSpPr>
        <p:spPr/>
        <p:txBody>
          <a:bodyPr/>
          <a:lstStyle/>
          <a:p>
            <a:endParaRPr lang="en-US" dirty="0"/>
          </a:p>
          <a:p>
            <a:pPr algn="ctr"/>
            <a:r>
              <a:rPr lang="en-US" dirty="0"/>
              <a:t>2.  CALCULATING THE FON</a:t>
            </a:r>
          </a:p>
        </p:txBody>
      </p:sp>
    </p:spTree>
    <p:extLst>
      <p:ext uri="{BB962C8B-B14F-4D97-AF65-F5344CB8AC3E}">
        <p14:creationId xmlns:p14="http://schemas.microsoft.com/office/powerpoint/2010/main" val="25424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3"/>
          <p:cNvSpPr txBox="1">
            <a:spLocks noGrp="1"/>
          </p:cNvSpPr>
          <p:nvPr>
            <p:ph type="title"/>
          </p:nvPr>
        </p:nvSpPr>
        <p:spPr>
          <a:xfrm>
            <a:off x="0" y="0"/>
            <a:ext cx="61722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3800"/>
              <a:buFont typeface="Century Gothic"/>
              <a:buNone/>
            </a:pPr>
            <a:r>
              <a:rPr lang="en-US" sz="3800" dirty="0">
                <a:solidFill>
                  <a:schemeClr val="bg1"/>
                </a:solidFill>
              </a:rPr>
              <a:t>FON CALCULATION</a:t>
            </a:r>
            <a:endParaRPr dirty="0">
              <a:solidFill>
                <a:schemeClr val="bg1"/>
              </a:solidFill>
            </a:endParaRPr>
          </a:p>
        </p:txBody>
      </p:sp>
      <p:sp>
        <p:nvSpPr>
          <p:cNvPr id="423" name="Google Shape;423;p33"/>
          <p:cNvSpPr txBox="1">
            <a:spLocks noGrp="1"/>
          </p:cNvSpPr>
          <p:nvPr>
            <p:ph type="body" idx="1"/>
          </p:nvPr>
        </p:nvSpPr>
        <p:spPr>
          <a:xfrm>
            <a:off x="533401" y="1371600"/>
            <a:ext cx="8305800" cy="487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1481AA"/>
                </a:solidFill>
              </a:rPr>
              <a:t>Calculation is based upon credit </a:t>
            </a:r>
            <a:r>
              <a:rPr lang="en-US" sz="2000" u="sng" dirty="0">
                <a:solidFill>
                  <a:srgbClr val="1481AA"/>
                </a:solidFill>
              </a:rPr>
              <a:t>funded</a:t>
            </a:r>
            <a:r>
              <a:rPr lang="en-US" sz="2000" dirty="0">
                <a:solidFill>
                  <a:srgbClr val="1481AA"/>
                </a:solidFill>
              </a:rPr>
              <a:t> FTES</a:t>
            </a:r>
            <a:endParaRPr dirty="0"/>
          </a:p>
          <a:p>
            <a:pPr lvl="1" algn="l" rtl="0">
              <a:spcBef>
                <a:spcPts val="1000"/>
              </a:spcBef>
              <a:spcAft>
                <a:spcPts val="0"/>
              </a:spcAft>
              <a:buClr>
                <a:srgbClr val="1481AA"/>
              </a:buClr>
              <a:buSzPts val="1800"/>
            </a:pPr>
            <a:r>
              <a:rPr lang="en-US" sz="1800" dirty="0">
                <a:solidFill>
                  <a:srgbClr val="488292"/>
                </a:solidFill>
              </a:rPr>
              <a:t>From Apportionment Exhibit C</a:t>
            </a:r>
            <a:endParaRPr dirty="0"/>
          </a:p>
          <a:p>
            <a:pPr lvl="1" algn="l" rtl="0">
              <a:spcBef>
                <a:spcPts val="1000"/>
              </a:spcBef>
              <a:spcAft>
                <a:spcPts val="0"/>
              </a:spcAft>
              <a:buClr>
                <a:srgbClr val="1481AA"/>
              </a:buClr>
              <a:buSzPts val="1800"/>
            </a:pPr>
            <a:r>
              <a:rPr lang="en-US" sz="1800" dirty="0">
                <a:solidFill>
                  <a:srgbClr val="488292"/>
                </a:solidFill>
              </a:rPr>
              <a:t>Remember the 3-year credit FTES average</a:t>
            </a:r>
            <a:endParaRPr sz="1800" dirty="0">
              <a:solidFill>
                <a:srgbClr val="488292"/>
              </a:solidFill>
            </a:endParaRPr>
          </a:p>
          <a:p>
            <a:pPr lvl="1" algn="l" rtl="0">
              <a:spcBef>
                <a:spcPts val="1000"/>
              </a:spcBef>
              <a:spcAft>
                <a:spcPts val="0"/>
              </a:spcAft>
              <a:buClr>
                <a:srgbClr val="1481AA"/>
              </a:buClr>
              <a:buSzPts val="1800"/>
            </a:pPr>
            <a:r>
              <a:rPr lang="en-US" sz="1800" dirty="0">
                <a:solidFill>
                  <a:srgbClr val="488292"/>
                </a:solidFill>
              </a:rPr>
              <a:t>Special Admit and Incarcerated FTES added in</a:t>
            </a:r>
            <a:endParaRPr sz="1800" dirty="0">
              <a:solidFill>
                <a:srgbClr val="488292"/>
              </a:solidFill>
            </a:endParaRPr>
          </a:p>
          <a:p>
            <a:pPr marL="342900" lvl="0" indent="-342900" algn="l" rtl="0">
              <a:spcBef>
                <a:spcPts val="1000"/>
              </a:spcBef>
              <a:spcAft>
                <a:spcPts val="0"/>
              </a:spcAft>
              <a:buClr>
                <a:srgbClr val="1481AA"/>
              </a:buClr>
              <a:buSzPts val="2000"/>
              <a:buFont typeface="Wingdings" panose="05000000000000000000" pitchFamily="2" charset="2"/>
              <a:buChar char="v"/>
            </a:pPr>
            <a:r>
              <a:rPr lang="en-US" sz="2000" dirty="0">
                <a:solidFill>
                  <a:srgbClr val="1481AA"/>
                </a:solidFill>
              </a:rPr>
              <a:t>Compliance FON = </a:t>
            </a:r>
            <a:r>
              <a:rPr lang="en-US" sz="2000" u="sng" dirty="0">
                <a:solidFill>
                  <a:srgbClr val="1481AA"/>
                </a:solidFill>
              </a:rPr>
              <a:t>lower</a:t>
            </a:r>
            <a:r>
              <a:rPr lang="en-US" sz="2000" dirty="0">
                <a:solidFill>
                  <a:srgbClr val="1481AA"/>
                </a:solidFill>
              </a:rPr>
              <a:t> of Advance FON </a:t>
            </a:r>
            <a:r>
              <a:rPr lang="en-US" sz="2000" u="sng" dirty="0">
                <a:solidFill>
                  <a:srgbClr val="1481AA"/>
                </a:solidFill>
              </a:rPr>
              <a:t>or</a:t>
            </a:r>
            <a:r>
              <a:rPr lang="en-US" sz="2000" dirty="0">
                <a:solidFill>
                  <a:srgbClr val="1481AA"/>
                </a:solidFill>
              </a:rPr>
              <a:t> P2 FON</a:t>
            </a:r>
            <a:endParaRPr dirty="0"/>
          </a:p>
          <a:p>
            <a:pPr marL="342900" lvl="0" indent="-342900" algn="l" rtl="0">
              <a:spcBef>
                <a:spcPts val="1000"/>
              </a:spcBef>
              <a:spcAft>
                <a:spcPts val="0"/>
              </a:spcAft>
              <a:buClr>
                <a:srgbClr val="1481AA"/>
              </a:buClr>
              <a:buSzPts val="2000"/>
              <a:buFont typeface="Wingdings" panose="05000000000000000000" pitchFamily="2" charset="2"/>
              <a:buChar char="v"/>
            </a:pPr>
            <a:r>
              <a:rPr lang="en-US" sz="2000" dirty="0">
                <a:solidFill>
                  <a:srgbClr val="1481AA"/>
                </a:solidFill>
              </a:rPr>
              <a:t>If the Apportionment has a </a:t>
            </a:r>
            <a:r>
              <a:rPr lang="en-US" sz="2000" u="sng" dirty="0">
                <a:solidFill>
                  <a:srgbClr val="1481AA"/>
                </a:solidFill>
              </a:rPr>
              <a:t>Deficit factor, </a:t>
            </a:r>
            <a:r>
              <a:rPr lang="en-US" sz="2000" dirty="0">
                <a:solidFill>
                  <a:srgbClr val="1481AA"/>
                </a:solidFill>
              </a:rPr>
              <a:t>FON is adjusted accordingly</a:t>
            </a:r>
            <a:endParaRPr dirty="0"/>
          </a:p>
          <a:p>
            <a:pPr marL="342900" lvl="0" indent="-342900" algn="l" rtl="0">
              <a:spcBef>
                <a:spcPts val="1000"/>
              </a:spcBef>
              <a:spcAft>
                <a:spcPts val="0"/>
              </a:spcAft>
              <a:buClr>
                <a:srgbClr val="1481AA"/>
              </a:buClr>
              <a:buSzPts val="2000"/>
              <a:buFont typeface="Wingdings" panose="05000000000000000000" pitchFamily="2" charset="2"/>
              <a:buChar char="v"/>
            </a:pPr>
            <a:r>
              <a:rPr lang="en-US" sz="2000" dirty="0">
                <a:solidFill>
                  <a:srgbClr val="1481AA"/>
                </a:solidFill>
              </a:rPr>
              <a:t>Deficit factor not known </a:t>
            </a:r>
            <a:r>
              <a:rPr lang="en-US" sz="2000" u="sng" dirty="0">
                <a:solidFill>
                  <a:srgbClr val="1481AA"/>
                </a:solidFill>
              </a:rPr>
              <a:t>until apportionment released</a:t>
            </a:r>
            <a:endParaRPr dirty="0"/>
          </a:p>
          <a:p>
            <a:pPr marL="342900" lvl="0" indent="-228600" algn="l" rtl="0">
              <a:spcBef>
                <a:spcPts val="1000"/>
              </a:spcBef>
              <a:spcAft>
                <a:spcPts val="0"/>
              </a:spcAft>
              <a:buSzPts val="1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55E5-E233-4986-9D4E-7F680F55DAD6}"/>
              </a:ext>
            </a:extLst>
          </p:cNvPr>
          <p:cNvSpPr>
            <a:spLocks noGrp="1"/>
          </p:cNvSpPr>
          <p:nvPr>
            <p:ph type="title"/>
          </p:nvPr>
        </p:nvSpPr>
        <p:spPr/>
        <p:txBody>
          <a:bodyPr/>
          <a:lstStyle/>
          <a:p>
            <a:pPr algn="ctr"/>
            <a:r>
              <a:rPr lang="en-US" dirty="0"/>
              <a:t>FALL 2025 COMPLIANCE FON</a:t>
            </a:r>
          </a:p>
        </p:txBody>
      </p:sp>
      <p:pic>
        <p:nvPicPr>
          <p:cNvPr id="4" name="Content Placeholder 3">
            <a:extLst>
              <a:ext uri="{FF2B5EF4-FFF2-40B4-BE49-F238E27FC236}">
                <a16:creationId xmlns:a16="http://schemas.microsoft.com/office/drawing/2014/main" id="{51DF6FCA-6A89-4C12-BBB9-1CDA55B04CC8}"/>
              </a:ext>
            </a:extLst>
          </p:cNvPr>
          <p:cNvPicPr>
            <a:picLocks noGrp="1" noChangeAspect="1"/>
          </p:cNvPicPr>
          <p:nvPr>
            <p:ph idx="1"/>
          </p:nvPr>
        </p:nvPicPr>
        <p:blipFill>
          <a:blip r:embed="rId2"/>
          <a:stretch>
            <a:fillRect/>
          </a:stretch>
        </p:blipFill>
        <p:spPr>
          <a:xfrm>
            <a:off x="609600" y="1143000"/>
            <a:ext cx="7467600" cy="4682605"/>
          </a:xfrm>
          <a:prstGeom prst="rect">
            <a:avLst/>
          </a:prstGeom>
        </p:spPr>
      </p:pic>
    </p:spTree>
    <p:extLst>
      <p:ext uri="{BB962C8B-B14F-4D97-AF65-F5344CB8AC3E}">
        <p14:creationId xmlns:p14="http://schemas.microsoft.com/office/powerpoint/2010/main" val="296220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A8FC-08B4-4459-8CDD-4DA79E4B3948}"/>
              </a:ext>
            </a:extLst>
          </p:cNvPr>
          <p:cNvSpPr>
            <a:spLocks noGrp="1"/>
          </p:cNvSpPr>
          <p:nvPr>
            <p:ph type="title"/>
          </p:nvPr>
        </p:nvSpPr>
        <p:spPr/>
        <p:txBody>
          <a:bodyPr/>
          <a:lstStyle/>
          <a:p>
            <a:pPr algn="ctr"/>
            <a:r>
              <a:rPr lang="en-US" dirty="0"/>
              <a:t>FALL 2026 ADVANCE FON</a:t>
            </a:r>
          </a:p>
        </p:txBody>
      </p:sp>
      <p:pic>
        <p:nvPicPr>
          <p:cNvPr id="4" name="Content Placeholder 3">
            <a:extLst>
              <a:ext uri="{FF2B5EF4-FFF2-40B4-BE49-F238E27FC236}">
                <a16:creationId xmlns:a16="http://schemas.microsoft.com/office/drawing/2014/main" id="{3C49255E-8CD9-4052-A71D-94D7B2FEF830}"/>
              </a:ext>
            </a:extLst>
          </p:cNvPr>
          <p:cNvPicPr>
            <a:picLocks noGrp="1" noChangeAspect="1"/>
          </p:cNvPicPr>
          <p:nvPr>
            <p:ph idx="1"/>
          </p:nvPr>
        </p:nvPicPr>
        <p:blipFill>
          <a:blip r:embed="rId2"/>
          <a:stretch>
            <a:fillRect/>
          </a:stretch>
        </p:blipFill>
        <p:spPr>
          <a:xfrm>
            <a:off x="457200" y="1143001"/>
            <a:ext cx="8001000" cy="4677842"/>
          </a:xfrm>
          <a:prstGeom prst="rect">
            <a:avLst/>
          </a:prstGeom>
        </p:spPr>
      </p:pic>
    </p:spTree>
    <p:extLst>
      <p:ext uri="{BB962C8B-B14F-4D97-AF65-F5344CB8AC3E}">
        <p14:creationId xmlns:p14="http://schemas.microsoft.com/office/powerpoint/2010/main" val="96513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17EE-6B38-1D52-BD4E-5D65655DB3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F8DEED-FA3E-62C9-9E20-A84FBE21C0BD}"/>
              </a:ext>
            </a:extLst>
          </p:cNvPr>
          <p:cNvSpPr>
            <a:spLocks noGrp="1"/>
          </p:cNvSpPr>
          <p:nvPr>
            <p:ph idx="1"/>
          </p:nvPr>
        </p:nvSpPr>
        <p:spPr/>
        <p:txBody>
          <a:bodyPr/>
          <a:lstStyle/>
          <a:p>
            <a:endParaRPr lang="en-US" dirty="0"/>
          </a:p>
          <a:p>
            <a:pPr algn="ctr"/>
            <a:r>
              <a:rPr lang="en-US" dirty="0"/>
              <a:t>3.  PLANNING CONSIDERATIONS</a:t>
            </a:r>
          </a:p>
        </p:txBody>
      </p:sp>
    </p:spTree>
    <p:extLst>
      <p:ext uri="{BB962C8B-B14F-4D97-AF65-F5344CB8AC3E}">
        <p14:creationId xmlns:p14="http://schemas.microsoft.com/office/powerpoint/2010/main" val="240663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7"/>
          <p:cNvSpPr txBox="1">
            <a:spLocks noGrp="1"/>
          </p:cNvSpPr>
          <p:nvPr>
            <p:ph type="title"/>
          </p:nvPr>
        </p:nvSpPr>
        <p:spPr>
          <a:xfrm>
            <a:off x="1" y="0"/>
            <a:ext cx="6172200" cy="685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0D5671"/>
              </a:buClr>
              <a:buSzPts val="4000"/>
              <a:buFont typeface="Century Gothic"/>
              <a:buNone/>
            </a:pPr>
            <a:r>
              <a:rPr lang="en-US" sz="4000" dirty="0">
                <a:solidFill>
                  <a:schemeClr val="bg1"/>
                </a:solidFill>
              </a:rPr>
              <a:t>ANNUAL TIMELINES</a:t>
            </a:r>
            <a:endParaRPr dirty="0">
              <a:solidFill>
                <a:schemeClr val="bg1"/>
              </a:solidFill>
            </a:endParaRPr>
          </a:p>
        </p:txBody>
      </p:sp>
      <p:sp>
        <p:nvSpPr>
          <p:cNvPr id="459" name="Google Shape;459;p37"/>
          <p:cNvSpPr txBox="1">
            <a:spLocks noGrp="1"/>
          </p:cNvSpPr>
          <p:nvPr>
            <p:ph type="body" idx="1"/>
          </p:nvPr>
        </p:nvSpPr>
        <p:spPr>
          <a:xfrm>
            <a:off x="457199" y="1219200"/>
            <a:ext cx="8390965" cy="5105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481AA"/>
              </a:buClr>
              <a:buSzPts val="2000"/>
              <a:buFont typeface="Noto Sans Symbols"/>
              <a:buChar char="⮚"/>
            </a:pPr>
            <a:r>
              <a:rPr lang="en-US" sz="2000" b="1" dirty="0">
                <a:solidFill>
                  <a:srgbClr val="1481AA"/>
                </a:solidFill>
              </a:rPr>
              <a:t>September or Before: </a:t>
            </a:r>
            <a:r>
              <a:rPr lang="en-US" sz="2000" dirty="0">
                <a:solidFill>
                  <a:srgbClr val="1481AA"/>
                </a:solidFill>
              </a:rPr>
              <a:t>Advance FON provided for next Fall</a:t>
            </a:r>
            <a:endParaRPr dirty="0"/>
          </a:p>
          <a:p>
            <a:pPr marL="342900" lvl="0" indent="-215900" algn="l" rtl="0">
              <a:spcBef>
                <a:spcPts val="1000"/>
              </a:spcBef>
              <a:spcAft>
                <a:spcPts val="0"/>
              </a:spcAft>
              <a:buClr>
                <a:srgbClr val="1481AA"/>
              </a:buClr>
              <a:buSzPts val="2000"/>
              <a:buFont typeface="Noto Sans Symbols"/>
              <a:buNone/>
            </a:pPr>
            <a:endParaRPr sz="2000" dirty="0">
              <a:solidFill>
                <a:srgbClr val="1481AA"/>
              </a:solidFill>
            </a:endParaRPr>
          </a:p>
          <a:p>
            <a:pPr marL="342900" lvl="0" indent="-342900" algn="l" rtl="0">
              <a:spcBef>
                <a:spcPts val="1000"/>
              </a:spcBef>
              <a:spcAft>
                <a:spcPts val="0"/>
              </a:spcAft>
              <a:buClr>
                <a:srgbClr val="1481AA"/>
              </a:buClr>
              <a:buSzPts val="2000"/>
              <a:buFont typeface="Noto Sans Symbols"/>
              <a:buChar char="⮚"/>
            </a:pPr>
            <a:r>
              <a:rPr lang="en-US" sz="2000" b="1" dirty="0">
                <a:solidFill>
                  <a:srgbClr val="1481AA"/>
                </a:solidFill>
              </a:rPr>
              <a:t>November: </a:t>
            </a:r>
            <a:r>
              <a:rPr lang="en-US" sz="2000" dirty="0">
                <a:solidFill>
                  <a:srgbClr val="1481AA"/>
                </a:solidFill>
              </a:rPr>
              <a:t>BOG determines adequacy of funding for current fiscal year; effects next Fall’s FON</a:t>
            </a:r>
            <a:endParaRPr dirty="0"/>
          </a:p>
          <a:p>
            <a:pPr marL="342900" lvl="0" indent="-215900" algn="l" rtl="0">
              <a:spcBef>
                <a:spcPts val="1000"/>
              </a:spcBef>
              <a:spcAft>
                <a:spcPts val="0"/>
              </a:spcAft>
              <a:buClr>
                <a:srgbClr val="1481AA"/>
              </a:buClr>
              <a:buSzPts val="2000"/>
              <a:buFont typeface="Noto Sans Symbols"/>
              <a:buNone/>
            </a:pPr>
            <a:endParaRPr sz="2000" dirty="0">
              <a:solidFill>
                <a:srgbClr val="1481AA"/>
              </a:solidFill>
            </a:endParaRPr>
          </a:p>
          <a:p>
            <a:pPr marL="342900" lvl="0" indent="-342900" algn="l" rtl="0">
              <a:spcBef>
                <a:spcPts val="1000"/>
              </a:spcBef>
              <a:spcAft>
                <a:spcPts val="0"/>
              </a:spcAft>
              <a:buClr>
                <a:srgbClr val="1481AA"/>
              </a:buClr>
              <a:buSzPts val="2000"/>
              <a:buFont typeface="Noto Sans Symbols"/>
              <a:buChar char="⮚"/>
            </a:pPr>
            <a:r>
              <a:rPr lang="en-US" sz="2000" b="1" dirty="0">
                <a:solidFill>
                  <a:srgbClr val="1481AA"/>
                </a:solidFill>
              </a:rPr>
              <a:t>November 1: </a:t>
            </a:r>
            <a:r>
              <a:rPr lang="en-US" sz="2000" dirty="0">
                <a:solidFill>
                  <a:srgbClr val="1481AA"/>
                </a:solidFill>
              </a:rPr>
              <a:t>Districts submit current Fall numbers</a:t>
            </a:r>
            <a:endParaRPr dirty="0"/>
          </a:p>
          <a:p>
            <a:pPr marL="342900" lvl="0" indent="-215900" algn="l" rtl="0">
              <a:spcBef>
                <a:spcPts val="1000"/>
              </a:spcBef>
              <a:spcAft>
                <a:spcPts val="0"/>
              </a:spcAft>
              <a:buClr>
                <a:srgbClr val="1481AA"/>
              </a:buClr>
              <a:buSzPts val="2000"/>
              <a:buFont typeface="Noto Sans Symbols"/>
              <a:buNone/>
            </a:pPr>
            <a:endParaRPr sz="2000" b="1" dirty="0">
              <a:solidFill>
                <a:srgbClr val="1481AA"/>
              </a:solidFill>
            </a:endParaRPr>
          </a:p>
          <a:p>
            <a:pPr marL="342900" lvl="0" indent="-342900" algn="l" rtl="0">
              <a:spcBef>
                <a:spcPts val="1000"/>
              </a:spcBef>
              <a:spcAft>
                <a:spcPts val="0"/>
              </a:spcAft>
              <a:buClr>
                <a:srgbClr val="1481AA"/>
              </a:buClr>
              <a:buSzPts val="2000"/>
              <a:buFont typeface="Noto Sans Symbols"/>
              <a:buChar char="⮚"/>
            </a:pPr>
            <a:r>
              <a:rPr lang="en-US" sz="2000" b="1" dirty="0">
                <a:solidFill>
                  <a:srgbClr val="1481AA"/>
                </a:solidFill>
              </a:rPr>
              <a:t>January: </a:t>
            </a:r>
            <a:r>
              <a:rPr lang="en-US" sz="2000" dirty="0">
                <a:solidFill>
                  <a:srgbClr val="1481AA"/>
                </a:solidFill>
              </a:rPr>
              <a:t>Penalties determined for past Fall FON</a:t>
            </a:r>
            <a:endParaRPr dirty="0"/>
          </a:p>
          <a:p>
            <a:pPr marL="342900" lvl="0" indent="-215900" algn="l" rtl="0">
              <a:spcBef>
                <a:spcPts val="1000"/>
              </a:spcBef>
              <a:spcAft>
                <a:spcPts val="0"/>
              </a:spcAft>
              <a:buClr>
                <a:srgbClr val="1481AA"/>
              </a:buClr>
              <a:buSzPts val="2000"/>
              <a:buFont typeface="Noto Sans Symbols"/>
              <a:buNone/>
            </a:pPr>
            <a:endParaRPr sz="2000" b="1" dirty="0">
              <a:solidFill>
                <a:srgbClr val="1481AA"/>
              </a:solidFill>
            </a:endParaRPr>
          </a:p>
          <a:p>
            <a:pPr marL="342900" lvl="0" indent="-342900" algn="l" rtl="0">
              <a:spcBef>
                <a:spcPts val="1000"/>
              </a:spcBef>
              <a:spcAft>
                <a:spcPts val="0"/>
              </a:spcAft>
              <a:buClr>
                <a:srgbClr val="1481AA"/>
              </a:buClr>
              <a:buSzPts val="2000"/>
              <a:buFont typeface="Noto Sans Symbols"/>
              <a:buChar char="⮚"/>
            </a:pPr>
            <a:r>
              <a:rPr lang="en-US" sz="2000" b="1" dirty="0">
                <a:solidFill>
                  <a:srgbClr val="1481AA"/>
                </a:solidFill>
              </a:rPr>
              <a:t>June/July: </a:t>
            </a:r>
            <a:r>
              <a:rPr lang="en-US" sz="2000" dirty="0">
                <a:solidFill>
                  <a:srgbClr val="1481AA"/>
                </a:solidFill>
              </a:rPr>
              <a:t>P2 FON and Compliance FON provided for next Fall</a:t>
            </a:r>
            <a:endParaRPr dirty="0"/>
          </a:p>
          <a:p>
            <a:pPr marL="342900" lvl="0" indent="-228600" algn="l" rtl="0">
              <a:spcBef>
                <a:spcPts val="1000"/>
              </a:spcBef>
              <a:spcAft>
                <a:spcPts val="0"/>
              </a:spcAft>
              <a:buSzPts val="1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0" y="0"/>
            <a:ext cx="61722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3600"/>
              <a:buFont typeface="Century Gothic"/>
              <a:buNone/>
            </a:pPr>
            <a:r>
              <a:rPr lang="en-US" sz="1600" dirty="0">
                <a:solidFill>
                  <a:schemeClr val="bg1"/>
                </a:solidFill>
              </a:rPr>
              <a:t>ADEQUATE vs. INEDQUATE FUNDS</a:t>
            </a:r>
            <a:br>
              <a:rPr lang="en-US" sz="1600" dirty="0">
                <a:solidFill>
                  <a:schemeClr val="bg1"/>
                </a:solidFill>
              </a:rPr>
            </a:br>
            <a:r>
              <a:rPr lang="en-US" sz="1600" dirty="0">
                <a:solidFill>
                  <a:schemeClr val="bg1"/>
                </a:solidFill>
              </a:rPr>
              <a:t>(Determined by BOG in November)</a:t>
            </a:r>
            <a:endParaRPr sz="1600" dirty="0">
              <a:solidFill>
                <a:schemeClr val="bg1"/>
              </a:solidFill>
            </a:endParaRPr>
          </a:p>
        </p:txBody>
      </p:sp>
      <p:sp>
        <p:nvSpPr>
          <p:cNvPr id="467" name="Google Shape;467;p38"/>
          <p:cNvSpPr txBox="1">
            <a:spLocks noGrp="1"/>
          </p:cNvSpPr>
          <p:nvPr>
            <p:ph type="body" idx="1"/>
          </p:nvPr>
        </p:nvSpPr>
        <p:spPr>
          <a:xfrm>
            <a:off x="609600" y="1219200"/>
            <a:ext cx="7696200" cy="4572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481AA"/>
              </a:buClr>
              <a:buSzPts val="2200"/>
              <a:buFont typeface="Wingdings" panose="05000000000000000000" pitchFamily="2" charset="2"/>
              <a:buChar char="v"/>
            </a:pPr>
            <a:r>
              <a:rPr lang="en-US" sz="2200" dirty="0">
                <a:solidFill>
                  <a:srgbClr val="1481AA"/>
                </a:solidFill>
              </a:rPr>
              <a:t>Adequate means COLA, Growth, or funds for other core programs exist in budget</a:t>
            </a:r>
            <a:endParaRPr dirty="0"/>
          </a:p>
          <a:p>
            <a:pPr lvl="1" algn="l" rtl="0">
              <a:spcBef>
                <a:spcPts val="1000"/>
              </a:spcBef>
              <a:spcAft>
                <a:spcPts val="0"/>
              </a:spcAft>
              <a:buClr>
                <a:srgbClr val="1481AA"/>
              </a:buClr>
              <a:buSzPts val="2000"/>
            </a:pPr>
            <a:r>
              <a:rPr lang="en-US" sz="2000" dirty="0">
                <a:solidFill>
                  <a:srgbClr val="488292"/>
                </a:solidFill>
              </a:rPr>
              <a:t>Districts are expected to hit their FON</a:t>
            </a:r>
            <a:endParaRPr dirty="0"/>
          </a:p>
          <a:p>
            <a:pPr marL="342900" lvl="0" indent="-342900" algn="l" rtl="0">
              <a:spcBef>
                <a:spcPts val="1000"/>
              </a:spcBef>
              <a:spcAft>
                <a:spcPts val="0"/>
              </a:spcAft>
              <a:buClr>
                <a:srgbClr val="1481AA"/>
              </a:buClr>
              <a:buSzPts val="2200"/>
              <a:buFont typeface="Wingdings" panose="05000000000000000000" pitchFamily="2" charset="2"/>
              <a:buChar char="v"/>
            </a:pPr>
            <a:r>
              <a:rPr lang="en-US" sz="2200" dirty="0">
                <a:solidFill>
                  <a:srgbClr val="1481AA"/>
                </a:solidFill>
              </a:rPr>
              <a:t>Inadequate funds </a:t>
            </a:r>
            <a:endParaRPr dirty="0"/>
          </a:p>
          <a:p>
            <a:pPr lvl="1" algn="l" rtl="0">
              <a:spcBef>
                <a:spcPts val="1000"/>
              </a:spcBef>
              <a:spcAft>
                <a:spcPts val="0"/>
              </a:spcAft>
              <a:buClr>
                <a:srgbClr val="1481AA"/>
              </a:buClr>
              <a:buSzPts val="2000"/>
              <a:buFont typeface="Courier New" panose="02070309020205020404" pitchFamily="49" charset="0"/>
              <a:buChar char="o"/>
            </a:pPr>
            <a:r>
              <a:rPr lang="en-US" sz="2000" dirty="0">
                <a:solidFill>
                  <a:srgbClr val="488292"/>
                </a:solidFill>
              </a:rPr>
              <a:t>Options available:</a:t>
            </a:r>
            <a:endParaRPr dirty="0"/>
          </a:p>
          <a:p>
            <a:pPr lvl="2" algn="l" rtl="0">
              <a:spcBef>
                <a:spcPts val="1000"/>
              </a:spcBef>
              <a:spcAft>
                <a:spcPts val="0"/>
              </a:spcAft>
              <a:buClr>
                <a:srgbClr val="1481AA"/>
              </a:buClr>
              <a:buSzPts val="1800"/>
            </a:pPr>
            <a:r>
              <a:rPr lang="en-US" sz="1800" dirty="0">
                <a:solidFill>
                  <a:srgbClr val="488292"/>
                </a:solidFill>
              </a:rPr>
              <a:t>Prior year FON </a:t>
            </a:r>
            <a:r>
              <a:rPr lang="en-US" sz="1800" b="1" dirty="0">
                <a:solidFill>
                  <a:srgbClr val="488292"/>
                </a:solidFill>
              </a:rPr>
              <a:t>or</a:t>
            </a:r>
            <a:r>
              <a:rPr lang="en-US" sz="1800" dirty="0">
                <a:solidFill>
                  <a:srgbClr val="488292"/>
                </a:solidFill>
              </a:rPr>
              <a:t> </a:t>
            </a:r>
            <a:endParaRPr sz="1800" dirty="0">
              <a:solidFill>
                <a:srgbClr val="488292"/>
              </a:solidFill>
            </a:endParaRPr>
          </a:p>
          <a:p>
            <a:pPr lvl="2" algn="l" rtl="0">
              <a:spcBef>
                <a:spcPts val="1000"/>
              </a:spcBef>
              <a:spcAft>
                <a:spcPts val="0"/>
              </a:spcAft>
              <a:buClr>
                <a:srgbClr val="1481AA"/>
              </a:buClr>
              <a:buSzPts val="1800"/>
            </a:pPr>
            <a:r>
              <a:rPr lang="en-US" sz="1800" dirty="0">
                <a:solidFill>
                  <a:srgbClr val="488292"/>
                </a:solidFill>
              </a:rPr>
              <a:t>Current year FON (if lower than prior year) </a:t>
            </a:r>
            <a:r>
              <a:rPr lang="en-US" sz="1800" b="1" dirty="0">
                <a:solidFill>
                  <a:srgbClr val="488292"/>
                </a:solidFill>
              </a:rPr>
              <a:t>or</a:t>
            </a:r>
            <a:endParaRPr sz="1800" dirty="0">
              <a:solidFill>
                <a:srgbClr val="488292"/>
              </a:solidFill>
            </a:endParaRPr>
          </a:p>
          <a:p>
            <a:pPr lvl="2" algn="l" rtl="0">
              <a:spcBef>
                <a:spcPts val="1000"/>
              </a:spcBef>
              <a:spcAft>
                <a:spcPts val="0"/>
              </a:spcAft>
              <a:buClr>
                <a:srgbClr val="1481AA"/>
              </a:buClr>
              <a:buSzPts val="1800"/>
            </a:pPr>
            <a:r>
              <a:rPr lang="en-US" sz="1800" dirty="0">
                <a:solidFill>
                  <a:srgbClr val="488292"/>
                </a:solidFill>
              </a:rPr>
              <a:t>Maintaining, at a minimum, the full-time equivalent faculty (FTEF) percentage attained in the prior fall term.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0"/>
          <p:cNvSpPr txBox="1">
            <a:spLocks noGrp="1"/>
          </p:cNvSpPr>
          <p:nvPr>
            <p:ph type="title"/>
          </p:nvPr>
        </p:nvSpPr>
        <p:spPr>
          <a:xfrm>
            <a:off x="1" y="0"/>
            <a:ext cx="6172199" cy="685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0D5671"/>
              </a:buClr>
              <a:buSzPts val="4000"/>
              <a:buFont typeface="Century Gothic"/>
              <a:buNone/>
            </a:pPr>
            <a:r>
              <a:rPr lang="en-US" sz="4000" dirty="0">
                <a:solidFill>
                  <a:schemeClr val="bg1"/>
                </a:solidFill>
              </a:rPr>
              <a:t>PLANNING</a:t>
            </a:r>
            <a:endParaRPr sz="1800" dirty="0">
              <a:solidFill>
                <a:schemeClr val="bg1"/>
              </a:solidFill>
            </a:endParaRPr>
          </a:p>
        </p:txBody>
      </p:sp>
      <p:sp>
        <p:nvSpPr>
          <p:cNvPr id="482" name="Google Shape;482;p40"/>
          <p:cNvSpPr txBox="1">
            <a:spLocks noGrp="1"/>
          </p:cNvSpPr>
          <p:nvPr>
            <p:ph type="body" idx="1"/>
          </p:nvPr>
        </p:nvSpPr>
        <p:spPr>
          <a:xfrm>
            <a:off x="533400" y="1143000"/>
            <a:ext cx="8305800" cy="5090889"/>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None/>
            </a:pPr>
            <a:endParaRPr dirty="0"/>
          </a:p>
          <a:p>
            <a:pPr marL="342900" lvl="0" indent="-342900" algn="l" rtl="0">
              <a:spcBef>
                <a:spcPts val="1000"/>
              </a:spcBef>
              <a:spcAft>
                <a:spcPts val="0"/>
              </a:spcAft>
              <a:buClr>
                <a:srgbClr val="1481AA"/>
              </a:buClr>
              <a:buSzPts val="2400"/>
              <a:buFont typeface="Wingdings" panose="05000000000000000000" pitchFamily="2" charset="2"/>
              <a:buChar char="v"/>
            </a:pPr>
            <a:r>
              <a:rPr lang="en-US" sz="2400" dirty="0">
                <a:solidFill>
                  <a:srgbClr val="1481AA"/>
                </a:solidFill>
              </a:rPr>
              <a:t>It’s </a:t>
            </a:r>
            <a:r>
              <a:rPr lang="en-US" sz="2400" b="1" u="sng" dirty="0">
                <a:solidFill>
                  <a:srgbClr val="1481AA"/>
                </a:solidFill>
              </a:rPr>
              <a:t>ALL</a:t>
            </a:r>
            <a:r>
              <a:rPr lang="en-US" sz="2400" dirty="0">
                <a:solidFill>
                  <a:srgbClr val="1481AA"/>
                </a:solidFill>
              </a:rPr>
              <a:t> an </a:t>
            </a:r>
            <a:r>
              <a:rPr lang="en-US" sz="2400" u="sng" dirty="0">
                <a:solidFill>
                  <a:srgbClr val="1481AA"/>
                </a:solidFill>
              </a:rPr>
              <a:t>Estimate</a:t>
            </a:r>
            <a:endParaRPr dirty="0"/>
          </a:p>
          <a:p>
            <a:pPr marL="342900" lvl="0" indent="-342900" algn="l" rtl="0">
              <a:spcBef>
                <a:spcPts val="1000"/>
              </a:spcBef>
              <a:spcAft>
                <a:spcPts val="0"/>
              </a:spcAft>
              <a:buClr>
                <a:srgbClr val="1481AA"/>
              </a:buClr>
              <a:buSzPts val="2400"/>
              <a:buFont typeface="Wingdings" panose="05000000000000000000" pitchFamily="2" charset="2"/>
              <a:buChar char="v"/>
            </a:pPr>
            <a:r>
              <a:rPr lang="en-US" sz="2400" dirty="0">
                <a:solidFill>
                  <a:srgbClr val="1481AA"/>
                </a:solidFill>
              </a:rPr>
              <a:t>Advance – Estimate based on Budget Act</a:t>
            </a:r>
            <a:endParaRPr dirty="0"/>
          </a:p>
          <a:p>
            <a:pPr lvl="1" algn="l" rtl="0">
              <a:spcBef>
                <a:spcPts val="1000"/>
              </a:spcBef>
              <a:spcAft>
                <a:spcPts val="0"/>
              </a:spcAft>
              <a:buClr>
                <a:srgbClr val="1481AA"/>
              </a:buClr>
              <a:buSzPts val="2200"/>
            </a:pPr>
            <a:r>
              <a:rPr lang="en-US" sz="2200" dirty="0">
                <a:solidFill>
                  <a:srgbClr val="1481AA"/>
                </a:solidFill>
              </a:rPr>
              <a:t>Prior year funded credit FTES plus full restoration and full growth funds</a:t>
            </a:r>
            <a:endParaRPr dirty="0"/>
          </a:p>
          <a:p>
            <a:pPr marL="342900" lvl="0" indent="-342900" algn="l" rtl="0">
              <a:spcBef>
                <a:spcPts val="1000"/>
              </a:spcBef>
              <a:spcAft>
                <a:spcPts val="0"/>
              </a:spcAft>
              <a:buClr>
                <a:srgbClr val="1481AA"/>
              </a:buClr>
              <a:buSzPts val="2400"/>
              <a:buFont typeface="Wingdings" panose="05000000000000000000" pitchFamily="2" charset="2"/>
              <a:buChar char="v"/>
            </a:pPr>
            <a:r>
              <a:rPr lang="en-US" sz="2400" dirty="0">
                <a:solidFill>
                  <a:srgbClr val="1481AA"/>
                </a:solidFill>
              </a:rPr>
              <a:t>P-2 – Based on funded credit FTES at P-2</a:t>
            </a:r>
            <a:endParaRPr dirty="0"/>
          </a:p>
          <a:p>
            <a:pPr marL="342900" lvl="0" indent="-342900" algn="l" rtl="0">
              <a:spcBef>
                <a:spcPts val="1000"/>
              </a:spcBef>
              <a:spcAft>
                <a:spcPts val="0"/>
              </a:spcAft>
              <a:buClr>
                <a:srgbClr val="1481AA"/>
              </a:buClr>
              <a:buSzPts val="2400"/>
              <a:buFont typeface="Wingdings" panose="05000000000000000000" pitchFamily="2" charset="2"/>
              <a:buChar char="v"/>
            </a:pPr>
            <a:r>
              <a:rPr lang="en-US" sz="2400" dirty="0">
                <a:solidFill>
                  <a:srgbClr val="1481AA"/>
                </a:solidFill>
              </a:rPr>
              <a:t>Compliance = lesser of two “estimates”</a:t>
            </a:r>
            <a:endParaRPr sz="2400" dirty="0">
              <a:solidFill>
                <a:srgbClr val="1481A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2"/>
          <p:cNvSpPr txBox="1">
            <a:spLocks noGrp="1"/>
          </p:cNvSpPr>
          <p:nvPr>
            <p:ph type="title"/>
          </p:nvPr>
        </p:nvSpPr>
        <p:spPr>
          <a:xfrm>
            <a:off x="0" y="0"/>
            <a:ext cx="6172200" cy="70198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3600"/>
              <a:buFont typeface="Century Gothic"/>
              <a:buNone/>
            </a:pPr>
            <a:r>
              <a:rPr lang="en-US" sz="4000" dirty="0">
                <a:solidFill>
                  <a:schemeClr val="bg1"/>
                </a:solidFill>
              </a:rPr>
              <a:t>PLANNING</a:t>
            </a:r>
            <a:endParaRPr sz="4000" dirty="0">
              <a:solidFill>
                <a:schemeClr val="bg1"/>
              </a:solidFill>
            </a:endParaRPr>
          </a:p>
        </p:txBody>
      </p:sp>
      <p:sp>
        <p:nvSpPr>
          <p:cNvPr id="496" name="Google Shape;496;p42"/>
          <p:cNvSpPr txBox="1">
            <a:spLocks noGrp="1"/>
          </p:cNvSpPr>
          <p:nvPr>
            <p:ph type="body" idx="1"/>
          </p:nvPr>
        </p:nvSpPr>
        <p:spPr>
          <a:xfrm>
            <a:off x="533400" y="1447800"/>
            <a:ext cx="7696200" cy="4708211"/>
          </a:xfrm>
          <a:prstGeom prst="rect">
            <a:avLst/>
          </a:prstGeom>
          <a:noFill/>
          <a:ln>
            <a:noFill/>
          </a:ln>
        </p:spPr>
        <p:txBody>
          <a:bodyPr spcFirstLastPara="1" wrap="square" lIns="91425" tIns="45700" rIns="91425" bIns="45700" anchor="t" anchorCtr="0">
            <a:normAutofit/>
          </a:bodyPr>
          <a:lstStyle/>
          <a:p>
            <a:pPr lvl="1" algn="l" rtl="0">
              <a:spcBef>
                <a:spcPts val="1000"/>
              </a:spcBef>
              <a:spcAft>
                <a:spcPts val="0"/>
              </a:spcAft>
              <a:buClr>
                <a:srgbClr val="1481AA"/>
              </a:buClr>
              <a:buSzPts val="2000"/>
              <a:buFont typeface="Wingdings" panose="05000000000000000000" pitchFamily="2" charset="2"/>
              <a:buChar char="v"/>
            </a:pPr>
            <a:r>
              <a:rPr lang="en-US" sz="2000" dirty="0">
                <a:solidFill>
                  <a:srgbClr val="1481AA"/>
                </a:solidFill>
              </a:rPr>
              <a:t>Retirement notices received within 45 days of Spring term end count in subsequent Fall FON</a:t>
            </a:r>
            <a:endParaRPr dirty="0"/>
          </a:p>
          <a:p>
            <a:pPr lvl="2" algn="l" rtl="0">
              <a:spcBef>
                <a:spcPts val="1000"/>
              </a:spcBef>
              <a:spcAft>
                <a:spcPts val="0"/>
              </a:spcAft>
              <a:buClr>
                <a:srgbClr val="1481AA"/>
              </a:buClr>
              <a:buSzPts val="1800"/>
            </a:pPr>
            <a:r>
              <a:rPr lang="en-US" sz="1800" dirty="0">
                <a:solidFill>
                  <a:srgbClr val="1481AA"/>
                </a:solidFill>
              </a:rPr>
              <a:t>However – if received more than 45 days of Spring term end, they do not count in Fall FON</a:t>
            </a:r>
            <a:endParaRPr sz="1800" dirty="0">
              <a:solidFill>
                <a:srgbClr val="1481AA"/>
              </a:solidFill>
            </a:endParaRPr>
          </a:p>
          <a:p>
            <a:pPr marL="342900" lvl="0" indent="-228600" algn="l" rtl="0">
              <a:spcBef>
                <a:spcPts val="1000"/>
              </a:spcBef>
              <a:spcAft>
                <a:spcPts val="0"/>
              </a:spcAft>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txBox="1">
            <a:spLocks noGrp="1"/>
          </p:cNvSpPr>
          <p:nvPr>
            <p:ph type="title"/>
          </p:nvPr>
        </p:nvSpPr>
        <p:spPr>
          <a:xfrm>
            <a:off x="0" y="0"/>
            <a:ext cx="61722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dirty="0"/>
              <a:t>AGENDA</a:t>
            </a:r>
            <a:endParaRPr dirty="0"/>
          </a:p>
        </p:txBody>
      </p:sp>
      <p:sp>
        <p:nvSpPr>
          <p:cNvPr id="402" name="Google Shape;402;p30"/>
          <p:cNvSpPr txBox="1">
            <a:spLocks noGrp="1"/>
          </p:cNvSpPr>
          <p:nvPr>
            <p:ph type="body" idx="1"/>
          </p:nvPr>
        </p:nvSpPr>
        <p:spPr>
          <a:xfrm>
            <a:off x="381000" y="1828800"/>
            <a:ext cx="8458199" cy="457200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Clr>
                <a:srgbClr val="1481AA"/>
              </a:buClr>
              <a:buSzPct val="100000"/>
              <a:buFont typeface="+mj-lt"/>
              <a:buAutoNum type="arabicParenR"/>
            </a:pPr>
            <a:r>
              <a:rPr lang="en-US" sz="2000" dirty="0">
                <a:solidFill>
                  <a:srgbClr val="1481AA"/>
                </a:solidFill>
              </a:rPr>
              <a:t>Background</a:t>
            </a:r>
            <a:endParaRPr lang="en-US" dirty="0"/>
          </a:p>
          <a:p>
            <a:pPr marL="457200" lvl="0" indent="-457200" algn="l" rtl="0">
              <a:lnSpc>
                <a:spcPct val="150000"/>
              </a:lnSpc>
              <a:spcBef>
                <a:spcPts val="0"/>
              </a:spcBef>
              <a:spcAft>
                <a:spcPts val="0"/>
              </a:spcAft>
              <a:buClr>
                <a:srgbClr val="1481AA"/>
              </a:buClr>
              <a:buSzPct val="100000"/>
              <a:buFont typeface="+mj-lt"/>
              <a:buAutoNum type="arabicParenR"/>
            </a:pPr>
            <a:r>
              <a:rPr lang="en-US" sz="2000" dirty="0">
                <a:solidFill>
                  <a:srgbClr val="1481AA"/>
                </a:solidFill>
              </a:rPr>
              <a:t>Calculations</a:t>
            </a:r>
            <a:endParaRPr lang="en-US" sz="2800" dirty="0"/>
          </a:p>
          <a:p>
            <a:pPr marL="457200" lvl="0" indent="-457200" algn="l" rtl="0">
              <a:lnSpc>
                <a:spcPct val="150000"/>
              </a:lnSpc>
              <a:spcBef>
                <a:spcPts val="1000"/>
              </a:spcBef>
              <a:spcAft>
                <a:spcPts val="0"/>
              </a:spcAft>
              <a:buClr>
                <a:srgbClr val="1481AA"/>
              </a:buClr>
              <a:buSzPct val="100000"/>
              <a:buFont typeface="+mj-lt"/>
              <a:buAutoNum type="arabicParenR"/>
            </a:pPr>
            <a:r>
              <a:rPr lang="en-US" sz="2100" dirty="0">
                <a:solidFill>
                  <a:srgbClr val="1481AA"/>
                </a:solidFill>
              </a:rPr>
              <a:t>Planning Considerations</a:t>
            </a:r>
            <a:endParaRPr dirty="0"/>
          </a:p>
          <a:p>
            <a:pPr marL="457200" lvl="0" indent="-457200" algn="l" rtl="0">
              <a:lnSpc>
                <a:spcPct val="150000"/>
              </a:lnSpc>
              <a:spcBef>
                <a:spcPts val="1000"/>
              </a:spcBef>
              <a:spcAft>
                <a:spcPts val="0"/>
              </a:spcAft>
              <a:buClr>
                <a:srgbClr val="1481AA"/>
              </a:buClr>
              <a:buSzPct val="100000"/>
              <a:buFont typeface="+mj-lt"/>
              <a:buAutoNum type="arabicParenR"/>
            </a:pPr>
            <a:r>
              <a:rPr lang="en-US" sz="2000" dirty="0">
                <a:solidFill>
                  <a:srgbClr val="1481AA"/>
                </a:solidFill>
              </a:rPr>
              <a:t>Consequences of non-compliance</a:t>
            </a:r>
            <a:endParaRPr dirty="0"/>
          </a:p>
          <a:p>
            <a:pPr marL="342900" lvl="0" indent="-237172" algn="l" rtl="0">
              <a:spcBef>
                <a:spcPts val="1000"/>
              </a:spcBef>
              <a:spcAft>
                <a:spcPts val="0"/>
              </a:spcAft>
              <a:buSzPct val="1000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3"/>
          <p:cNvSpPr txBox="1">
            <a:spLocks noGrp="1"/>
          </p:cNvSpPr>
          <p:nvPr>
            <p:ph type="title"/>
          </p:nvPr>
        </p:nvSpPr>
        <p:spPr>
          <a:xfrm>
            <a:off x="0" y="0"/>
            <a:ext cx="6172200" cy="685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0D5671"/>
              </a:buClr>
              <a:buSzPts val="4000"/>
              <a:buFont typeface="Century Gothic"/>
              <a:buNone/>
            </a:pPr>
            <a:r>
              <a:rPr lang="en-US" sz="4000" dirty="0">
                <a:solidFill>
                  <a:schemeClr val="bg1"/>
                </a:solidFill>
              </a:rPr>
              <a:t>THINGS to KEEP in MIND</a:t>
            </a:r>
            <a:endParaRPr dirty="0">
              <a:solidFill>
                <a:schemeClr val="bg1"/>
              </a:solidFill>
            </a:endParaRPr>
          </a:p>
        </p:txBody>
      </p:sp>
      <p:sp>
        <p:nvSpPr>
          <p:cNvPr id="503" name="Google Shape;503;p43"/>
          <p:cNvSpPr txBox="1">
            <a:spLocks noGrp="1"/>
          </p:cNvSpPr>
          <p:nvPr>
            <p:ph type="body" idx="1"/>
          </p:nvPr>
        </p:nvSpPr>
        <p:spPr>
          <a:xfrm>
            <a:off x="533400" y="1295400"/>
            <a:ext cx="8001000" cy="4419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481AA"/>
              </a:buClr>
              <a:buSzPts val="2000"/>
              <a:buFont typeface="Wingdings" panose="05000000000000000000" pitchFamily="2" charset="2"/>
              <a:buChar char="v"/>
            </a:pPr>
            <a:r>
              <a:rPr lang="en-US" sz="2000" dirty="0">
                <a:solidFill>
                  <a:srgbClr val="1481AA"/>
                </a:solidFill>
              </a:rPr>
              <a:t>Full-time Faculty help with meeting 50% Law</a:t>
            </a:r>
            <a:endParaRPr sz="2000" dirty="0">
              <a:solidFill>
                <a:srgbClr val="1481AA"/>
              </a:solidFill>
            </a:endParaRPr>
          </a:p>
          <a:p>
            <a:pPr marL="342900" lvl="0" indent="-342900" algn="l" rtl="0">
              <a:spcBef>
                <a:spcPts val="1000"/>
              </a:spcBef>
              <a:spcAft>
                <a:spcPts val="0"/>
              </a:spcAft>
              <a:buClr>
                <a:srgbClr val="1481AA"/>
              </a:buClr>
              <a:buSzPts val="2000"/>
              <a:buFont typeface="Wingdings" panose="05000000000000000000" pitchFamily="2" charset="2"/>
              <a:buChar char="v"/>
            </a:pPr>
            <a:r>
              <a:rPr lang="en-US" sz="2000" dirty="0">
                <a:solidFill>
                  <a:srgbClr val="1481AA"/>
                </a:solidFill>
              </a:rPr>
              <a:t>Instructional Service Agreements (ISAs)</a:t>
            </a:r>
            <a:endParaRPr dirty="0"/>
          </a:p>
          <a:p>
            <a:pPr lvl="1" algn="l" rtl="0">
              <a:spcBef>
                <a:spcPts val="1000"/>
              </a:spcBef>
              <a:spcAft>
                <a:spcPts val="0"/>
              </a:spcAft>
              <a:buClr>
                <a:srgbClr val="1481AA"/>
              </a:buClr>
              <a:buSzPts val="1800"/>
            </a:pPr>
            <a:r>
              <a:rPr lang="en-US" sz="1800" dirty="0">
                <a:solidFill>
                  <a:srgbClr val="488292"/>
                </a:solidFill>
              </a:rPr>
              <a:t>If they generate growth in credit FTES, then FON will also grow </a:t>
            </a:r>
            <a:endParaRPr dirty="0"/>
          </a:p>
          <a:p>
            <a:pPr marL="342900" lvl="0" indent="-342900" algn="l" rtl="0">
              <a:spcBef>
                <a:spcPts val="1000"/>
              </a:spcBef>
              <a:spcAft>
                <a:spcPts val="0"/>
              </a:spcAft>
              <a:buClr>
                <a:srgbClr val="1481AA"/>
              </a:buClr>
              <a:buSzPts val="2000"/>
              <a:buFont typeface="Wingdings" panose="05000000000000000000" pitchFamily="2" charset="2"/>
              <a:buChar char="v"/>
            </a:pPr>
            <a:r>
              <a:rPr lang="en-US" sz="2000" dirty="0">
                <a:solidFill>
                  <a:srgbClr val="1481AA"/>
                </a:solidFill>
              </a:rPr>
              <a:t>The FON is the floor, not the ceiling,  a mechanism to maintain status quo at best</a:t>
            </a:r>
            <a:endParaRPr dirty="0"/>
          </a:p>
          <a:p>
            <a:pPr lvl="0" algn="l" rtl="0">
              <a:spcBef>
                <a:spcPts val="1000"/>
              </a:spcBef>
              <a:spcAft>
                <a:spcPts val="0"/>
              </a:spcAft>
              <a:buClr>
                <a:srgbClr val="1481AA"/>
              </a:buClr>
              <a:buSzPts val="2000"/>
            </a:pPr>
            <a:endParaRPr sz="1800" b="1" dirty="0">
              <a:solidFill>
                <a:srgbClr val="1481AA"/>
              </a:solidFill>
            </a:endParaRPr>
          </a:p>
          <a:p>
            <a:pPr marL="342900" lvl="0" indent="-228600" algn="l" rtl="0">
              <a:spcBef>
                <a:spcPts val="100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5"/>
          <p:cNvSpPr txBox="1">
            <a:spLocks noGrp="1"/>
          </p:cNvSpPr>
          <p:nvPr>
            <p:ph type="title"/>
          </p:nvPr>
        </p:nvSpPr>
        <p:spPr>
          <a:xfrm>
            <a:off x="0" y="0"/>
            <a:ext cx="617220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D5671"/>
              </a:buClr>
              <a:buSzPts val="4000"/>
              <a:buFont typeface="Century Gothic"/>
              <a:buNone/>
            </a:pPr>
            <a:r>
              <a:rPr lang="en-US" sz="2000" dirty="0">
                <a:solidFill>
                  <a:schemeClr val="bg1"/>
                </a:solidFill>
              </a:rPr>
              <a:t>WHAT COUNTS? </a:t>
            </a:r>
            <a:br>
              <a:rPr lang="en-US" sz="2000" dirty="0">
                <a:solidFill>
                  <a:schemeClr val="bg1"/>
                </a:solidFill>
              </a:rPr>
            </a:br>
            <a:r>
              <a:rPr lang="en-US" sz="2000" dirty="0">
                <a:solidFill>
                  <a:schemeClr val="bg1"/>
                </a:solidFill>
              </a:rPr>
              <a:t>(Title 5, Sections 53308, 53309, 59204)</a:t>
            </a:r>
            <a:endParaRPr sz="2000" dirty="0">
              <a:solidFill>
                <a:schemeClr val="bg1"/>
              </a:solidFill>
            </a:endParaRPr>
          </a:p>
        </p:txBody>
      </p:sp>
      <p:graphicFrame>
        <p:nvGraphicFramePr>
          <p:cNvPr id="519" name="Google Shape;519;p45"/>
          <p:cNvGraphicFramePr/>
          <p:nvPr>
            <p:extLst>
              <p:ext uri="{D42A27DB-BD31-4B8C-83A1-F6EECF244321}">
                <p14:modId xmlns:p14="http://schemas.microsoft.com/office/powerpoint/2010/main" val="566485486"/>
              </p:ext>
            </p:extLst>
          </p:nvPr>
        </p:nvGraphicFramePr>
        <p:xfrm>
          <a:off x="457200" y="1143001"/>
          <a:ext cx="7848601" cy="5105396"/>
        </p:xfrm>
        <a:graphic>
          <a:graphicData uri="http://schemas.openxmlformats.org/drawingml/2006/table">
            <a:tbl>
              <a:tblPr firstRow="1" bandRow="1">
                <a:noFill/>
              </a:tblPr>
              <a:tblGrid>
                <a:gridCol w="4207499">
                  <a:extLst>
                    <a:ext uri="{9D8B030D-6E8A-4147-A177-3AD203B41FA5}">
                      <a16:colId xmlns:a16="http://schemas.microsoft.com/office/drawing/2014/main" val="20000"/>
                    </a:ext>
                  </a:extLst>
                </a:gridCol>
                <a:gridCol w="1699191">
                  <a:extLst>
                    <a:ext uri="{9D8B030D-6E8A-4147-A177-3AD203B41FA5}">
                      <a16:colId xmlns:a16="http://schemas.microsoft.com/office/drawing/2014/main" val="20001"/>
                    </a:ext>
                  </a:extLst>
                </a:gridCol>
                <a:gridCol w="1941911">
                  <a:extLst>
                    <a:ext uri="{9D8B030D-6E8A-4147-A177-3AD203B41FA5}">
                      <a16:colId xmlns:a16="http://schemas.microsoft.com/office/drawing/2014/main" val="20002"/>
                    </a:ext>
                  </a:extLst>
                </a:gridCol>
              </a:tblGrid>
              <a:tr h="599837">
                <a:tc>
                  <a:txBody>
                    <a:bodyPr/>
                    <a:lstStyle/>
                    <a:p>
                      <a:pPr marL="0" marR="0" lvl="0" indent="0" algn="ctr" rtl="0">
                        <a:spcBef>
                          <a:spcPts val="0"/>
                        </a:spcBef>
                        <a:spcAft>
                          <a:spcPts val="0"/>
                        </a:spcAft>
                        <a:buNone/>
                      </a:pPr>
                      <a:r>
                        <a:rPr lang="en-US" sz="1800" u="none" strike="noStrike" cap="none"/>
                        <a:t>Type of Faculty</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FON </a:t>
                      </a:r>
                      <a:endParaRPr/>
                    </a:p>
                    <a:p>
                      <a:pPr marL="0" marR="0" lvl="0" indent="0" algn="ctr" rtl="0">
                        <a:spcBef>
                          <a:spcPts val="0"/>
                        </a:spcBef>
                        <a:spcAft>
                          <a:spcPts val="0"/>
                        </a:spcAft>
                        <a:buNone/>
                      </a:pPr>
                      <a:r>
                        <a:rPr lang="en-US" sz="1400" u="none" strike="noStrike" cap="none"/>
                        <a:t>(FT Faculty only)</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50% Law</a:t>
                      </a:r>
                      <a:endParaRPr/>
                    </a:p>
                    <a:p>
                      <a:pPr marL="0" marR="0" lvl="0" indent="0" algn="ctr" rtl="0">
                        <a:spcBef>
                          <a:spcPts val="0"/>
                        </a:spcBef>
                        <a:spcAft>
                          <a:spcPts val="0"/>
                        </a:spcAft>
                        <a:buNone/>
                      </a:pPr>
                      <a:r>
                        <a:rPr lang="en-US" sz="1400" u="none" strike="noStrike" cap="none"/>
                        <a:t>(FT and PT Faculty)</a:t>
                      </a:r>
                      <a:endParaRPr/>
                    </a:p>
                  </a:txBody>
                  <a:tcPr marL="91450" marR="91450" marT="45725" marB="45725"/>
                </a:tc>
                <a:extLst>
                  <a:ext uri="{0D108BD9-81ED-4DB2-BD59-A6C34878D82A}">
                    <a16:rowId xmlns:a16="http://schemas.microsoft.com/office/drawing/2014/main" val="10000"/>
                  </a:ext>
                </a:extLst>
              </a:tr>
              <a:tr h="405472">
                <a:tc>
                  <a:txBody>
                    <a:bodyPr/>
                    <a:lstStyle/>
                    <a:p>
                      <a:pPr marL="0" marR="0" lvl="0" indent="0" algn="l" rtl="0">
                        <a:spcBef>
                          <a:spcPts val="0"/>
                        </a:spcBef>
                        <a:spcAft>
                          <a:spcPts val="0"/>
                        </a:spcAft>
                        <a:buNone/>
                      </a:pPr>
                      <a:r>
                        <a:rPr lang="en-US" sz="1600" u="none" strike="noStrike" cap="none">
                          <a:solidFill>
                            <a:srgbClr val="0D5671"/>
                          </a:solidFill>
                        </a:rPr>
                        <a:t>Instructional Faculty</a:t>
                      </a:r>
                      <a:endParaRPr sz="1600">
                        <a:solidFill>
                          <a:srgbClr val="0D5671"/>
                        </a:solidFill>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extLst>
                  <a:ext uri="{0D108BD9-81ED-4DB2-BD59-A6C34878D82A}">
                    <a16:rowId xmlns:a16="http://schemas.microsoft.com/office/drawing/2014/main" val="10001"/>
                  </a:ext>
                </a:extLst>
              </a:tr>
              <a:tr h="405472">
                <a:tc>
                  <a:txBody>
                    <a:bodyPr/>
                    <a:lstStyle/>
                    <a:p>
                      <a:pPr marL="0" marR="0" lvl="0" indent="0" algn="l" rtl="0">
                        <a:spcBef>
                          <a:spcPts val="0"/>
                        </a:spcBef>
                        <a:spcAft>
                          <a:spcPts val="0"/>
                        </a:spcAft>
                        <a:buNone/>
                      </a:pPr>
                      <a:r>
                        <a:rPr lang="en-US" sz="1600" dirty="0">
                          <a:solidFill>
                            <a:srgbClr val="0D5671"/>
                          </a:solidFill>
                        </a:rPr>
                        <a:t>Non-Instructional Faculty</a:t>
                      </a:r>
                      <a:endParaRPr dirty="0"/>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extLst>
                  <a:ext uri="{0D108BD9-81ED-4DB2-BD59-A6C34878D82A}">
                    <a16:rowId xmlns:a16="http://schemas.microsoft.com/office/drawing/2014/main" val="10002"/>
                  </a:ext>
                </a:extLst>
              </a:tr>
              <a:tr h="405472">
                <a:tc>
                  <a:txBody>
                    <a:bodyPr/>
                    <a:lstStyle/>
                    <a:p>
                      <a:pPr marL="0" marR="0" lvl="0" indent="0" algn="l" rtl="0">
                        <a:spcBef>
                          <a:spcPts val="0"/>
                        </a:spcBef>
                        <a:spcAft>
                          <a:spcPts val="0"/>
                        </a:spcAft>
                        <a:buNone/>
                      </a:pPr>
                      <a:r>
                        <a:rPr lang="en-US" sz="1600">
                          <a:solidFill>
                            <a:srgbClr val="0D5671"/>
                          </a:solidFill>
                        </a:rPr>
                        <a:t>Non-credit Instructional Faculty</a:t>
                      </a:r>
                      <a:endParaRPr sz="1600">
                        <a:solidFill>
                          <a:srgbClr val="0D5671"/>
                        </a:solidFill>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extLst>
                  <a:ext uri="{0D108BD9-81ED-4DB2-BD59-A6C34878D82A}">
                    <a16:rowId xmlns:a16="http://schemas.microsoft.com/office/drawing/2014/main" val="10003"/>
                  </a:ext>
                </a:extLst>
              </a:tr>
              <a:tr h="405472">
                <a:tc>
                  <a:txBody>
                    <a:bodyPr/>
                    <a:lstStyle/>
                    <a:p>
                      <a:pPr marL="0" marR="0" lvl="0" indent="0" algn="l" rtl="0">
                        <a:spcBef>
                          <a:spcPts val="0"/>
                        </a:spcBef>
                        <a:spcAft>
                          <a:spcPts val="0"/>
                        </a:spcAft>
                        <a:buNone/>
                      </a:pPr>
                      <a:r>
                        <a:rPr lang="en-US" sz="1600">
                          <a:solidFill>
                            <a:srgbClr val="0D5671"/>
                          </a:solidFill>
                        </a:rPr>
                        <a:t>Non-credit Counselors</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extLst>
                  <a:ext uri="{0D108BD9-81ED-4DB2-BD59-A6C34878D82A}">
                    <a16:rowId xmlns:a16="http://schemas.microsoft.com/office/drawing/2014/main" val="10004"/>
                  </a:ext>
                </a:extLst>
              </a:tr>
              <a:tr h="405472">
                <a:tc>
                  <a:txBody>
                    <a:bodyPr/>
                    <a:lstStyle/>
                    <a:p>
                      <a:pPr marL="0" marR="0" lvl="0" indent="0" algn="l" rtl="0">
                        <a:spcBef>
                          <a:spcPts val="0"/>
                        </a:spcBef>
                        <a:spcAft>
                          <a:spcPts val="0"/>
                        </a:spcAft>
                        <a:buNone/>
                      </a:pPr>
                      <a:r>
                        <a:rPr lang="en-US" sz="1600">
                          <a:solidFill>
                            <a:srgbClr val="0D5671"/>
                          </a:solidFill>
                        </a:rPr>
                        <a:t>Tenure Track Grant Funded Faculty</a:t>
                      </a:r>
                      <a:endParaRPr sz="1600">
                        <a:solidFill>
                          <a:srgbClr val="0D5671"/>
                        </a:solidFill>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extLst>
                  <a:ext uri="{0D108BD9-81ED-4DB2-BD59-A6C34878D82A}">
                    <a16:rowId xmlns:a16="http://schemas.microsoft.com/office/drawing/2014/main" val="10005"/>
                  </a:ext>
                </a:extLst>
              </a:tr>
              <a:tr h="450839">
                <a:tc>
                  <a:txBody>
                    <a:bodyPr/>
                    <a:lstStyle/>
                    <a:p>
                      <a:pPr marL="0" marR="0" lvl="0" indent="0" algn="l" rtl="0">
                        <a:spcBef>
                          <a:spcPts val="0"/>
                        </a:spcBef>
                        <a:spcAft>
                          <a:spcPts val="0"/>
                        </a:spcAft>
                        <a:buNone/>
                      </a:pPr>
                      <a:r>
                        <a:rPr lang="en-US" sz="1600">
                          <a:solidFill>
                            <a:srgbClr val="0D5671"/>
                          </a:solidFill>
                        </a:rPr>
                        <a:t>Non-tenure track Grant Funded Faculty</a:t>
                      </a:r>
                      <a:endParaRPr sz="1600">
                        <a:solidFill>
                          <a:srgbClr val="0D5671"/>
                        </a:solidFill>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extLst>
                  <a:ext uri="{0D108BD9-81ED-4DB2-BD59-A6C34878D82A}">
                    <a16:rowId xmlns:a16="http://schemas.microsoft.com/office/drawing/2014/main" val="10006"/>
                  </a:ext>
                </a:extLst>
              </a:tr>
              <a:tr h="405472">
                <a:tc>
                  <a:txBody>
                    <a:bodyPr/>
                    <a:lstStyle/>
                    <a:p>
                      <a:pPr marL="0" marR="0" lvl="0" indent="0" algn="l" rtl="0">
                        <a:spcBef>
                          <a:spcPts val="0"/>
                        </a:spcBef>
                        <a:spcAft>
                          <a:spcPts val="0"/>
                        </a:spcAft>
                        <a:buNone/>
                      </a:pPr>
                      <a:r>
                        <a:rPr lang="en-US" sz="1600">
                          <a:solidFill>
                            <a:srgbClr val="0D5671"/>
                          </a:solidFill>
                        </a:rPr>
                        <a:t>FTF Overload</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extLst>
                  <a:ext uri="{0D108BD9-81ED-4DB2-BD59-A6C34878D82A}">
                    <a16:rowId xmlns:a16="http://schemas.microsoft.com/office/drawing/2014/main" val="10007"/>
                  </a:ext>
                </a:extLst>
              </a:tr>
              <a:tr h="405472">
                <a:tc>
                  <a:txBody>
                    <a:bodyPr/>
                    <a:lstStyle/>
                    <a:p>
                      <a:pPr marL="0" marR="0" lvl="0" indent="0" algn="l" rtl="0">
                        <a:spcBef>
                          <a:spcPts val="0"/>
                        </a:spcBef>
                        <a:spcAft>
                          <a:spcPts val="0"/>
                        </a:spcAft>
                        <a:buNone/>
                      </a:pPr>
                      <a:r>
                        <a:rPr lang="en-US" sz="1600">
                          <a:solidFill>
                            <a:srgbClr val="0D5671"/>
                          </a:solidFill>
                        </a:rPr>
                        <a:t>Faculty Reassigned Time</a:t>
                      </a:r>
                      <a:endParaRPr sz="1600">
                        <a:solidFill>
                          <a:srgbClr val="0D5671"/>
                        </a:solidFill>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extLst>
                  <a:ext uri="{0D108BD9-81ED-4DB2-BD59-A6C34878D82A}">
                    <a16:rowId xmlns:a16="http://schemas.microsoft.com/office/drawing/2014/main" val="10008"/>
                  </a:ext>
                </a:extLst>
              </a:tr>
              <a:tr h="405472">
                <a:tc>
                  <a:txBody>
                    <a:bodyPr/>
                    <a:lstStyle/>
                    <a:p>
                      <a:pPr marL="0" marR="0" lvl="0" indent="0" algn="l" rtl="0">
                        <a:spcBef>
                          <a:spcPts val="0"/>
                        </a:spcBef>
                        <a:spcAft>
                          <a:spcPts val="0"/>
                        </a:spcAft>
                        <a:buNone/>
                      </a:pPr>
                      <a:r>
                        <a:rPr lang="en-US" sz="1600">
                          <a:solidFill>
                            <a:srgbClr val="0D5671"/>
                          </a:solidFill>
                        </a:rPr>
                        <a:t>Sabbatical/Unpaid Leave</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extLst>
                  <a:ext uri="{0D108BD9-81ED-4DB2-BD59-A6C34878D82A}">
                    <a16:rowId xmlns:a16="http://schemas.microsoft.com/office/drawing/2014/main" val="10009"/>
                  </a:ext>
                </a:extLst>
              </a:tr>
              <a:tr h="405472">
                <a:tc>
                  <a:txBody>
                    <a:bodyPr/>
                    <a:lstStyle/>
                    <a:p>
                      <a:pPr marL="0" marR="0" lvl="0" indent="0" algn="l" rtl="0">
                        <a:spcBef>
                          <a:spcPts val="0"/>
                        </a:spcBef>
                        <a:spcAft>
                          <a:spcPts val="0"/>
                        </a:spcAft>
                        <a:buNone/>
                      </a:pPr>
                      <a:r>
                        <a:rPr lang="en-US" sz="1600">
                          <a:solidFill>
                            <a:srgbClr val="0D5671"/>
                          </a:solidFill>
                        </a:rPr>
                        <a:t>Late Retirements </a:t>
                      </a:r>
                      <a:r>
                        <a:rPr lang="en-US" sz="1400">
                          <a:solidFill>
                            <a:srgbClr val="0D5671"/>
                          </a:solidFill>
                        </a:rPr>
                        <a:t>(within 45 days)</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Yes</a:t>
                      </a:r>
                      <a:endParaRPr/>
                    </a:p>
                  </a:txBody>
                  <a:tcPr marL="91450" marR="91450" marT="45725" marB="45725"/>
                </a:tc>
                <a:tc>
                  <a:txBody>
                    <a:bodyPr/>
                    <a:lstStyle/>
                    <a:p>
                      <a:pPr marL="0" marR="0" lvl="0" indent="0" algn="ctr" rtl="0">
                        <a:spcBef>
                          <a:spcPts val="0"/>
                        </a:spcBef>
                        <a:spcAft>
                          <a:spcPts val="0"/>
                        </a:spcAft>
                        <a:buNone/>
                      </a:pPr>
                      <a:r>
                        <a:rPr lang="en-US" sz="1600">
                          <a:solidFill>
                            <a:srgbClr val="0D5671"/>
                          </a:solidFill>
                        </a:rPr>
                        <a:t>N/A</a:t>
                      </a:r>
                      <a:endParaRPr/>
                    </a:p>
                  </a:txBody>
                  <a:tcPr marL="91450" marR="91450" marT="45725" marB="45725"/>
                </a:tc>
                <a:extLst>
                  <a:ext uri="{0D108BD9-81ED-4DB2-BD59-A6C34878D82A}">
                    <a16:rowId xmlns:a16="http://schemas.microsoft.com/office/drawing/2014/main" val="10010"/>
                  </a:ext>
                </a:extLst>
              </a:tr>
              <a:tr h="405472">
                <a:tc>
                  <a:txBody>
                    <a:bodyPr/>
                    <a:lstStyle/>
                    <a:p>
                      <a:pPr marL="0" marR="0" lvl="0" indent="0" algn="l" rtl="0">
                        <a:spcBef>
                          <a:spcPts val="0"/>
                        </a:spcBef>
                        <a:spcAft>
                          <a:spcPts val="0"/>
                        </a:spcAft>
                        <a:buNone/>
                      </a:pPr>
                      <a:r>
                        <a:rPr lang="en-US" sz="1600">
                          <a:solidFill>
                            <a:srgbClr val="0D5671"/>
                          </a:solidFill>
                        </a:rPr>
                        <a:t>Funded by Parcel Tax</a:t>
                      </a:r>
                      <a:endParaRPr/>
                    </a:p>
                  </a:txBody>
                  <a:tcPr marL="91450" marR="91450" marT="45725" marB="45725"/>
                </a:tc>
                <a:tc>
                  <a:txBody>
                    <a:bodyPr/>
                    <a:lstStyle/>
                    <a:p>
                      <a:pPr marL="0" marR="0" lvl="0" indent="0" algn="ctr" rtl="0">
                        <a:spcBef>
                          <a:spcPts val="0"/>
                        </a:spcBef>
                        <a:spcAft>
                          <a:spcPts val="0"/>
                        </a:spcAft>
                        <a:buNone/>
                      </a:pPr>
                      <a:r>
                        <a:rPr lang="en-US" sz="1600">
                          <a:solidFill>
                            <a:srgbClr val="C00000"/>
                          </a:solidFill>
                        </a:rPr>
                        <a:t>No</a:t>
                      </a:r>
                      <a:endParaRPr/>
                    </a:p>
                  </a:txBody>
                  <a:tcPr marL="91450" marR="91450" marT="45725" marB="45725"/>
                </a:tc>
                <a:tc>
                  <a:txBody>
                    <a:bodyPr/>
                    <a:lstStyle/>
                    <a:p>
                      <a:pPr marL="0" marR="0" lvl="0" indent="0" algn="ctr" rtl="0">
                        <a:spcBef>
                          <a:spcPts val="0"/>
                        </a:spcBef>
                        <a:spcAft>
                          <a:spcPts val="0"/>
                        </a:spcAft>
                        <a:buNone/>
                      </a:pPr>
                      <a:r>
                        <a:rPr lang="en-US" sz="1600" dirty="0">
                          <a:solidFill>
                            <a:srgbClr val="5D2A9E"/>
                          </a:solidFill>
                        </a:rPr>
                        <a:t>Maybe</a:t>
                      </a:r>
                      <a:endParaRPr sz="1600" dirty="0">
                        <a:solidFill>
                          <a:srgbClr val="5D2A9E"/>
                        </a:solidFill>
                      </a:endParaRPr>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63F6-6675-44CD-BFCD-074644AEC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BD7F82-B147-463B-B936-A8358C4D2C90}"/>
              </a:ext>
            </a:extLst>
          </p:cNvPr>
          <p:cNvSpPr>
            <a:spLocks noGrp="1"/>
          </p:cNvSpPr>
          <p:nvPr>
            <p:ph idx="1"/>
          </p:nvPr>
        </p:nvSpPr>
        <p:spPr/>
        <p:txBody>
          <a:bodyPr/>
          <a:lstStyle/>
          <a:p>
            <a:endParaRPr lang="en-US" dirty="0"/>
          </a:p>
          <a:p>
            <a:pPr algn="ctr"/>
            <a:r>
              <a:rPr lang="en-US" dirty="0"/>
              <a:t>4.  CONSEQUENCES OF NOT MEETING THE FON REQUIREMENT</a:t>
            </a:r>
          </a:p>
        </p:txBody>
      </p:sp>
    </p:spTree>
    <p:extLst>
      <p:ext uri="{BB962C8B-B14F-4D97-AF65-F5344CB8AC3E}">
        <p14:creationId xmlns:p14="http://schemas.microsoft.com/office/powerpoint/2010/main" val="88862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a:spLocks noGrp="1"/>
          </p:cNvSpPr>
          <p:nvPr>
            <p:ph type="title"/>
          </p:nvPr>
        </p:nvSpPr>
        <p:spPr>
          <a:xfrm>
            <a:off x="0" y="0"/>
            <a:ext cx="6172200" cy="685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0D5671"/>
              </a:buClr>
              <a:buSzPts val="3800"/>
              <a:buFont typeface="Century Gothic"/>
              <a:buNone/>
            </a:pPr>
            <a:r>
              <a:rPr lang="en-US" dirty="0">
                <a:solidFill>
                  <a:schemeClr val="bg1"/>
                </a:solidFill>
              </a:rPr>
              <a:t>CONSEQUENCES of NOT MEETING FON</a:t>
            </a:r>
            <a:endParaRPr dirty="0">
              <a:solidFill>
                <a:schemeClr val="bg1"/>
              </a:solidFill>
            </a:endParaRPr>
          </a:p>
        </p:txBody>
      </p:sp>
      <p:sp>
        <p:nvSpPr>
          <p:cNvPr id="475" name="Google Shape;475;p39"/>
          <p:cNvSpPr txBox="1">
            <a:spLocks noGrp="1"/>
          </p:cNvSpPr>
          <p:nvPr>
            <p:ph type="body" idx="1"/>
          </p:nvPr>
        </p:nvSpPr>
        <p:spPr>
          <a:xfrm>
            <a:off x="457200" y="1143000"/>
            <a:ext cx="8229601" cy="4953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481AA"/>
              </a:buClr>
              <a:buSzPct val="100000"/>
              <a:buFont typeface="Wingdings" panose="05000000000000000000" pitchFamily="2" charset="2"/>
              <a:buChar char="v"/>
            </a:pPr>
            <a:r>
              <a:rPr lang="en-US" sz="2400" dirty="0">
                <a:solidFill>
                  <a:srgbClr val="1481AA"/>
                </a:solidFill>
              </a:rPr>
              <a:t>Penalty = Apportionment reduction</a:t>
            </a:r>
            <a:endParaRPr dirty="0"/>
          </a:p>
          <a:p>
            <a:pPr lvl="1" algn="l" rtl="0">
              <a:spcBef>
                <a:spcPts val="1000"/>
              </a:spcBef>
              <a:spcAft>
                <a:spcPts val="0"/>
              </a:spcAft>
              <a:buClr>
                <a:srgbClr val="1481AA"/>
              </a:buClr>
              <a:buSzPct val="100000"/>
            </a:pPr>
            <a:r>
              <a:rPr lang="en-US" sz="2000" dirty="0">
                <a:solidFill>
                  <a:srgbClr val="488292"/>
                </a:solidFill>
              </a:rPr>
              <a:t>Number of Faculty positions to be filled in achieving FON </a:t>
            </a:r>
            <a:r>
              <a:rPr lang="en-US" sz="2000" u="sng" dirty="0">
                <a:solidFill>
                  <a:srgbClr val="488292"/>
                </a:solidFill>
              </a:rPr>
              <a:t>multiplied</a:t>
            </a:r>
            <a:r>
              <a:rPr lang="en-US" sz="2000" dirty="0">
                <a:solidFill>
                  <a:srgbClr val="488292"/>
                </a:solidFill>
              </a:rPr>
              <a:t> by Average replacement cost of a Full-Time Faculty </a:t>
            </a:r>
            <a:endParaRPr dirty="0"/>
          </a:p>
          <a:p>
            <a:pPr marL="342900" lvl="0" indent="-342900" algn="l" rtl="0">
              <a:spcBef>
                <a:spcPts val="1000"/>
              </a:spcBef>
              <a:spcAft>
                <a:spcPts val="0"/>
              </a:spcAft>
              <a:buClr>
                <a:srgbClr val="1481AA"/>
              </a:buClr>
              <a:buSzPct val="100000"/>
              <a:buFont typeface="Wingdings" panose="05000000000000000000" pitchFamily="2" charset="2"/>
              <a:buChar char="v"/>
            </a:pPr>
            <a:r>
              <a:rPr lang="en-US" sz="2400" dirty="0">
                <a:solidFill>
                  <a:srgbClr val="1481AA"/>
                </a:solidFill>
              </a:rPr>
              <a:t>No Waiver </a:t>
            </a:r>
            <a:endParaRPr dirty="0"/>
          </a:p>
          <a:p>
            <a:pPr lvl="1" algn="l" rtl="0">
              <a:spcBef>
                <a:spcPts val="1000"/>
              </a:spcBef>
              <a:spcAft>
                <a:spcPts val="0"/>
              </a:spcAft>
              <a:buClr>
                <a:srgbClr val="1481AA"/>
              </a:buClr>
              <a:buSzPct val="100000"/>
            </a:pPr>
            <a:r>
              <a:rPr lang="en-US" sz="2000" dirty="0">
                <a:solidFill>
                  <a:srgbClr val="488292"/>
                </a:solidFill>
              </a:rPr>
              <a:t>Title 5 section 51025 (e) does not provide authority to waive the penalty for noncompliance</a:t>
            </a:r>
            <a:endParaRPr dirty="0"/>
          </a:p>
          <a:p>
            <a:pPr marL="342900" lvl="0" indent="-342900" algn="l" rtl="0">
              <a:spcBef>
                <a:spcPts val="1000"/>
              </a:spcBef>
              <a:spcAft>
                <a:spcPts val="0"/>
              </a:spcAft>
              <a:buClr>
                <a:srgbClr val="1481AA"/>
              </a:buClr>
              <a:buSzPct val="100000"/>
              <a:buFont typeface="Wingdings" panose="05000000000000000000" pitchFamily="2" charset="2"/>
              <a:buChar char="v"/>
            </a:pPr>
            <a:r>
              <a:rPr lang="en-US" sz="2400" dirty="0">
                <a:solidFill>
                  <a:srgbClr val="1481AA"/>
                </a:solidFill>
              </a:rPr>
              <a:t>Deferral of Penalty</a:t>
            </a:r>
            <a:endParaRPr dirty="0"/>
          </a:p>
          <a:p>
            <a:pPr marL="342900" lvl="0" indent="-342900" algn="l" rtl="0">
              <a:spcBef>
                <a:spcPts val="1000"/>
              </a:spcBef>
              <a:spcAft>
                <a:spcPts val="0"/>
              </a:spcAft>
              <a:buClr>
                <a:srgbClr val="1481AA"/>
              </a:buClr>
              <a:buSzPct val="100000"/>
              <a:buFont typeface="Wingdings" panose="05000000000000000000" pitchFamily="2" charset="2"/>
              <a:buChar char="v"/>
            </a:pPr>
            <a:r>
              <a:rPr lang="en-US" sz="2400" dirty="0">
                <a:solidFill>
                  <a:srgbClr val="1481AA"/>
                </a:solidFill>
              </a:rPr>
              <a:t>Funds from Penalty</a:t>
            </a:r>
            <a:endParaRPr dirty="0"/>
          </a:p>
          <a:p>
            <a:pPr lvl="1" algn="l" rtl="0">
              <a:spcBef>
                <a:spcPts val="1000"/>
              </a:spcBef>
              <a:spcAft>
                <a:spcPts val="0"/>
              </a:spcAft>
              <a:buClr>
                <a:srgbClr val="1481AA"/>
              </a:buClr>
              <a:buSzPct val="100000"/>
            </a:pPr>
            <a:r>
              <a:rPr lang="en-US" sz="2000" dirty="0">
                <a:solidFill>
                  <a:srgbClr val="488292"/>
                </a:solidFill>
              </a:rPr>
              <a:t>Distributed systemwide (one-time) to fund diversity in hiring (E.C.S. 87107) = EEO funds</a:t>
            </a:r>
            <a:endParaRPr sz="2000" dirty="0">
              <a:solidFill>
                <a:srgbClr val="488292"/>
              </a:solidFill>
            </a:endParaRPr>
          </a:p>
          <a:p>
            <a:pPr marL="342900" lvl="0" indent="-237172" algn="l" rtl="0">
              <a:spcBef>
                <a:spcPts val="1000"/>
              </a:spcBef>
              <a:spcAft>
                <a:spcPts val="0"/>
              </a:spcAft>
              <a:buSzPct val="100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381000" y="1295400"/>
            <a:ext cx="8458200" cy="523220"/>
          </a:xfrm>
          <a:prstGeom prst="rect">
            <a:avLst/>
          </a:prstGeom>
          <a:noFill/>
        </p:spPr>
        <p:txBody>
          <a:bodyPr wrap="square" rtlCol="0">
            <a:spAutoFit/>
          </a:bodyPr>
          <a:lstStyle/>
          <a:p>
            <a:r>
              <a:rPr lang="en-US" sz="2800" dirty="0"/>
              <a:t>	 		</a:t>
            </a:r>
            <a:endParaRPr lang="en-US" sz="2400" b="1" i="1" dirty="0">
              <a:solidFill>
                <a:srgbClr val="00B0F0"/>
              </a:solidFill>
            </a:endParaRPr>
          </a:p>
        </p:txBody>
      </p:sp>
      <p:sp>
        <p:nvSpPr>
          <p:cNvPr id="3" name="TextBox 2"/>
          <p:cNvSpPr txBox="1"/>
          <p:nvPr/>
        </p:nvSpPr>
        <p:spPr>
          <a:xfrm>
            <a:off x="233082" y="2199322"/>
            <a:ext cx="8534400" cy="461665"/>
          </a:xfrm>
          <a:prstGeom prst="rect">
            <a:avLst/>
          </a:prstGeom>
          <a:noFill/>
        </p:spPr>
        <p:txBody>
          <a:bodyPr wrap="square" rtlCol="0">
            <a:spAutoFit/>
          </a:bodyPr>
          <a:lstStyle/>
          <a:p>
            <a:pPr algn="ctr"/>
            <a:r>
              <a:rPr lang="en-US" sz="2400" b="1" dirty="0"/>
              <a:t>Thank you!</a:t>
            </a:r>
            <a:endParaRPr lang="en-US" sz="2300" dirty="0"/>
          </a:p>
        </p:txBody>
      </p:sp>
    </p:spTree>
    <p:extLst>
      <p:ext uri="{BB962C8B-B14F-4D97-AF65-F5344CB8AC3E}">
        <p14:creationId xmlns:p14="http://schemas.microsoft.com/office/powerpoint/2010/main" val="46303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1DA8-E7C3-9E9A-CC68-4BDBDB40D9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CA6E1F-0B93-B69F-9BC3-08859C526AEC}"/>
              </a:ext>
            </a:extLst>
          </p:cNvPr>
          <p:cNvSpPr>
            <a:spLocks noGrp="1"/>
          </p:cNvSpPr>
          <p:nvPr>
            <p:ph idx="1"/>
          </p:nvPr>
        </p:nvSpPr>
        <p:spPr/>
        <p:txBody>
          <a:bodyPr/>
          <a:lstStyle/>
          <a:p>
            <a:endParaRPr lang="en-US" dirty="0"/>
          </a:p>
          <a:p>
            <a:pPr algn="ctr"/>
            <a:r>
              <a:rPr lang="en-US" dirty="0"/>
              <a:t>1)  Background</a:t>
            </a:r>
          </a:p>
        </p:txBody>
      </p:sp>
    </p:spTree>
    <p:extLst>
      <p:ext uri="{BB962C8B-B14F-4D97-AF65-F5344CB8AC3E}">
        <p14:creationId xmlns:p14="http://schemas.microsoft.com/office/powerpoint/2010/main" val="267063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69BB-65DA-404C-8E4F-1330AFB85AA8}"/>
              </a:ext>
            </a:extLst>
          </p:cNvPr>
          <p:cNvSpPr>
            <a:spLocks noGrp="1"/>
          </p:cNvSpPr>
          <p:nvPr>
            <p:ph type="title"/>
          </p:nvPr>
        </p:nvSpPr>
        <p:spPr/>
        <p:txBody>
          <a:bodyPr/>
          <a:lstStyle/>
          <a:p>
            <a:pPr algn="ctr"/>
            <a:r>
              <a:rPr lang="en-US" dirty="0"/>
              <a:t>ASSEMBLY BILL 1725 –PASSED 1988</a:t>
            </a:r>
          </a:p>
        </p:txBody>
      </p:sp>
      <p:sp>
        <p:nvSpPr>
          <p:cNvPr id="3" name="Content Placeholder 2">
            <a:extLst>
              <a:ext uri="{FF2B5EF4-FFF2-40B4-BE49-F238E27FC236}">
                <a16:creationId xmlns:a16="http://schemas.microsoft.com/office/drawing/2014/main" id="{67A0D49A-9023-473A-868B-162992E1BB31}"/>
              </a:ext>
            </a:extLst>
          </p:cNvPr>
          <p:cNvSpPr>
            <a:spLocks noGrp="1"/>
          </p:cNvSpPr>
          <p:nvPr>
            <p:ph idx="1"/>
          </p:nvPr>
        </p:nvSpPr>
        <p:spPr>
          <a:xfrm>
            <a:off x="457200" y="1143000"/>
            <a:ext cx="8229600" cy="4983163"/>
          </a:xfrm>
        </p:spPr>
        <p:txBody>
          <a:bodyPr>
            <a:normAutofit fontScale="92500" lnSpcReduction="10000"/>
          </a:bodyPr>
          <a:lstStyle/>
          <a:p>
            <a:pPr marL="457200" indent="-457200">
              <a:buFont typeface="Wingdings" panose="05000000000000000000" pitchFamily="2" charset="2"/>
              <a:buChar char="Ø"/>
            </a:pPr>
            <a:r>
              <a:rPr lang="en-US" dirty="0"/>
              <a:t>Passed by the CA legislature and signed by the Governor as an omnibus bill. </a:t>
            </a:r>
          </a:p>
          <a:p>
            <a:pPr marL="457200" indent="-457200">
              <a:buFont typeface="Wingdings" panose="05000000000000000000" pitchFamily="2" charset="2"/>
              <a:buChar char="Ø"/>
            </a:pPr>
            <a:r>
              <a:rPr lang="en-US" dirty="0"/>
              <a:t>Intended to reform the CA community colleges by aligning their practices and criteria to other segments of higher education.  </a:t>
            </a:r>
          </a:p>
          <a:p>
            <a:pPr marL="457200" indent="-457200">
              <a:buFont typeface="Wingdings" panose="05000000000000000000" pitchFamily="2" charset="2"/>
              <a:buChar char="Ø"/>
            </a:pPr>
            <a:r>
              <a:rPr lang="en-US" dirty="0"/>
              <a:t>AB 1725 included a requirement to increase the ratio of full-time to part-time faculty in community colleges to 75 percent of instruction.</a:t>
            </a:r>
          </a:p>
        </p:txBody>
      </p:sp>
    </p:spTree>
    <p:extLst>
      <p:ext uri="{BB962C8B-B14F-4D97-AF65-F5344CB8AC3E}">
        <p14:creationId xmlns:p14="http://schemas.microsoft.com/office/powerpoint/2010/main" val="317607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C115-04C0-4681-8317-3129A43BF574}"/>
              </a:ext>
            </a:extLst>
          </p:cNvPr>
          <p:cNvSpPr>
            <a:spLocks noGrp="1"/>
          </p:cNvSpPr>
          <p:nvPr>
            <p:ph type="title"/>
          </p:nvPr>
        </p:nvSpPr>
        <p:spPr/>
        <p:txBody>
          <a:bodyPr/>
          <a:lstStyle/>
          <a:p>
            <a:pPr algn="ctr"/>
            <a:r>
              <a:rPr lang="en-US" dirty="0"/>
              <a:t>ASSEMBLY BILL 1725</a:t>
            </a:r>
          </a:p>
        </p:txBody>
      </p:sp>
      <p:sp>
        <p:nvSpPr>
          <p:cNvPr id="3" name="Content Placeholder 2">
            <a:extLst>
              <a:ext uri="{FF2B5EF4-FFF2-40B4-BE49-F238E27FC236}">
                <a16:creationId xmlns:a16="http://schemas.microsoft.com/office/drawing/2014/main" id="{EE58F6CC-0CD0-4EE9-9D13-C915DDBF9367}"/>
              </a:ext>
            </a:extLst>
          </p:cNvPr>
          <p:cNvSpPr>
            <a:spLocks noGrp="1"/>
          </p:cNvSpPr>
          <p:nvPr>
            <p:ph idx="1"/>
          </p:nvPr>
        </p:nvSpPr>
        <p:spPr>
          <a:xfrm>
            <a:off x="457200" y="1066800"/>
            <a:ext cx="8229600" cy="5334000"/>
          </a:xfrm>
        </p:spPr>
        <p:txBody>
          <a:bodyPr>
            <a:normAutofit fontScale="62500" lnSpcReduction="20000"/>
          </a:bodyPr>
          <a:lstStyle/>
          <a:p>
            <a:r>
              <a:rPr lang="en-US" dirty="0"/>
              <a:t>Recognized a severe hiring crisis looming with 55 percent of full-time faculty expected to retire by 2003.  Following critical factors were identified:</a:t>
            </a:r>
          </a:p>
          <a:p>
            <a:endParaRPr lang="en-US" dirty="0"/>
          </a:p>
          <a:p>
            <a:pPr marL="457200" indent="-457200">
              <a:buFont typeface="Wingdings" panose="05000000000000000000" pitchFamily="2" charset="2"/>
              <a:buChar char="Ø"/>
            </a:pPr>
            <a:r>
              <a:rPr lang="en-US" dirty="0"/>
              <a:t>The maintenance of a fully staffed, full-time faculty is an essential element of a coherent program.</a:t>
            </a:r>
          </a:p>
          <a:p>
            <a:pPr marL="457200" indent="-457200">
              <a:buFont typeface="Wingdings" panose="05000000000000000000" pitchFamily="2" charset="2"/>
              <a:buChar char="Ø"/>
            </a:pPr>
            <a:r>
              <a:rPr lang="en-US" dirty="0"/>
              <a:t>If the community colleges are to respond creatively to the challenges of the coming decades, they must have a strong and stable core of full-time faculty with long-term commitments to their colleges and time to participate in non-teaching faculty activities.</a:t>
            </a:r>
          </a:p>
          <a:p>
            <a:pPr marL="457200" indent="-457200">
              <a:buFont typeface="Wingdings" panose="05000000000000000000" pitchFamily="2" charset="2"/>
              <a:buChar char="Ø"/>
            </a:pPr>
            <a:r>
              <a:rPr lang="en-US" dirty="0"/>
              <a:t>However, in many areas the employment of part-time temporary faculty is both appropriate and necessary, especially in vocational programs where part-time faculty members may be practicing professionals in the field.</a:t>
            </a:r>
          </a:p>
          <a:p>
            <a:pPr lvl="1"/>
            <a:r>
              <a:rPr lang="en-US" dirty="0"/>
              <a:t> There is widespread concern about the current tendency to fill “retiring full-time positions with multiple part-time positions, and that there is a financial incentive to do so.</a:t>
            </a:r>
          </a:p>
        </p:txBody>
      </p:sp>
    </p:spTree>
    <p:extLst>
      <p:ext uri="{BB962C8B-B14F-4D97-AF65-F5344CB8AC3E}">
        <p14:creationId xmlns:p14="http://schemas.microsoft.com/office/powerpoint/2010/main" val="32782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3B25-8ACE-4945-A79A-A065E7F9AED6}"/>
              </a:ext>
            </a:extLst>
          </p:cNvPr>
          <p:cNvSpPr>
            <a:spLocks noGrp="1"/>
          </p:cNvSpPr>
          <p:nvPr>
            <p:ph type="title"/>
          </p:nvPr>
        </p:nvSpPr>
        <p:spPr/>
        <p:txBody>
          <a:bodyPr>
            <a:normAutofit fontScale="90000"/>
          </a:bodyPr>
          <a:lstStyle/>
          <a:p>
            <a:pPr algn="ctr"/>
            <a:r>
              <a:rPr lang="en-US" dirty="0"/>
              <a:t>PROBLEMS and IMPEDIMENTS in REACHING 75/25 Goal</a:t>
            </a:r>
          </a:p>
        </p:txBody>
      </p:sp>
      <p:sp>
        <p:nvSpPr>
          <p:cNvPr id="3" name="Content Placeholder 2">
            <a:extLst>
              <a:ext uri="{FF2B5EF4-FFF2-40B4-BE49-F238E27FC236}">
                <a16:creationId xmlns:a16="http://schemas.microsoft.com/office/drawing/2014/main" id="{FDCCF951-BE56-4113-A6C0-EC0458BD6D46}"/>
              </a:ext>
            </a:extLst>
          </p:cNvPr>
          <p:cNvSpPr>
            <a:spLocks noGrp="1"/>
          </p:cNvSpPr>
          <p:nvPr>
            <p:ph idx="1"/>
          </p:nvPr>
        </p:nvSpPr>
        <p:spPr>
          <a:xfrm>
            <a:off x="457200" y="1219200"/>
            <a:ext cx="8229600" cy="5029200"/>
          </a:xfrm>
        </p:spPr>
        <p:txBody>
          <a:bodyPr>
            <a:normAutofit fontScale="92500" lnSpcReduction="20000"/>
          </a:bodyPr>
          <a:lstStyle/>
          <a:p>
            <a:r>
              <a:rPr lang="en-US" dirty="0"/>
              <a:t>The State Chancellor’s Office Workgroup in 2003 identified the following issues as problems or impediments for districts in reaching the 75/25 goal, they continue to exist today:</a:t>
            </a:r>
          </a:p>
          <a:p>
            <a:endParaRPr lang="en-US" dirty="0"/>
          </a:p>
          <a:p>
            <a:pPr marL="1600200" lvl="2" indent="-457200"/>
            <a:r>
              <a:rPr lang="en-US" dirty="0"/>
              <a:t>Funding inadequacy</a:t>
            </a:r>
          </a:p>
          <a:p>
            <a:pPr marL="1600200" lvl="2" indent="-457200"/>
            <a:r>
              <a:rPr lang="en-US" dirty="0"/>
              <a:t>Funding reductions</a:t>
            </a:r>
          </a:p>
          <a:p>
            <a:pPr marL="1600200" lvl="2" indent="-457200"/>
            <a:r>
              <a:rPr lang="en-US" dirty="0"/>
              <a:t>Rapid enrollment growth</a:t>
            </a:r>
          </a:p>
          <a:p>
            <a:pPr marL="1600200" lvl="2" indent="-457200"/>
            <a:r>
              <a:rPr lang="en-US" dirty="0"/>
              <a:t>Enrollment decline or instability</a:t>
            </a:r>
          </a:p>
          <a:p>
            <a:pPr marL="1600200" lvl="2" indent="-457200"/>
            <a:r>
              <a:rPr lang="en-US" dirty="0"/>
              <a:t>Retirement incentive impact</a:t>
            </a:r>
          </a:p>
          <a:p>
            <a:pPr marL="1600200" lvl="2" indent="-457200"/>
            <a:r>
              <a:rPr lang="en-US" dirty="0"/>
              <a:t>Nature of the institution</a:t>
            </a:r>
          </a:p>
          <a:p>
            <a:pPr marL="1600200" lvl="2" indent="-457200"/>
            <a:r>
              <a:rPr lang="en-US" dirty="0"/>
              <a:t>Institutional priorities and choices</a:t>
            </a:r>
          </a:p>
        </p:txBody>
      </p:sp>
    </p:spTree>
    <p:extLst>
      <p:ext uri="{BB962C8B-B14F-4D97-AF65-F5344CB8AC3E}">
        <p14:creationId xmlns:p14="http://schemas.microsoft.com/office/powerpoint/2010/main" val="198515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DCD2-3317-4449-A9B6-46866884D2AF}"/>
              </a:ext>
            </a:extLst>
          </p:cNvPr>
          <p:cNvSpPr>
            <a:spLocks noGrp="1"/>
          </p:cNvSpPr>
          <p:nvPr>
            <p:ph type="title"/>
          </p:nvPr>
        </p:nvSpPr>
        <p:spPr/>
        <p:txBody>
          <a:bodyPr/>
          <a:lstStyle/>
          <a:p>
            <a:pPr algn="ctr"/>
            <a:r>
              <a:rPr lang="en-US" dirty="0"/>
              <a:t>FACULTY OBLIGATION NUMBER</a:t>
            </a:r>
          </a:p>
        </p:txBody>
      </p:sp>
      <p:sp>
        <p:nvSpPr>
          <p:cNvPr id="3" name="Content Placeholder 2">
            <a:extLst>
              <a:ext uri="{FF2B5EF4-FFF2-40B4-BE49-F238E27FC236}">
                <a16:creationId xmlns:a16="http://schemas.microsoft.com/office/drawing/2014/main" id="{866E5A9F-E70A-461D-A1B7-C4452B39C932}"/>
              </a:ext>
            </a:extLst>
          </p:cNvPr>
          <p:cNvSpPr>
            <a:spLocks noGrp="1"/>
          </p:cNvSpPr>
          <p:nvPr>
            <p:ph idx="1"/>
          </p:nvPr>
        </p:nvSpPr>
        <p:spPr>
          <a:xfrm>
            <a:off x="457200" y="1066800"/>
            <a:ext cx="8229600" cy="5257800"/>
          </a:xfrm>
        </p:spPr>
        <p:txBody>
          <a:bodyPr>
            <a:normAutofit fontScale="70000" lnSpcReduction="20000"/>
          </a:bodyPr>
          <a:lstStyle/>
          <a:p>
            <a:pPr marL="457200" indent="-457200">
              <a:buFont typeface="Wingdings" panose="05000000000000000000" pitchFamily="2" charset="2"/>
              <a:buChar char="v"/>
            </a:pPr>
            <a:r>
              <a:rPr lang="en-US" dirty="0"/>
              <a:t>The implementation of AB1725 was accompanied by program improvement funding that was specifically targeted at making progress toward the 75/25 goal.  This funding stream was discontinued after only two years, and there has been no dedicated funding mechanism since that time to support progress toward the 75/25 goal.</a:t>
            </a:r>
          </a:p>
          <a:p>
            <a:pPr marL="457200" indent="-457200">
              <a:buFont typeface="Wingdings" panose="05000000000000000000" pitchFamily="2" charset="2"/>
              <a:buChar char="v"/>
            </a:pPr>
            <a:endParaRPr lang="en-US" dirty="0"/>
          </a:p>
          <a:p>
            <a:pPr marL="457200" indent="-457200">
              <a:buFont typeface="Wingdings" panose="05000000000000000000" pitchFamily="2" charset="2"/>
              <a:buChar char="v"/>
            </a:pPr>
            <a:r>
              <a:rPr lang="en-US" dirty="0"/>
              <a:t>The AB1725 legislation created a “Faculty Obligation Number” (the FON) for each District as a mechanism to improve the full=time vs. part-time ratio.  Each year the FON is adjusted based upon the percentage change in funded credit FTES provided that the Board of Governors determines that adequate funds had been provided to support an increase in the obligation.  </a:t>
            </a:r>
          </a:p>
        </p:txBody>
      </p:sp>
    </p:spTree>
    <p:extLst>
      <p:ext uri="{BB962C8B-B14F-4D97-AF65-F5344CB8AC3E}">
        <p14:creationId xmlns:p14="http://schemas.microsoft.com/office/powerpoint/2010/main" val="106259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A45F-5178-4A86-A3D0-8BC6E35F649B}"/>
              </a:ext>
            </a:extLst>
          </p:cNvPr>
          <p:cNvSpPr>
            <a:spLocks noGrp="1"/>
          </p:cNvSpPr>
          <p:nvPr>
            <p:ph type="title"/>
          </p:nvPr>
        </p:nvSpPr>
        <p:spPr/>
        <p:txBody>
          <a:bodyPr>
            <a:normAutofit/>
          </a:bodyPr>
          <a:lstStyle/>
          <a:p>
            <a:pPr algn="ctr"/>
            <a:r>
              <a:rPr lang="en-US" dirty="0"/>
              <a:t>FON  -DETERMINATION</a:t>
            </a:r>
          </a:p>
        </p:txBody>
      </p:sp>
      <p:sp>
        <p:nvSpPr>
          <p:cNvPr id="3" name="Content Placeholder 2">
            <a:extLst>
              <a:ext uri="{FF2B5EF4-FFF2-40B4-BE49-F238E27FC236}">
                <a16:creationId xmlns:a16="http://schemas.microsoft.com/office/drawing/2014/main" id="{D97454E9-B854-43E6-B1FE-C6FE66ECCB37}"/>
              </a:ext>
            </a:extLst>
          </p:cNvPr>
          <p:cNvSpPr>
            <a:spLocks noGrp="1"/>
          </p:cNvSpPr>
          <p:nvPr>
            <p:ph idx="1"/>
          </p:nvPr>
        </p:nvSpPr>
        <p:spPr>
          <a:xfrm>
            <a:off x="457200" y="990600"/>
            <a:ext cx="8229600" cy="5135563"/>
          </a:xfrm>
        </p:spPr>
        <p:txBody>
          <a:bodyPr>
            <a:normAutofit fontScale="70000" lnSpcReduction="20000"/>
          </a:bodyPr>
          <a:lstStyle/>
          <a:p>
            <a:pPr marL="457200" indent="-457200">
              <a:buFont typeface="Wingdings" panose="05000000000000000000" pitchFamily="2" charset="2"/>
              <a:buChar char="v"/>
            </a:pPr>
            <a:r>
              <a:rPr lang="en-US" dirty="0"/>
              <a:t>Title 5 Regulations define the mechanism for counting the number of Full Time Faculty</a:t>
            </a:r>
          </a:p>
          <a:p>
            <a:pPr marL="457200" indent="-457200">
              <a:buFont typeface="Wingdings" panose="05000000000000000000" pitchFamily="2" charset="2"/>
              <a:buChar char="v"/>
            </a:pPr>
            <a:r>
              <a:rPr lang="en-US" dirty="0"/>
              <a:t>53302. Full Time Faculty</a:t>
            </a:r>
          </a:p>
          <a:p>
            <a:pPr marL="1200150" lvl="1" indent="-457200"/>
            <a:r>
              <a:rPr lang="en-US" dirty="0"/>
              <a:t>For purposes of this Chapter the term “full-time faculty” means any faculty member as defined in Section 53402© , who is a regular or contract employee of the district pursuant to Sections 87601, 87605, 87608, 87608.5 or 87609 of the Education Code.</a:t>
            </a:r>
          </a:p>
          <a:p>
            <a:pPr marL="457200" indent="-457200">
              <a:buFont typeface="Wingdings" panose="05000000000000000000" pitchFamily="2" charset="2"/>
              <a:buChar char="v"/>
            </a:pPr>
            <a:r>
              <a:rPr lang="en-US" dirty="0"/>
              <a:t>Regular (Tenured) and Contract (Tenure Track) are counted from Employee lists provided by District Human Resources and adjusted for the percentage of 100percent worked.  Thus a Faculty member on a 75 percent contract counts as a ¾ of an FTE.  Faculty on leave or release/reassignment are counted as if present and their replacements are excluded from counting.</a:t>
            </a:r>
          </a:p>
        </p:txBody>
      </p:sp>
    </p:spTree>
    <p:extLst>
      <p:ext uri="{BB962C8B-B14F-4D97-AF65-F5344CB8AC3E}">
        <p14:creationId xmlns:p14="http://schemas.microsoft.com/office/powerpoint/2010/main" val="193427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1"/>
          <p:cNvSpPr txBox="1">
            <a:spLocks noGrp="1"/>
          </p:cNvSpPr>
          <p:nvPr>
            <p:ph type="title"/>
          </p:nvPr>
        </p:nvSpPr>
        <p:spPr>
          <a:xfrm>
            <a:off x="1" y="0"/>
            <a:ext cx="6172200" cy="685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D5671"/>
              </a:buClr>
              <a:buSzPts val="4000"/>
              <a:buFont typeface="Century Gothic"/>
              <a:buNone/>
            </a:pPr>
            <a:r>
              <a:rPr lang="en-US" dirty="0">
                <a:solidFill>
                  <a:schemeClr val="bg1"/>
                </a:solidFill>
              </a:rPr>
              <a:t>History</a:t>
            </a:r>
            <a:endParaRPr dirty="0">
              <a:solidFill>
                <a:schemeClr val="bg1"/>
              </a:solidFill>
            </a:endParaRPr>
          </a:p>
        </p:txBody>
      </p:sp>
      <p:sp>
        <p:nvSpPr>
          <p:cNvPr id="409" name="Google Shape;409;p31"/>
          <p:cNvSpPr txBox="1">
            <a:spLocks noGrp="1"/>
          </p:cNvSpPr>
          <p:nvPr>
            <p:ph type="body" idx="1"/>
          </p:nvPr>
        </p:nvSpPr>
        <p:spPr>
          <a:xfrm>
            <a:off x="381000" y="1219200"/>
            <a:ext cx="8381999" cy="5029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sz="2000" dirty="0">
                <a:solidFill>
                  <a:srgbClr val="1481AA"/>
                </a:solidFill>
              </a:rPr>
              <a:t>Pursuant to Education Code Section 87482.6 and CCR Title 5 Section 51025, the FON is the number of full-time faculty a district is required to employ each Fall as adjusted by:</a:t>
            </a:r>
          </a:p>
          <a:p>
            <a:pPr marL="0" lvl="0" indent="0" algn="l" rtl="0">
              <a:spcBef>
                <a:spcPts val="0"/>
              </a:spcBef>
              <a:spcAft>
                <a:spcPts val="0"/>
              </a:spcAft>
              <a:buSzPts val="2000"/>
              <a:buNone/>
            </a:pPr>
            <a:endParaRPr dirty="0"/>
          </a:p>
          <a:p>
            <a:pPr marL="685800" lvl="1" indent="-285750" algn="l" rtl="0">
              <a:spcBef>
                <a:spcPts val="1000"/>
              </a:spcBef>
              <a:spcAft>
                <a:spcPts val="0"/>
              </a:spcAft>
              <a:buClr>
                <a:srgbClr val="1481AA"/>
              </a:buClr>
              <a:buSzPts val="1800"/>
              <a:buFont typeface="Noto Sans Symbols"/>
              <a:buChar char="⮚"/>
            </a:pPr>
            <a:r>
              <a:rPr lang="en-US" sz="1800" dirty="0">
                <a:solidFill>
                  <a:srgbClr val="488292"/>
                </a:solidFill>
              </a:rPr>
              <a:t>the lower of the projected fundable growth at the time of the budget enactment (at Advance) </a:t>
            </a:r>
            <a:endParaRPr dirty="0"/>
          </a:p>
          <a:p>
            <a:pPr marL="0" lvl="0" indent="0" algn="ctr" rtl="0">
              <a:spcBef>
                <a:spcPts val="1000"/>
              </a:spcBef>
              <a:spcAft>
                <a:spcPts val="0"/>
              </a:spcAft>
              <a:buClr>
                <a:srgbClr val="1481AA"/>
              </a:buClr>
              <a:buSzPts val="1800"/>
              <a:buNone/>
            </a:pPr>
            <a:r>
              <a:rPr lang="en-US" dirty="0">
                <a:solidFill>
                  <a:srgbClr val="1481AA"/>
                </a:solidFill>
              </a:rPr>
              <a:t>OR </a:t>
            </a:r>
            <a:endParaRPr dirty="0"/>
          </a:p>
          <a:p>
            <a:pPr marL="685800" lvl="1" indent="-285750" algn="l" rtl="0">
              <a:spcBef>
                <a:spcPts val="1000"/>
              </a:spcBef>
              <a:spcAft>
                <a:spcPts val="0"/>
              </a:spcAft>
              <a:buClr>
                <a:srgbClr val="1481AA"/>
              </a:buClr>
              <a:buSzPts val="1800"/>
              <a:buFont typeface="Noto Sans Symbols"/>
              <a:buChar char="⮚"/>
            </a:pPr>
            <a:r>
              <a:rPr lang="en-US" sz="1800" dirty="0">
                <a:solidFill>
                  <a:srgbClr val="488292"/>
                </a:solidFill>
              </a:rPr>
              <a:t>the actual percentage change in funded credit FTES from the prior year (at P2).</a:t>
            </a:r>
            <a:endParaRPr dirty="0"/>
          </a:p>
          <a:p>
            <a:pPr marL="0" lvl="0" indent="0" algn="l" rtl="0">
              <a:spcBef>
                <a:spcPts val="1000"/>
              </a:spcBef>
              <a:spcAft>
                <a:spcPts val="0"/>
              </a:spcAft>
              <a:buSzPts val="1800"/>
              <a:buNone/>
            </a:pPr>
            <a:endParaRPr dirty="0"/>
          </a:p>
          <a:p>
            <a:pPr marL="0" lvl="0" indent="0" algn="l" rtl="0">
              <a:spcBef>
                <a:spcPts val="1000"/>
              </a:spcBef>
              <a:spcAft>
                <a:spcPts val="0"/>
              </a:spcAft>
              <a:buSzPts val="1800"/>
              <a:buNone/>
            </a:pPr>
            <a:endParaRPr dirty="0"/>
          </a:p>
          <a:p>
            <a:pPr marL="342900" lvl="0" indent="-228600" algn="l" rtl="0">
              <a:spcBef>
                <a:spcPts val="1000"/>
              </a:spcBef>
              <a:spcAft>
                <a:spcPts val="0"/>
              </a:spcAft>
              <a:buSzPts val="1800"/>
              <a:buNone/>
            </a:pPr>
            <a:endParaRPr dirty="0"/>
          </a:p>
        </p:txBody>
      </p:sp>
    </p:spTree>
  </p:cSld>
  <p:clrMapOvr>
    <a:masterClrMapping/>
  </p:clrMapOvr>
</p:sld>
</file>

<file path=ppt/theme/theme1.xml><?xml version="1.0" encoding="utf-8"?>
<a:theme xmlns:a="http://schemas.openxmlformats.org/drawingml/2006/main" name="Hartnell Presentation Template - no title imag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Hartnell Presentation Template - no title image - final</Template>
  <TotalTime>16429</TotalTime>
  <Words>1242</Words>
  <Application>Microsoft Office PowerPoint</Application>
  <PresentationFormat>On-screen Show (4:3)</PresentationFormat>
  <Paragraphs>167</Paragraphs>
  <Slides>24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Times New Roman</vt:lpstr>
      <vt:lpstr>Quicksand Bold</vt:lpstr>
      <vt:lpstr>Courier New</vt:lpstr>
      <vt:lpstr>Wingdings</vt:lpstr>
      <vt:lpstr>Tahoma</vt:lpstr>
      <vt:lpstr>Noto Sans Symbols</vt:lpstr>
      <vt:lpstr>Century Gothic</vt:lpstr>
      <vt:lpstr>Arial</vt:lpstr>
      <vt:lpstr>Calibri</vt:lpstr>
      <vt:lpstr>Hartnell Presentation Template - no title image - final</vt:lpstr>
      <vt:lpstr>Graciano Mendoza Vice President of Administrative Services   </vt:lpstr>
      <vt:lpstr>AGENDA</vt:lpstr>
      <vt:lpstr>PowerPoint Presentation</vt:lpstr>
      <vt:lpstr>ASSEMBLY BILL 1725 –PASSED 1988</vt:lpstr>
      <vt:lpstr>ASSEMBLY BILL 1725</vt:lpstr>
      <vt:lpstr>PROBLEMS and IMPEDIMENTS in REACHING 75/25 Goal</vt:lpstr>
      <vt:lpstr>FACULTY OBLIGATION NUMBER</vt:lpstr>
      <vt:lpstr>FON  -DETERMINATION</vt:lpstr>
      <vt:lpstr>History</vt:lpstr>
      <vt:lpstr>History </vt:lpstr>
      <vt:lpstr>PowerPoint Presentation</vt:lpstr>
      <vt:lpstr>FON CALCULATION</vt:lpstr>
      <vt:lpstr>FALL 2025 COMPLIANCE FON</vt:lpstr>
      <vt:lpstr>FALL 2026 ADVANCE FON</vt:lpstr>
      <vt:lpstr>PowerPoint Presentation</vt:lpstr>
      <vt:lpstr>ANNUAL TIMELINES</vt:lpstr>
      <vt:lpstr>ADEQUATE vs. INEDQUATE FUNDS (Determined by BOG in November)</vt:lpstr>
      <vt:lpstr>PLANNING</vt:lpstr>
      <vt:lpstr>PLANNING</vt:lpstr>
      <vt:lpstr>THINGS to KEEP in MIND</vt:lpstr>
      <vt:lpstr>WHAT COUNTS?  (Title 5, Sections 53308, 53309, 59204)</vt:lpstr>
      <vt:lpstr>PowerPoint Presentation</vt:lpstr>
      <vt:lpstr>CONSEQUENCES of NOT MEETING FON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Tracey Richardson, Controller</dc:title>
  <dc:creator>David Techaira</dc:creator>
  <cp:lastModifiedBy>Graciano Mendoza</cp:lastModifiedBy>
  <cp:revision>628</cp:revision>
  <cp:lastPrinted>2024-06-14T23:17:17Z</cp:lastPrinted>
  <dcterms:created xsi:type="dcterms:W3CDTF">2015-03-05T19:17:00Z</dcterms:created>
  <dcterms:modified xsi:type="dcterms:W3CDTF">2025-09-30T18:20:16Z</dcterms:modified>
</cp:coreProperties>
</file>