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6"/>
  </p:notesMasterIdLst>
  <p:sldIdLst>
    <p:sldId id="256" r:id="rId2"/>
    <p:sldId id="258" r:id="rId3"/>
    <p:sldId id="309" r:id="rId4"/>
    <p:sldId id="315" r:id="rId5"/>
    <p:sldId id="323" r:id="rId6"/>
    <p:sldId id="318" r:id="rId7"/>
    <p:sldId id="313" r:id="rId8"/>
    <p:sldId id="259" r:id="rId9"/>
    <p:sldId id="260" r:id="rId10"/>
    <p:sldId id="310" r:id="rId11"/>
    <p:sldId id="267" r:id="rId12"/>
    <p:sldId id="268" r:id="rId13"/>
    <p:sldId id="316" r:id="rId14"/>
    <p:sldId id="312" r:id="rId15"/>
    <p:sldId id="319" r:id="rId16"/>
    <p:sldId id="320" r:id="rId17"/>
    <p:sldId id="321" r:id="rId18"/>
    <p:sldId id="314" r:id="rId19"/>
    <p:sldId id="279" r:id="rId20"/>
    <p:sldId id="280" r:id="rId21"/>
    <p:sldId id="282" r:id="rId22"/>
    <p:sldId id="283" r:id="rId23"/>
    <p:sldId id="322" r:id="rId24"/>
    <p:sldId id="308" r:id="rId25"/>
  </p:sldIdLst>
  <p:sldSz cx="9144000" cy="6858000" type="screen4x3"/>
  <p:notesSz cx="7010400" cy="9396413"/>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Quicksand Bold" charset="0"/>
      <p:bold r:id="rId35"/>
    </p:embeddedFont>
    <p:embeddedFont>
      <p:font typeface="Tahoma" panose="020B0604030504040204" pitchFamily="3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58" autoAdjust="0"/>
  </p:normalViewPr>
  <p:slideViewPr>
    <p:cSldViewPr>
      <p:cViewPr varScale="1">
        <p:scale>
          <a:sx n="107" d="100"/>
          <a:sy n="107" d="100"/>
        </p:scale>
        <p:origin x="17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9199"/>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5" y="2"/>
            <a:ext cx="3038145" cy="469199"/>
          </a:xfrm>
          <a:prstGeom prst="rect">
            <a:avLst/>
          </a:prstGeom>
        </p:spPr>
        <p:txBody>
          <a:bodyPr vert="horz" lIns="88139" tIns="44070" rIns="88139" bIns="44070" rtlCol="0"/>
          <a:lstStyle>
            <a:lvl1pPr algn="r">
              <a:defRPr sz="1200"/>
            </a:lvl1pPr>
          </a:lstStyle>
          <a:p>
            <a:fld id="{8A14A355-AEFA-43C2-B101-5CF434DEDFDB}" type="datetimeFigureOut">
              <a:rPr lang="en-US" smtClean="0"/>
              <a:t>9/30/2025</a:t>
            </a:fld>
            <a:endParaRPr lang="en-US"/>
          </a:p>
        </p:txBody>
      </p:sp>
      <p:sp>
        <p:nvSpPr>
          <p:cNvPr id="4" name="Slide Image Placeholder 3"/>
          <p:cNvSpPr>
            <a:spLocks noGrp="1" noRot="1" noChangeAspect="1"/>
          </p:cNvSpPr>
          <p:nvPr>
            <p:ph type="sldImg" idx="2"/>
          </p:nvPr>
        </p:nvSpPr>
        <p:spPr>
          <a:xfrm>
            <a:off x="1157288" y="706438"/>
            <a:ext cx="4695825" cy="3522662"/>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6" y="4463609"/>
            <a:ext cx="5607711" cy="4227453"/>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25662"/>
            <a:ext cx="3038145" cy="469199"/>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5" y="8925662"/>
            <a:ext cx="3038145" cy="469199"/>
          </a:xfrm>
          <a:prstGeom prst="rect">
            <a:avLst/>
          </a:prstGeom>
        </p:spPr>
        <p:txBody>
          <a:bodyPr vert="horz" lIns="88139" tIns="44070" rIns="88139" bIns="44070" rtlCol="0" anchor="b"/>
          <a:lstStyle>
            <a:lvl1pPr algn="r">
              <a:defRPr sz="1200"/>
            </a:lvl1pPr>
          </a:lstStyle>
          <a:p>
            <a:fld id="{69F47457-42E0-40E6-AA75-116C82A00306}" type="slidenum">
              <a:rPr lang="en-US" smtClean="0"/>
              <a:t>‹#›</a:t>
            </a:fld>
            <a:endParaRPr lang="en-US"/>
          </a:p>
        </p:txBody>
      </p:sp>
    </p:spTree>
    <p:extLst>
      <p:ext uri="{BB962C8B-B14F-4D97-AF65-F5344CB8AC3E}">
        <p14:creationId xmlns:p14="http://schemas.microsoft.com/office/powerpoint/2010/main" val="50176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47457-42E0-40E6-AA75-116C82A00306}" type="slidenum">
              <a:rPr lang="en-US" smtClean="0"/>
              <a:t>1</a:t>
            </a:fld>
            <a:endParaRPr lang="en-US"/>
          </a:p>
        </p:txBody>
      </p:sp>
    </p:spTree>
    <p:extLst>
      <p:ext uri="{BB962C8B-B14F-4D97-AF65-F5344CB8AC3E}">
        <p14:creationId xmlns:p14="http://schemas.microsoft.com/office/powerpoint/2010/main" val="100820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10</a:t>
            </a:fld>
            <a:endParaRPr lang="en-US"/>
          </a:p>
        </p:txBody>
      </p:sp>
    </p:spTree>
    <p:extLst>
      <p:ext uri="{BB962C8B-B14F-4D97-AF65-F5344CB8AC3E}">
        <p14:creationId xmlns:p14="http://schemas.microsoft.com/office/powerpoint/2010/main" val="138819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2: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3: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3: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13</a:t>
            </a:fld>
            <a:endParaRPr lang="en-US"/>
          </a:p>
        </p:txBody>
      </p:sp>
    </p:spTree>
    <p:extLst>
      <p:ext uri="{BB962C8B-B14F-4D97-AF65-F5344CB8AC3E}">
        <p14:creationId xmlns:p14="http://schemas.microsoft.com/office/powerpoint/2010/main" val="3958159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14</a:t>
            </a:fld>
            <a:endParaRPr lang="en-US"/>
          </a:p>
        </p:txBody>
      </p:sp>
    </p:spTree>
    <p:extLst>
      <p:ext uri="{BB962C8B-B14F-4D97-AF65-F5344CB8AC3E}">
        <p14:creationId xmlns:p14="http://schemas.microsoft.com/office/powerpoint/2010/main" val="320499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15</a:t>
            </a:fld>
            <a:endParaRPr lang="en-US"/>
          </a:p>
        </p:txBody>
      </p:sp>
    </p:spTree>
    <p:extLst>
      <p:ext uri="{BB962C8B-B14F-4D97-AF65-F5344CB8AC3E}">
        <p14:creationId xmlns:p14="http://schemas.microsoft.com/office/powerpoint/2010/main" val="208256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16</a:t>
            </a:fld>
            <a:endParaRPr lang="en-US"/>
          </a:p>
        </p:txBody>
      </p:sp>
    </p:spTree>
    <p:extLst>
      <p:ext uri="{BB962C8B-B14F-4D97-AF65-F5344CB8AC3E}">
        <p14:creationId xmlns:p14="http://schemas.microsoft.com/office/powerpoint/2010/main" val="1835275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17</a:t>
            </a:fld>
            <a:endParaRPr lang="en-US"/>
          </a:p>
        </p:txBody>
      </p:sp>
    </p:spTree>
    <p:extLst>
      <p:ext uri="{BB962C8B-B14F-4D97-AF65-F5344CB8AC3E}">
        <p14:creationId xmlns:p14="http://schemas.microsoft.com/office/powerpoint/2010/main" val="4190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18</a:t>
            </a:fld>
            <a:endParaRPr lang="en-US"/>
          </a:p>
        </p:txBody>
      </p:sp>
    </p:spTree>
    <p:extLst>
      <p:ext uri="{BB962C8B-B14F-4D97-AF65-F5344CB8AC3E}">
        <p14:creationId xmlns:p14="http://schemas.microsoft.com/office/powerpoint/2010/main" val="4012902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4: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4: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Wrenna</a:t>
            </a:r>
            <a:endParaRPr/>
          </a:p>
        </p:txBody>
      </p:sp>
      <p:sp>
        <p:nvSpPr>
          <p:cNvPr id="353" name="Google Shape;353;p24: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3: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5: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Wrenna</a:t>
            </a:r>
            <a:endParaRPr/>
          </a:p>
        </p:txBody>
      </p:sp>
      <p:sp>
        <p:nvSpPr>
          <p:cNvPr id="362" name="Google Shape;362;p25: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7: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7: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Wrenna</a:t>
            </a:r>
            <a:endParaRPr/>
          </a:p>
        </p:txBody>
      </p:sp>
      <p:sp>
        <p:nvSpPr>
          <p:cNvPr id="378" name="Google Shape;378;p27: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8: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8: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Wrenna</a:t>
            </a:r>
            <a:endParaRPr/>
          </a:p>
        </p:txBody>
      </p:sp>
      <p:sp>
        <p:nvSpPr>
          <p:cNvPr id="386" name="Google Shape;386;p28: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23</a:t>
            </a:fld>
            <a:endParaRPr lang="en-US"/>
          </a:p>
        </p:txBody>
      </p:sp>
    </p:spTree>
    <p:extLst>
      <p:ext uri="{BB962C8B-B14F-4D97-AF65-F5344CB8AC3E}">
        <p14:creationId xmlns:p14="http://schemas.microsoft.com/office/powerpoint/2010/main" val="1366400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24</a:t>
            </a:fld>
            <a:endParaRPr lang="en-US"/>
          </a:p>
        </p:txBody>
      </p:sp>
    </p:spTree>
    <p:extLst>
      <p:ext uri="{BB962C8B-B14F-4D97-AF65-F5344CB8AC3E}">
        <p14:creationId xmlns:p14="http://schemas.microsoft.com/office/powerpoint/2010/main" val="360342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3</a:t>
            </a:fld>
            <a:endParaRPr lang="en-US"/>
          </a:p>
        </p:txBody>
      </p:sp>
    </p:spTree>
    <p:extLst>
      <p:ext uri="{BB962C8B-B14F-4D97-AF65-F5344CB8AC3E}">
        <p14:creationId xmlns:p14="http://schemas.microsoft.com/office/powerpoint/2010/main" val="173653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4</a:t>
            </a:fld>
            <a:endParaRPr lang="en-US"/>
          </a:p>
        </p:txBody>
      </p:sp>
    </p:spTree>
    <p:extLst>
      <p:ext uri="{BB962C8B-B14F-4D97-AF65-F5344CB8AC3E}">
        <p14:creationId xmlns:p14="http://schemas.microsoft.com/office/powerpoint/2010/main" val="317276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5</a:t>
            </a:fld>
            <a:endParaRPr lang="en-US"/>
          </a:p>
        </p:txBody>
      </p:sp>
    </p:spTree>
    <p:extLst>
      <p:ext uri="{BB962C8B-B14F-4D97-AF65-F5344CB8AC3E}">
        <p14:creationId xmlns:p14="http://schemas.microsoft.com/office/powerpoint/2010/main" val="176694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6</a:t>
            </a:fld>
            <a:endParaRPr lang="en-US"/>
          </a:p>
        </p:txBody>
      </p:sp>
    </p:spTree>
    <p:extLst>
      <p:ext uri="{BB962C8B-B14F-4D97-AF65-F5344CB8AC3E}">
        <p14:creationId xmlns:p14="http://schemas.microsoft.com/office/powerpoint/2010/main" val="266929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47457-42E0-40E6-AA75-116C82A00306}" type="slidenum">
              <a:rPr lang="en-US" smtClean="0"/>
              <a:t>7</a:t>
            </a:fld>
            <a:endParaRPr lang="en-US"/>
          </a:p>
        </p:txBody>
      </p:sp>
    </p:spTree>
    <p:extLst>
      <p:ext uri="{BB962C8B-B14F-4D97-AF65-F5344CB8AC3E}">
        <p14:creationId xmlns:p14="http://schemas.microsoft.com/office/powerpoint/2010/main" val="187565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5: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5: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5703482"/>
            <a:chOff x="0" y="0"/>
            <a:chExt cx="9144000" cy="5703482"/>
          </a:xfrm>
        </p:grpSpPr>
        <p:sp>
          <p:nvSpPr>
            <p:cNvPr id="8" name="Rectangle 7"/>
            <p:cNvSpPr/>
            <p:nvPr/>
          </p:nvSpPr>
          <p:spPr>
            <a:xfrm>
              <a:off x="0" y="0"/>
              <a:ext cx="6192207" cy="360045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9" name="Rectangle 8"/>
            <p:cNvSpPr/>
            <p:nvPr/>
          </p:nvSpPr>
          <p:spPr>
            <a:xfrm>
              <a:off x="6192207" y="0"/>
              <a:ext cx="2951793" cy="3600450"/>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0" name="Rectangle 9"/>
            <p:cNvSpPr/>
            <p:nvPr/>
          </p:nvSpPr>
          <p:spPr>
            <a:xfrm>
              <a:off x="0" y="3600451"/>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1" name="Rectangle 10"/>
            <p:cNvSpPr/>
            <p:nvPr/>
          </p:nvSpPr>
          <p:spPr>
            <a:xfrm>
              <a:off x="6192207" y="3600450"/>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279" y="4447853"/>
              <a:ext cx="908595" cy="1255629"/>
            </a:xfrm>
            <a:prstGeom prst="rect">
              <a:avLst/>
            </a:prstGeom>
          </p:spPr>
        </p:pic>
      </p:grpSp>
      <p:sp>
        <p:nvSpPr>
          <p:cNvPr id="2" name="Title 1"/>
          <p:cNvSpPr>
            <a:spLocks noGrp="1"/>
          </p:cNvSpPr>
          <p:nvPr>
            <p:ph type="ctrTitle" hasCustomPrompt="1"/>
          </p:nvPr>
        </p:nvSpPr>
        <p:spPr>
          <a:xfrm>
            <a:off x="228600" y="1266825"/>
            <a:ext cx="5715000" cy="533400"/>
          </a:xfrm>
        </p:spPr>
        <p:txBody>
          <a:bodyPr>
            <a:normAutofit/>
          </a:bodyPr>
          <a:lstStyle>
            <a:lvl1pPr algn="l">
              <a:defRPr sz="2000">
                <a:solidFill>
                  <a:schemeClr val="bg1">
                    <a:lumMod val="95000"/>
                  </a:schemeClr>
                </a:solidFill>
                <a:latin typeface="Quicksand Bold" pitchFamily="2" charset="0"/>
              </a:defRPr>
            </a:lvl1pPr>
          </a:lstStyle>
          <a:p>
            <a:r>
              <a:rPr lang="en-US" dirty="0"/>
              <a:t>Click to add Presenter Name</a:t>
            </a:r>
          </a:p>
        </p:txBody>
      </p:sp>
      <p:sp>
        <p:nvSpPr>
          <p:cNvPr id="3" name="Subtitle 2"/>
          <p:cNvSpPr>
            <a:spLocks noGrp="1"/>
          </p:cNvSpPr>
          <p:nvPr>
            <p:ph type="subTitle" idx="1" hasCustomPrompt="1"/>
          </p:nvPr>
        </p:nvSpPr>
        <p:spPr>
          <a:xfrm>
            <a:off x="228600" y="228600"/>
            <a:ext cx="5715000" cy="561653"/>
          </a:xfrm>
        </p:spPr>
        <p:txBody>
          <a:bodyPr>
            <a:normAutofit/>
          </a:bodyPr>
          <a:lstStyle>
            <a:lvl1pPr marL="0" indent="0" algn="l">
              <a:buNone/>
              <a:defRPr sz="2800" baseline="0">
                <a:solidFill>
                  <a:schemeClr val="bg1">
                    <a:lumMod val="95000"/>
                  </a:schemeClr>
                </a:solidFill>
                <a:latin typeface="Quicksand 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Title</a:t>
            </a:r>
          </a:p>
        </p:txBody>
      </p:sp>
      <p:sp>
        <p:nvSpPr>
          <p:cNvPr id="13" name="TextBox 12"/>
          <p:cNvSpPr txBox="1"/>
          <p:nvPr userDrawn="1"/>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a:ln>
                  <a:noFill/>
                </a:ln>
                <a:solidFill>
                  <a:prstClr val="black"/>
                </a:solidFill>
                <a:effectLst/>
                <a:uLnTx/>
                <a:uFillTx/>
              </a:rPr>
              <a:t>GROWING LEADERS </a:t>
            </a:r>
            <a:r>
              <a:rPr kumimoji="0" lang="en-US" sz="1600" b="0" i="1" u="none" strike="noStrike" kern="0" cap="none" spc="0" normalizeH="0" baseline="30000" noProof="0" dirty="0">
                <a:ln>
                  <a:noFill/>
                </a:ln>
                <a:solidFill>
                  <a:prstClr val="black"/>
                </a:solidFill>
                <a:effectLst/>
                <a:uLnTx/>
                <a:uFillTx/>
              </a:rPr>
              <a:t>Opportunity. Engagement. Achievement.    www.hartnell.edu</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Text Placeholder 4"/>
          <p:cNvSpPr>
            <a:spLocks noGrp="1"/>
          </p:cNvSpPr>
          <p:nvPr>
            <p:ph type="body" sz="quarter" idx="11" hasCustomPrompt="1"/>
          </p:nvPr>
        </p:nvSpPr>
        <p:spPr>
          <a:xfrm>
            <a:off x="228600" y="2819400"/>
            <a:ext cx="3502025" cy="457200"/>
          </a:xfrm>
        </p:spPr>
        <p:txBody>
          <a:bodyPr>
            <a:normAutofit/>
          </a:bodyPr>
          <a:lstStyle>
            <a:lvl1pPr marL="0" indent="0">
              <a:buNone/>
              <a:defRPr sz="1800" baseline="0">
                <a:solidFill>
                  <a:schemeClr val="bg1"/>
                </a:solidFill>
              </a:defRPr>
            </a:lvl1pPr>
          </a:lstStyle>
          <a:p>
            <a:pPr lvl="0"/>
            <a:r>
              <a:rPr lang="en-US" dirty="0"/>
              <a:t>Click to add date</a:t>
            </a:r>
          </a:p>
        </p:txBody>
      </p:sp>
      <p:sp>
        <p:nvSpPr>
          <p:cNvPr id="15" name="Text Placeholder 14"/>
          <p:cNvSpPr>
            <a:spLocks noGrp="1"/>
          </p:cNvSpPr>
          <p:nvPr>
            <p:ph type="body" sz="quarter" idx="12" hasCustomPrompt="1"/>
          </p:nvPr>
        </p:nvSpPr>
        <p:spPr>
          <a:xfrm>
            <a:off x="228600" y="1800225"/>
            <a:ext cx="4572000" cy="381000"/>
          </a:xfrm>
        </p:spPr>
        <p:txBody>
          <a:bodyPr>
            <a:normAutofit/>
          </a:bodyPr>
          <a:lstStyle>
            <a:lvl1pPr>
              <a:defRPr sz="1800" b="0" i="1" baseline="0">
                <a:solidFill>
                  <a:schemeClr val="bg1"/>
                </a:solidFill>
              </a:defRPr>
            </a:lvl1pPr>
          </a:lstStyle>
          <a:p>
            <a:pPr lvl="0"/>
            <a:r>
              <a:rPr lang="en-US" dirty="0"/>
              <a:t>Click to add title or department</a:t>
            </a:r>
          </a:p>
        </p:txBody>
      </p:sp>
    </p:spTree>
    <p:extLst>
      <p:ext uri="{BB962C8B-B14F-4D97-AF65-F5344CB8AC3E}">
        <p14:creationId xmlns:p14="http://schemas.microsoft.com/office/powerpoint/2010/main" val="39313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3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Clr>
                <a:srgbClr val="7D183F"/>
              </a:buClr>
              <a:buFont typeface="Arial" panose="020B0604020202020204" pitchFamily="34" charset="0"/>
              <a:buChar char="•"/>
              <a:defRPr/>
            </a:lvl2pPr>
            <a:lvl3pPr>
              <a:buClr>
                <a:srgbClr val="FCB816"/>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64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 y="0"/>
            <a:ext cx="6170141" cy="685800"/>
          </a:xfrm>
        </p:spPr>
        <p:txBody>
          <a:bodyPr anchor="ctr">
            <a:normAutofit/>
          </a:bodyPr>
          <a:lstStyle>
            <a:lvl1pPr algn="l">
              <a:defRPr sz="2400" b="1" cap="all" baseline="0"/>
            </a:lvl1pPr>
          </a:lstStyle>
          <a:p>
            <a:r>
              <a:rPr lang="en-US" dirty="0"/>
              <a:t>Click to edit slide title</a:t>
            </a:r>
          </a:p>
        </p:txBody>
      </p:sp>
      <p:sp>
        <p:nvSpPr>
          <p:cNvPr id="3" name="Text Placeholder 2"/>
          <p:cNvSpPr>
            <a:spLocks noGrp="1"/>
          </p:cNvSpPr>
          <p:nvPr>
            <p:ph type="body" idx="1" hasCustomPrompt="1"/>
          </p:nvPr>
        </p:nvSpPr>
        <p:spPr>
          <a:xfrm>
            <a:off x="685800" y="1066800"/>
            <a:ext cx="7772400" cy="5181600"/>
          </a:xfrm>
        </p:spPr>
        <p:txBody>
          <a:bodyPr anchor="ct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insert text</a:t>
            </a:r>
          </a:p>
        </p:txBody>
      </p:sp>
    </p:spTree>
    <p:extLst>
      <p:ext uri="{BB962C8B-B14F-4D97-AF65-F5344CB8AC3E}">
        <p14:creationId xmlns:p14="http://schemas.microsoft.com/office/powerpoint/2010/main" val="35547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153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57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038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288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4" name="Text Placeholder 3"/>
          <p:cNvSpPr>
            <a:spLocks noGrp="1"/>
          </p:cNvSpPr>
          <p:nvPr>
            <p:ph type="body" sz="half" idx="2" hasCustomPrompt="1"/>
          </p:nvPr>
        </p:nvSpPr>
        <p:spPr>
          <a:xfrm>
            <a:off x="1828800" y="5257800"/>
            <a:ext cx="5486400" cy="1143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extLst>
      <p:ext uri="{BB962C8B-B14F-4D97-AF65-F5344CB8AC3E}">
        <p14:creationId xmlns:p14="http://schemas.microsoft.com/office/powerpoint/2010/main" val="35061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grpSp>
        <p:nvGrpSpPr>
          <p:cNvPr id="7" name="Group 6"/>
          <p:cNvGrpSpPr/>
          <p:nvPr/>
        </p:nvGrpSpPr>
        <p:grpSpPr>
          <a:xfrm>
            <a:off x="0" y="0"/>
            <a:ext cx="9144000" cy="776445"/>
            <a:chOff x="0" y="0"/>
            <a:chExt cx="9144000" cy="776445"/>
          </a:xfrm>
        </p:grpSpPr>
        <p:grpSp>
          <p:nvGrpSpPr>
            <p:cNvPr id="8" name="Group 7"/>
            <p:cNvGrpSpPr/>
            <p:nvPr/>
          </p:nvGrpSpPr>
          <p:grpSpPr>
            <a:xfrm>
              <a:off x="0" y="0"/>
              <a:ext cx="9144000" cy="776445"/>
              <a:chOff x="0" y="0"/>
              <a:chExt cx="9144000" cy="776445"/>
            </a:xfrm>
          </p:grpSpPr>
          <p:sp>
            <p:nvSpPr>
              <p:cNvPr id="11" name="Rectangle 10"/>
              <p:cNvSpPr/>
              <p:nvPr/>
            </p:nvSpPr>
            <p:spPr>
              <a:xfrm>
                <a:off x="0" y="0"/>
                <a:ext cx="6192207" cy="683866"/>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2" name="Rectangle 11"/>
              <p:cNvSpPr/>
              <p:nvPr/>
            </p:nvSpPr>
            <p:spPr>
              <a:xfrm>
                <a:off x="0" y="683866"/>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3" name="Rectangle 12"/>
              <p:cNvSpPr/>
              <p:nvPr/>
            </p:nvSpPr>
            <p:spPr>
              <a:xfrm>
                <a:off x="6192207" y="683865"/>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grpSp>
        <p:pic>
          <p:nvPicPr>
            <p:cNvPr id="9" name="Picture 8" descr="Hartnell Logo CMYK 121813.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574" y="148552"/>
              <a:ext cx="463111" cy="439685"/>
            </a:xfrm>
            <a:prstGeom prst="rect">
              <a:avLst/>
            </a:prstGeom>
          </p:spPr>
        </p:pic>
        <p:pic>
          <p:nvPicPr>
            <p:cNvPr id="10" name="Picture 9" descr="Hartnell Logo RGB-Horz 101314.jpg"/>
            <p:cNvPicPr>
              <a:picLocks noChangeAspect="1"/>
            </p:cNvPicPr>
            <p:nvPr/>
          </p:nvPicPr>
          <p:blipFill rotWithShape="1">
            <a:blip r:embed="rId11" cstate="print">
              <a:extLst>
                <a:ext uri="{28A0092B-C50C-407E-A947-70E740481C1C}">
                  <a14:useLocalDpi xmlns:a14="http://schemas.microsoft.com/office/drawing/2010/main" val="0"/>
                </a:ext>
              </a:extLst>
            </a:blip>
            <a:srcRect t="80177" b="6844"/>
            <a:stretch/>
          </p:blipFill>
          <p:spPr>
            <a:xfrm>
              <a:off x="6838151" y="237585"/>
              <a:ext cx="2159311" cy="229444"/>
            </a:xfrm>
            <a:prstGeom prst="rect">
              <a:avLst/>
            </a:prstGeom>
          </p:spPr>
        </p:pic>
      </p:grpSp>
      <p:sp>
        <p:nvSpPr>
          <p:cNvPr id="14" name="TextBox 13"/>
          <p:cNvSpPr txBox="1"/>
          <p:nvPr/>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30000" noProof="0" dirty="0">
                <a:ln>
                  <a:noFill/>
                </a:ln>
                <a:solidFill>
                  <a:prstClr val="black"/>
                </a:solidFill>
                <a:effectLst/>
                <a:uLnTx/>
                <a:uFillTx/>
              </a:rPr>
              <a:t>GROWING LEADERS </a:t>
            </a:r>
            <a:r>
              <a:rPr kumimoji="0" lang="en-US" sz="1400" b="0" i="1" u="none" strike="noStrike" kern="0" cap="none" spc="0" normalizeH="0" baseline="30000" noProof="0" dirty="0">
                <a:ln>
                  <a:noFill/>
                </a:ln>
                <a:solidFill>
                  <a:prstClr val="black"/>
                </a:solidFill>
                <a:effectLst/>
                <a:uLnTx/>
                <a:uFillTx/>
              </a:rPr>
              <a:t>Opportunity. Engagement. Achievement.    www.hartnell.edu</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 name="Title Placeholder 1"/>
          <p:cNvSpPr>
            <a:spLocks noGrp="1"/>
          </p:cNvSpPr>
          <p:nvPr>
            <p:ph type="title"/>
          </p:nvPr>
        </p:nvSpPr>
        <p:spPr>
          <a:xfrm>
            <a:off x="26773" y="16737"/>
            <a:ext cx="6165434" cy="667128"/>
          </a:xfrm>
          <a:prstGeom prst="rect">
            <a:avLst/>
          </a:prstGeom>
        </p:spPr>
        <p:txBody>
          <a:bodyPr vert="horz" lIns="91440" tIns="45720" rIns="91440" bIns="45720" rtlCol="0" anchor="ctr">
            <a:normAutofit/>
          </a:bodyPr>
          <a:lstStyle/>
          <a:p>
            <a:r>
              <a:rPr lang="en-US" dirty="0"/>
              <a:t>Click to edit slide title</a:t>
            </a:r>
          </a:p>
        </p:txBody>
      </p:sp>
    </p:spTree>
    <p:extLst>
      <p:ext uri="{BB962C8B-B14F-4D97-AF65-F5344CB8AC3E}">
        <p14:creationId xmlns:p14="http://schemas.microsoft.com/office/powerpoint/2010/main" val="305976380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Lst>
  <p:hf hdr="0" ftr="0" dt="0"/>
  <p:txStyles>
    <p:titleStyle>
      <a:lvl1pPr algn="l" defTabSz="914400" rtl="0" eaLnBrk="1" latinLnBrk="0" hangingPunct="1">
        <a:spcBef>
          <a:spcPct val="0"/>
        </a:spcBef>
        <a:buNone/>
        <a:defRPr sz="2400" kern="1200" baseline="0">
          <a:solidFill>
            <a:schemeClr val="bg1">
              <a:lumMod val="95000"/>
            </a:schemeClr>
          </a:solidFill>
          <a:latin typeface="Quicksand Bold" pitchFamily="2"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Quicksand 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Quicksand Bold"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Quicksand Bold"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ccco.edu/About-Us/Chancellors-Office/Divisions/College-Finance-and-Facilities-Planning/Fiscal-Standards-and-Accountability-Unit/Fifty-Percent-Law"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4038600"/>
            <a:ext cx="6096000" cy="1676400"/>
          </a:xfrm>
        </p:spPr>
        <p:txBody>
          <a:bodyPr>
            <a:normAutofit/>
          </a:bodyPr>
          <a:lstStyle/>
          <a:p>
            <a:r>
              <a:rPr lang="en-US" dirty="0">
                <a:solidFill>
                  <a:schemeClr val="tx1"/>
                </a:solidFill>
                <a:latin typeface="Quicksand Bold" charset="0"/>
                <a:cs typeface="Times New Roman" panose="02020603050405020304" pitchFamily="18" charset="0"/>
              </a:rPr>
              <a:t>Graciano Mendoza</a:t>
            </a:r>
            <a:br>
              <a:rPr lang="en-US" dirty="0">
                <a:solidFill>
                  <a:schemeClr val="tx1"/>
                </a:solidFill>
                <a:latin typeface="Quicksand Bold" charset="0"/>
                <a:cs typeface="Times New Roman" panose="02020603050405020304" pitchFamily="18" charset="0"/>
              </a:rPr>
            </a:br>
            <a:r>
              <a:rPr lang="en-US" dirty="0">
                <a:solidFill>
                  <a:schemeClr val="tx1"/>
                </a:solidFill>
                <a:latin typeface="Quicksand Bold" charset="0"/>
                <a:cs typeface="Times New Roman" panose="02020603050405020304" pitchFamily="18" charset="0"/>
              </a:rPr>
              <a:t>Vice President of Administrative Services</a:t>
            </a:r>
            <a:br>
              <a:rPr lang="en-US" dirty="0">
                <a:solidFill>
                  <a:schemeClr val="tx1"/>
                </a:solidFill>
                <a:latin typeface="Quicksand Bold" charset="0"/>
                <a:cs typeface="Times New Roman" panose="02020603050405020304" pitchFamily="18" charset="0"/>
              </a:rPr>
            </a:br>
            <a:br>
              <a:rPr lang="en-US" dirty="0">
                <a:solidFill>
                  <a:schemeClr val="tx1"/>
                </a:solidFill>
                <a:latin typeface="Quicksand Bold" charset="0"/>
                <a:cs typeface="Times New Roman" panose="02020603050405020304" pitchFamily="18" charset="0"/>
              </a:rPr>
            </a:br>
            <a:br>
              <a:rPr lang="en-US" dirty="0">
                <a:solidFill>
                  <a:schemeClr val="tx1"/>
                </a:solidFill>
                <a:latin typeface="Quicksand Bold" charset="0"/>
                <a:cs typeface="Times New Roman" panose="02020603050405020304" pitchFamily="18" charset="0"/>
              </a:rPr>
            </a:br>
            <a:endParaRPr lang="en-US" dirty="0">
              <a:solidFill>
                <a:schemeClr val="tx1"/>
              </a:solidFill>
              <a:latin typeface="Quicksand Bold" charset="0"/>
              <a:cs typeface="Times New Roman" panose="02020603050405020304" pitchFamily="18" charset="0"/>
            </a:endParaRPr>
          </a:p>
        </p:txBody>
      </p:sp>
      <p:sp>
        <p:nvSpPr>
          <p:cNvPr id="4" name="Subtitle 3"/>
          <p:cNvSpPr>
            <a:spLocks noGrp="1"/>
          </p:cNvSpPr>
          <p:nvPr>
            <p:ph type="subTitle" idx="1"/>
          </p:nvPr>
        </p:nvSpPr>
        <p:spPr>
          <a:xfrm>
            <a:off x="228600" y="228600"/>
            <a:ext cx="5715000" cy="1828800"/>
          </a:xfrm>
        </p:spPr>
        <p:txBody>
          <a:bodyPr>
            <a:normAutofit/>
          </a:bodyPr>
          <a:lstStyle/>
          <a:p>
            <a:endParaRPr lang="en-US" sz="3800" b="1" dirty="0">
              <a:latin typeface="Quicksand Bold" charset="0"/>
              <a:ea typeface="Tahoma" panose="020B0604030504040204" pitchFamily="34" charset="0"/>
              <a:cs typeface="Times New Roman" panose="02020603050405020304" pitchFamily="18" charset="0"/>
            </a:endParaRPr>
          </a:p>
          <a:p>
            <a:r>
              <a:rPr lang="en-US" dirty="0"/>
              <a:t> </a:t>
            </a:r>
          </a:p>
          <a:p>
            <a:endParaRPr lang="en-US" dirty="0"/>
          </a:p>
        </p:txBody>
      </p:sp>
      <p:sp>
        <p:nvSpPr>
          <p:cNvPr id="5" name="Text Placeholder 4"/>
          <p:cNvSpPr>
            <a:spLocks noGrp="1"/>
          </p:cNvSpPr>
          <p:nvPr>
            <p:ph type="body" sz="quarter" idx="11"/>
          </p:nvPr>
        </p:nvSpPr>
        <p:spPr>
          <a:xfrm>
            <a:off x="228600" y="2362200"/>
            <a:ext cx="4876800" cy="914400"/>
          </a:xfrm>
        </p:spPr>
        <p:txBody>
          <a:bodyPr>
            <a:noAutofit/>
          </a:bodyPr>
          <a:lstStyle/>
          <a:p>
            <a:pPr algn="ctr"/>
            <a:r>
              <a:rPr lang="en-US" sz="3200" dirty="0">
                <a:latin typeface="Quicksand Bold" charset="0"/>
                <a:cs typeface="Times New Roman" panose="02020603050405020304" pitchFamily="18" charset="0"/>
              </a:rPr>
              <a:t>FIFTY PERCENT LAW</a:t>
            </a:r>
          </a:p>
        </p:txBody>
      </p:sp>
    </p:spTree>
    <p:extLst>
      <p:ext uri="{BB962C8B-B14F-4D97-AF65-F5344CB8AC3E}">
        <p14:creationId xmlns:p14="http://schemas.microsoft.com/office/powerpoint/2010/main" val="343656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2BA7-CAEC-122D-D46D-D4ED5094C1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615DFB-994C-624D-91CE-717A5624C7DA}"/>
              </a:ext>
            </a:extLst>
          </p:cNvPr>
          <p:cNvSpPr>
            <a:spLocks noGrp="1"/>
          </p:cNvSpPr>
          <p:nvPr>
            <p:ph idx="1"/>
          </p:nvPr>
        </p:nvSpPr>
        <p:spPr/>
        <p:txBody>
          <a:bodyPr/>
          <a:lstStyle/>
          <a:p>
            <a:endParaRPr lang="en-US" dirty="0"/>
          </a:p>
          <a:p>
            <a:endParaRPr lang="en-US" dirty="0"/>
          </a:p>
          <a:p>
            <a:pPr algn="ctr"/>
            <a:r>
              <a:rPr lang="en-US" dirty="0"/>
              <a:t>3) Example of Calculations</a:t>
            </a:r>
          </a:p>
        </p:txBody>
      </p:sp>
    </p:spTree>
    <p:extLst>
      <p:ext uri="{BB962C8B-B14F-4D97-AF65-F5344CB8AC3E}">
        <p14:creationId xmlns:p14="http://schemas.microsoft.com/office/powerpoint/2010/main" val="25424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7" name="Google Shape;257;p12"/>
          <p:cNvSpPr txBox="1">
            <a:spLocks noGrp="1"/>
          </p:cNvSpPr>
          <p:nvPr>
            <p:ph type="title"/>
          </p:nvPr>
        </p:nvSpPr>
        <p:spPr>
          <a:xfrm>
            <a:off x="0" y="152400"/>
            <a:ext cx="6172200" cy="60960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sz="2000" dirty="0">
                <a:solidFill>
                  <a:schemeClr val="bg1"/>
                </a:solidFill>
              </a:rPr>
              <a:t>CURRENT EXPENSES AND EXCLUSIONS</a:t>
            </a:r>
            <a:endParaRPr sz="2000" dirty="0">
              <a:solidFill>
                <a:schemeClr val="bg1"/>
              </a:solidFill>
            </a:endParaRPr>
          </a:p>
        </p:txBody>
      </p:sp>
      <p:sp>
        <p:nvSpPr>
          <p:cNvPr id="259" name="Google Shape;259;p12"/>
          <p:cNvSpPr txBox="1"/>
          <p:nvPr/>
        </p:nvSpPr>
        <p:spPr>
          <a:xfrm>
            <a:off x="2133600" y="6096000"/>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rgbClr val="1481AA"/>
                </a:solidFill>
                <a:latin typeface="Century Gothic"/>
                <a:ea typeface="Century Gothic"/>
                <a:cs typeface="Century Gothic"/>
                <a:sym typeface="Century Gothic"/>
              </a:rPr>
              <a:t>Total equals UGF actual 1000-5000 expenditures</a:t>
            </a:r>
            <a:endParaRPr dirty="0"/>
          </a:p>
        </p:txBody>
      </p:sp>
      <p:pic>
        <p:nvPicPr>
          <p:cNvPr id="4" name="Content Placeholder 3">
            <a:extLst>
              <a:ext uri="{FF2B5EF4-FFF2-40B4-BE49-F238E27FC236}">
                <a16:creationId xmlns:a16="http://schemas.microsoft.com/office/drawing/2014/main" id="{118038E5-9D43-457F-B5BF-E72B5139A519}"/>
              </a:ext>
            </a:extLst>
          </p:cNvPr>
          <p:cNvPicPr>
            <a:picLocks noGrp="1" noChangeAspect="1"/>
          </p:cNvPicPr>
          <p:nvPr>
            <p:ph idx="1"/>
          </p:nvPr>
        </p:nvPicPr>
        <p:blipFill>
          <a:blip r:embed="rId3"/>
          <a:stretch>
            <a:fillRect/>
          </a:stretch>
        </p:blipFill>
        <p:spPr>
          <a:xfrm>
            <a:off x="457200" y="914400"/>
            <a:ext cx="7696199" cy="5029202"/>
          </a:xfrm>
          <a:prstGeom prst="rect">
            <a:avLst/>
          </a:prstGeom>
        </p:spPr>
      </p:pic>
      <p:sp>
        <p:nvSpPr>
          <p:cNvPr id="5" name="Oval 4">
            <a:extLst>
              <a:ext uri="{FF2B5EF4-FFF2-40B4-BE49-F238E27FC236}">
                <a16:creationId xmlns:a16="http://schemas.microsoft.com/office/drawing/2014/main" id="{8A0D559B-B841-434F-A496-EA7A22592CF8}"/>
              </a:ext>
            </a:extLst>
          </p:cNvPr>
          <p:cNvSpPr/>
          <p:nvPr/>
        </p:nvSpPr>
        <p:spPr>
          <a:xfrm>
            <a:off x="7543801" y="5715000"/>
            <a:ext cx="685799" cy="2286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13"/>
          <p:cNvSpPr txBox="1">
            <a:spLocks noGrp="1"/>
          </p:cNvSpPr>
          <p:nvPr>
            <p:ph type="title"/>
          </p:nvPr>
        </p:nvSpPr>
        <p:spPr>
          <a:xfrm>
            <a:off x="0" y="76200"/>
            <a:ext cx="6172200"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sz="2000" dirty="0">
                <a:solidFill>
                  <a:schemeClr val="bg1"/>
                </a:solidFill>
              </a:rPr>
              <a:t>FY 2022-23 EXPENSES AND EXCLUSIONS</a:t>
            </a:r>
            <a:endParaRPr sz="2000" dirty="0">
              <a:solidFill>
                <a:schemeClr val="bg1"/>
              </a:solidFill>
            </a:endParaRPr>
          </a:p>
        </p:txBody>
      </p:sp>
      <p:pic>
        <p:nvPicPr>
          <p:cNvPr id="7" name="Content Placeholder 6">
            <a:extLst>
              <a:ext uri="{FF2B5EF4-FFF2-40B4-BE49-F238E27FC236}">
                <a16:creationId xmlns:a16="http://schemas.microsoft.com/office/drawing/2014/main" id="{8F4496BF-76FE-47A3-A8CA-5BF7D3A52C15}"/>
              </a:ext>
            </a:extLst>
          </p:cNvPr>
          <p:cNvPicPr>
            <a:picLocks noGrp="1" noChangeAspect="1"/>
          </p:cNvPicPr>
          <p:nvPr>
            <p:ph idx="1"/>
          </p:nvPr>
        </p:nvPicPr>
        <p:blipFill>
          <a:blip r:embed="rId3"/>
          <a:stretch>
            <a:fillRect/>
          </a:stretch>
        </p:blipFill>
        <p:spPr>
          <a:xfrm>
            <a:off x="533400" y="1219200"/>
            <a:ext cx="8077199" cy="49069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CBE3-50C3-4EC9-B076-2DBFFF69D626}"/>
              </a:ext>
            </a:extLst>
          </p:cNvPr>
          <p:cNvSpPr>
            <a:spLocks noGrp="1"/>
          </p:cNvSpPr>
          <p:nvPr>
            <p:ph type="title"/>
          </p:nvPr>
        </p:nvSpPr>
        <p:spPr/>
        <p:txBody>
          <a:bodyPr>
            <a:normAutofit fontScale="90000"/>
          </a:bodyPr>
          <a:lstStyle/>
          <a:p>
            <a:pPr algn="ctr"/>
            <a:r>
              <a:rPr lang="en-US" sz="2000" dirty="0"/>
              <a:t>FY2022-23</a:t>
            </a:r>
            <a:br>
              <a:rPr lang="en-US" sz="2000" dirty="0"/>
            </a:br>
            <a:r>
              <a:rPr lang="en-US" sz="2000" dirty="0"/>
              <a:t> EXPENSES AND EXCLUSIONS</a:t>
            </a:r>
          </a:p>
        </p:txBody>
      </p:sp>
      <p:pic>
        <p:nvPicPr>
          <p:cNvPr id="4" name="Content Placeholder 3">
            <a:extLst>
              <a:ext uri="{FF2B5EF4-FFF2-40B4-BE49-F238E27FC236}">
                <a16:creationId xmlns:a16="http://schemas.microsoft.com/office/drawing/2014/main" id="{5E889991-17FD-4168-B9ED-92B5BCBA9825}"/>
              </a:ext>
            </a:extLst>
          </p:cNvPr>
          <p:cNvPicPr>
            <a:picLocks noGrp="1" noChangeAspect="1"/>
          </p:cNvPicPr>
          <p:nvPr>
            <p:ph idx="1"/>
          </p:nvPr>
        </p:nvPicPr>
        <p:blipFill>
          <a:blip r:embed="rId3"/>
          <a:stretch>
            <a:fillRect/>
          </a:stretch>
        </p:blipFill>
        <p:spPr>
          <a:xfrm>
            <a:off x="596153" y="1295400"/>
            <a:ext cx="7848600" cy="4830763"/>
          </a:xfrm>
          <a:prstGeom prst="rect">
            <a:avLst/>
          </a:prstGeom>
        </p:spPr>
      </p:pic>
      <p:sp>
        <p:nvSpPr>
          <p:cNvPr id="5" name="Oval 4">
            <a:extLst>
              <a:ext uri="{FF2B5EF4-FFF2-40B4-BE49-F238E27FC236}">
                <a16:creationId xmlns:a16="http://schemas.microsoft.com/office/drawing/2014/main" id="{6032DFDC-9F3A-42FC-816E-4E4CB9279D93}"/>
              </a:ext>
            </a:extLst>
          </p:cNvPr>
          <p:cNvSpPr/>
          <p:nvPr/>
        </p:nvSpPr>
        <p:spPr>
          <a:xfrm>
            <a:off x="4585447" y="4191000"/>
            <a:ext cx="609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51DC1A-1AF2-4012-AE72-29CD0E5D0DE0}"/>
              </a:ext>
            </a:extLst>
          </p:cNvPr>
          <p:cNvSpPr/>
          <p:nvPr/>
        </p:nvSpPr>
        <p:spPr>
          <a:xfrm>
            <a:off x="7924800" y="5791200"/>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71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AEA9-57F5-42C8-A8D9-6EDDF4999C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D32CAF-7B5A-4A21-8D1F-786E71A3C9AA}"/>
              </a:ext>
            </a:extLst>
          </p:cNvPr>
          <p:cNvSpPr>
            <a:spLocks noGrp="1"/>
          </p:cNvSpPr>
          <p:nvPr>
            <p:ph idx="1"/>
          </p:nvPr>
        </p:nvSpPr>
        <p:spPr/>
        <p:txBody>
          <a:bodyPr/>
          <a:lstStyle/>
          <a:p>
            <a:endParaRPr lang="en-US" dirty="0"/>
          </a:p>
          <a:p>
            <a:endParaRPr lang="en-US" dirty="0"/>
          </a:p>
          <a:p>
            <a:pPr algn="ctr"/>
            <a:r>
              <a:rPr lang="en-US" dirty="0"/>
              <a:t>4)  Consequences of Non-Compliance and Filing for Exemption</a:t>
            </a:r>
          </a:p>
        </p:txBody>
      </p:sp>
    </p:spTree>
    <p:extLst>
      <p:ext uri="{BB962C8B-B14F-4D97-AF65-F5344CB8AC3E}">
        <p14:creationId xmlns:p14="http://schemas.microsoft.com/office/powerpoint/2010/main" val="180905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8706-7B5E-4FCD-ADCF-73E3017E1852}"/>
              </a:ext>
            </a:extLst>
          </p:cNvPr>
          <p:cNvSpPr>
            <a:spLocks noGrp="1"/>
          </p:cNvSpPr>
          <p:nvPr>
            <p:ph type="title"/>
          </p:nvPr>
        </p:nvSpPr>
        <p:spPr/>
        <p:txBody>
          <a:bodyPr/>
          <a:lstStyle/>
          <a:p>
            <a:pPr algn="ctr"/>
            <a:r>
              <a:rPr lang="en-US" dirty="0"/>
              <a:t>BACKGROUND</a:t>
            </a:r>
          </a:p>
        </p:txBody>
      </p:sp>
      <p:sp>
        <p:nvSpPr>
          <p:cNvPr id="3" name="Content Placeholder 2">
            <a:extLst>
              <a:ext uri="{FF2B5EF4-FFF2-40B4-BE49-F238E27FC236}">
                <a16:creationId xmlns:a16="http://schemas.microsoft.com/office/drawing/2014/main" id="{74DF7008-A604-4F60-87AC-AE6F8A822008}"/>
              </a:ext>
            </a:extLst>
          </p:cNvPr>
          <p:cNvSpPr>
            <a:spLocks noGrp="1"/>
          </p:cNvSpPr>
          <p:nvPr>
            <p:ph idx="1"/>
          </p:nvPr>
        </p:nvSpPr>
        <p:spPr>
          <a:xfrm>
            <a:off x="457200" y="1600200"/>
            <a:ext cx="8229600" cy="4525963"/>
          </a:xfrm>
        </p:spPr>
        <p:txBody>
          <a:bodyPr>
            <a:normAutofit/>
          </a:bodyPr>
          <a:lstStyle/>
          <a:p>
            <a:pPr marL="342900" indent="-342900">
              <a:lnSpc>
                <a:spcPct val="90000"/>
              </a:lnSpc>
              <a:spcBef>
                <a:spcPts val="1000"/>
              </a:spcBef>
              <a:buClr>
                <a:srgbClr val="0D5671"/>
              </a:buClr>
              <a:buSzPts val="2800"/>
              <a:buFont typeface="Noto Sans Symbols"/>
              <a:buChar char="⮚"/>
            </a:pPr>
            <a:r>
              <a:rPr lang="en-US" sz="2200" dirty="0">
                <a:solidFill>
                  <a:srgbClr val="1481AA"/>
                </a:solidFill>
              </a:rPr>
              <a:t>The responsibility for administering the Fifty Percent Law resides with the Chancellor and the Board of Governors.</a:t>
            </a:r>
          </a:p>
          <a:p>
            <a:pPr marL="342900" indent="-342900">
              <a:lnSpc>
                <a:spcPct val="90000"/>
              </a:lnSpc>
              <a:spcBef>
                <a:spcPts val="1000"/>
              </a:spcBef>
              <a:buClr>
                <a:srgbClr val="0D5671"/>
              </a:buClr>
              <a:buSzPts val="2800"/>
              <a:buFont typeface="Noto Sans Symbols"/>
              <a:buChar char="⮚"/>
            </a:pPr>
            <a:endParaRPr lang="en-US" sz="2200" dirty="0">
              <a:solidFill>
                <a:srgbClr val="1481AA"/>
              </a:solidFill>
            </a:endParaRPr>
          </a:p>
          <a:p>
            <a:pPr marL="342900" indent="-342900">
              <a:lnSpc>
                <a:spcPct val="90000"/>
              </a:lnSpc>
              <a:spcBef>
                <a:spcPts val="1000"/>
              </a:spcBef>
              <a:buClr>
                <a:srgbClr val="0D5671"/>
              </a:buClr>
              <a:buSzPts val="2800"/>
              <a:buFont typeface="Noto Sans Symbols"/>
              <a:buChar char="⮚"/>
            </a:pPr>
            <a:r>
              <a:rPr lang="en-US" sz="2200" dirty="0">
                <a:solidFill>
                  <a:srgbClr val="1481AA"/>
                </a:solidFill>
              </a:rPr>
              <a:t>Every year, exemption application forms and applicable due dates are distributed to all districts, and the annual financial and budget reports of all districts are monitored for compliance with Ed Code section 84362.</a:t>
            </a:r>
          </a:p>
        </p:txBody>
      </p:sp>
    </p:spTree>
    <p:extLst>
      <p:ext uri="{BB962C8B-B14F-4D97-AF65-F5344CB8AC3E}">
        <p14:creationId xmlns:p14="http://schemas.microsoft.com/office/powerpoint/2010/main" val="216271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265F-9876-4F3C-8528-7463FB144B40}"/>
              </a:ext>
            </a:extLst>
          </p:cNvPr>
          <p:cNvSpPr>
            <a:spLocks noGrp="1"/>
          </p:cNvSpPr>
          <p:nvPr>
            <p:ph type="title"/>
          </p:nvPr>
        </p:nvSpPr>
        <p:spPr/>
        <p:txBody>
          <a:bodyPr/>
          <a:lstStyle/>
          <a:p>
            <a:pPr algn="ctr"/>
            <a:r>
              <a:rPr lang="en-US" dirty="0"/>
              <a:t>BASIS FOR EXEMPTION</a:t>
            </a:r>
          </a:p>
        </p:txBody>
      </p:sp>
      <p:sp>
        <p:nvSpPr>
          <p:cNvPr id="3" name="Content Placeholder 2">
            <a:extLst>
              <a:ext uri="{FF2B5EF4-FFF2-40B4-BE49-F238E27FC236}">
                <a16:creationId xmlns:a16="http://schemas.microsoft.com/office/drawing/2014/main" id="{F83862D0-1D57-46F1-AFD8-DCE7F56D18B8}"/>
              </a:ext>
            </a:extLst>
          </p:cNvPr>
          <p:cNvSpPr>
            <a:spLocks noGrp="1"/>
          </p:cNvSpPr>
          <p:nvPr>
            <p:ph idx="1"/>
          </p:nvPr>
        </p:nvSpPr>
        <p:spPr>
          <a:xfrm>
            <a:off x="457200" y="2133600"/>
            <a:ext cx="8229600" cy="3992563"/>
          </a:xfrm>
        </p:spPr>
        <p:txBody>
          <a:bodyPr/>
          <a:lstStyle/>
          <a:p>
            <a:pPr marL="342900" indent="-342900">
              <a:lnSpc>
                <a:spcPct val="90000"/>
              </a:lnSpc>
              <a:spcBef>
                <a:spcPts val="1000"/>
              </a:spcBef>
              <a:buClr>
                <a:srgbClr val="0D5671"/>
              </a:buClr>
              <a:buSzPts val="2800"/>
              <a:buFont typeface="Noto Sans Symbols"/>
              <a:buChar char="⮚"/>
            </a:pPr>
            <a:r>
              <a:rPr lang="en-US" sz="2200" dirty="0">
                <a:solidFill>
                  <a:srgbClr val="1481AA"/>
                </a:solidFill>
              </a:rPr>
              <a:t>If compliance would have resulted in serious financial hardship</a:t>
            </a:r>
          </a:p>
          <a:p>
            <a:pPr marL="342900" indent="-342900">
              <a:lnSpc>
                <a:spcPct val="90000"/>
              </a:lnSpc>
              <a:spcBef>
                <a:spcPts val="1000"/>
              </a:spcBef>
              <a:buClr>
                <a:srgbClr val="0D5671"/>
              </a:buClr>
              <a:buSzPts val="2800"/>
              <a:buFont typeface="Noto Sans Symbols"/>
              <a:buChar char="⮚"/>
            </a:pPr>
            <a:r>
              <a:rPr lang="en-US" sz="2200" dirty="0">
                <a:solidFill>
                  <a:srgbClr val="1481AA"/>
                </a:solidFill>
              </a:rPr>
              <a:t>If salaries of classroom instructors are higher than the average of comparable districts</a:t>
            </a:r>
          </a:p>
          <a:p>
            <a:pPr marL="342900" indent="-342900">
              <a:lnSpc>
                <a:spcPct val="90000"/>
              </a:lnSpc>
              <a:spcBef>
                <a:spcPts val="1000"/>
              </a:spcBef>
              <a:buClr>
                <a:srgbClr val="0D5671"/>
              </a:buClr>
              <a:buSzPts val="2800"/>
              <a:buFont typeface="Noto Sans Symbols"/>
              <a:buChar char="⮚"/>
            </a:pPr>
            <a:endParaRPr lang="en-US" sz="2200" dirty="0">
              <a:solidFill>
                <a:srgbClr val="1481AA"/>
              </a:solidFill>
            </a:endParaRPr>
          </a:p>
          <a:p>
            <a:pPr marL="342900" indent="-342900">
              <a:lnSpc>
                <a:spcPct val="90000"/>
              </a:lnSpc>
              <a:spcBef>
                <a:spcPts val="1000"/>
              </a:spcBef>
              <a:buClr>
                <a:srgbClr val="0D5671"/>
              </a:buClr>
              <a:buSzPts val="2800"/>
              <a:buFont typeface="Noto Sans Symbols"/>
              <a:buChar char="⮚"/>
            </a:pPr>
            <a:endParaRPr lang="en-US" sz="2200" dirty="0">
              <a:solidFill>
                <a:srgbClr val="1481AA"/>
              </a:solidFill>
            </a:endParaRPr>
          </a:p>
          <a:p>
            <a:pPr marL="342900" indent="-342900">
              <a:lnSpc>
                <a:spcPct val="90000"/>
              </a:lnSpc>
              <a:spcBef>
                <a:spcPts val="1000"/>
              </a:spcBef>
              <a:buClr>
                <a:srgbClr val="0D5671"/>
              </a:buClr>
              <a:buSzPts val="2800"/>
              <a:buFont typeface="Wingdings" panose="05000000000000000000" pitchFamily="2" charset="2"/>
              <a:buChar char="v"/>
            </a:pPr>
            <a:r>
              <a:rPr lang="en-US" sz="2200" dirty="0">
                <a:solidFill>
                  <a:srgbClr val="1481AA"/>
                </a:solidFill>
              </a:rPr>
              <a:t>Districts may choose either one or both of the categories listed above</a:t>
            </a:r>
          </a:p>
          <a:p>
            <a:endParaRPr lang="en-US" dirty="0"/>
          </a:p>
        </p:txBody>
      </p:sp>
    </p:spTree>
    <p:extLst>
      <p:ext uri="{BB962C8B-B14F-4D97-AF65-F5344CB8AC3E}">
        <p14:creationId xmlns:p14="http://schemas.microsoft.com/office/powerpoint/2010/main" val="40708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0E5D-E56C-4407-B939-B06581FD0184}"/>
              </a:ext>
            </a:extLst>
          </p:cNvPr>
          <p:cNvSpPr>
            <a:spLocks noGrp="1"/>
          </p:cNvSpPr>
          <p:nvPr>
            <p:ph type="title"/>
          </p:nvPr>
        </p:nvSpPr>
        <p:spPr/>
        <p:txBody>
          <a:bodyPr>
            <a:normAutofit fontScale="90000"/>
          </a:bodyPr>
          <a:lstStyle/>
          <a:p>
            <a:pPr algn="ctr"/>
            <a:r>
              <a:rPr lang="en-US" dirty="0"/>
              <a:t>SERIOUS FINANCIAL HARDSHIP:  </a:t>
            </a:r>
            <a:br>
              <a:rPr lang="en-US" dirty="0"/>
            </a:br>
            <a:r>
              <a:rPr lang="en-US" dirty="0"/>
              <a:t>FOUR CRITERIA</a:t>
            </a:r>
          </a:p>
        </p:txBody>
      </p:sp>
      <p:sp>
        <p:nvSpPr>
          <p:cNvPr id="3" name="Content Placeholder 2">
            <a:extLst>
              <a:ext uri="{FF2B5EF4-FFF2-40B4-BE49-F238E27FC236}">
                <a16:creationId xmlns:a16="http://schemas.microsoft.com/office/drawing/2014/main" id="{23184605-E03B-4831-90AA-4969F19BC48E}"/>
              </a:ext>
            </a:extLst>
          </p:cNvPr>
          <p:cNvSpPr>
            <a:spLocks noGrp="1"/>
          </p:cNvSpPr>
          <p:nvPr>
            <p:ph idx="1"/>
          </p:nvPr>
        </p:nvSpPr>
        <p:spPr>
          <a:xfrm>
            <a:off x="381000" y="1143000"/>
            <a:ext cx="8305800" cy="5257800"/>
          </a:xfrm>
        </p:spPr>
        <p:txBody>
          <a:bodyPr>
            <a:normAutofit fontScale="40000" lnSpcReduction="20000"/>
          </a:bodyPr>
          <a:lstStyle/>
          <a:p>
            <a:r>
              <a:rPr lang="en-US" sz="4000" dirty="0">
                <a:solidFill>
                  <a:srgbClr val="1481AA"/>
                </a:solidFill>
              </a:rPr>
              <a:t>Conformance with the 50 percent requirement would have </a:t>
            </a:r>
            <a:r>
              <a:rPr lang="en-US" sz="4000" u="sng" dirty="0">
                <a:solidFill>
                  <a:srgbClr val="1481AA"/>
                </a:solidFill>
              </a:rPr>
              <a:t>resulted in the district’s inability to discharge financial liabilities</a:t>
            </a:r>
            <a:r>
              <a:rPr lang="en-US" sz="4000" dirty="0">
                <a:solidFill>
                  <a:srgbClr val="1481AA"/>
                </a:solidFill>
              </a:rPr>
              <a:t>.  Consideration must be given to the following factors: </a:t>
            </a:r>
          </a:p>
          <a:p>
            <a:endParaRPr lang="en-US" sz="4000" dirty="0">
              <a:solidFill>
                <a:srgbClr val="1481AA"/>
              </a:solidFill>
            </a:endParaRPr>
          </a:p>
          <a:p>
            <a:endParaRPr lang="en-US" dirty="0"/>
          </a:p>
          <a:p>
            <a:pPr marL="342900" indent="-342900">
              <a:lnSpc>
                <a:spcPct val="110000"/>
              </a:lnSpc>
              <a:spcBef>
                <a:spcPts val="1000"/>
              </a:spcBef>
              <a:buClr>
                <a:srgbClr val="0D5671"/>
              </a:buClr>
              <a:buSzPts val="2800"/>
              <a:buFont typeface="Noto Sans Symbols"/>
              <a:buChar char="⮚"/>
            </a:pPr>
            <a:r>
              <a:rPr lang="en-US" sz="4000" dirty="0">
                <a:solidFill>
                  <a:srgbClr val="1481AA"/>
                </a:solidFill>
              </a:rPr>
              <a:t>Whether the </a:t>
            </a:r>
            <a:r>
              <a:rPr lang="en-US" sz="4000" u="sng" dirty="0">
                <a:solidFill>
                  <a:srgbClr val="1481AA"/>
                </a:solidFill>
              </a:rPr>
              <a:t>district’s general fund ending balance is less than three percent</a:t>
            </a:r>
            <a:r>
              <a:rPr lang="en-US" sz="4000" dirty="0">
                <a:solidFill>
                  <a:srgbClr val="1481AA"/>
                </a:solidFill>
              </a:rPr>
              <a:t>: and whether the district’s credit base FTES is less than 3,001.</a:t>
            </a:r>
          </a:p>
          <a:p>
            <a:pPr marL="342900" indent="-342900">
              <a:lnSpc>
                <a:spcPct val="110000"/>
              </a:lnSpc>
              <a:spcBef>
                <a:spcPts val="1000"/>
              </a:spcBef>
              <a:buClr>
                <a:srgbClr val="0D5671"/>
              </a:buClr>
              <a:buSzPts val="2800"/>
              <a:buFont typeface="Noto Sans Symbols"/>
              <a:buChar char="⮚"/>
            </a:pPr>
            <a:r>
              <a:rPr lang="en-US" sz="4000" dirty="0">
                <a:solidFill>
                  <a:srgbClr val="1481AA"/>
                </a:solidFill>
              </a:rPr>
              <a:t>The </a:t>
            </a:r>
            <a:r>
              <a:rPr lang="en-US" sz="4000" u="sng" dirty="0">
                <a:solidFill>
                  <a:srgbClr val="1481AA"/>
                </a:solidFill>
              </a:rPr>
              <a:t>first year of infusion of new moneys would have resulted in the district’s inability to comply with the requirements of the Fifty Percent Law</a:t>
            </a:r>
            <a:r>
              <a:rPr lang="en-US" sz="4000" dirty="0">
                <a:solidFill>
                  <a:srgbClr val="1481AA"/>
                </a:solidFill>
              </a:rPr>
              <a:t>.  The percentage is recalculated without including these new moneys in order to determine if the district would have been in compliance.</a:t>
            </a:r>
          </a:p>
          <a:p>
            <a:pPr marL="342900" indent="-342900">
              <a:lnSpc>
                <a:spcPct val="110000"/>
              </a:lnSpc>
              <a:spcBef>
                <a:spcPts val="1000"/>
              </a:spcBef>
              <a:buClr>
                <a:srgbClr val="0D5671"/>
              </a:buClr>
              <a:buSzPts val="2800"/>
              <a:buFont typeface="Noto Sans Symbols"/>
              <a:buChar char="⮚"/>
            </a:pPr>
            <a:r>
              <a:rPr lang="en-US" sz="4000" u="sng" dirty="0">
                <a:solidFill>
                  <a:srgbClr val="1481AA"/>
                </a:solidFill>
              </a:rPr>
              <a:t>Unanticipated, unbudgeted and necessary expenditures resulted in the district’s inability to comply</a:t>
            </a:r>
            <a:r>
              <a:rPr lang="en-US" sz="4000" dirty="0">
                <a:solidFill>
                  <a:srgbClr val="1481AA"/>
                </a:solidFill>
              </a:rPr>
              <a:t> with the Fifty Percent Law.  Such as, litigation, arbitration, costs of energy, insurance and security are among the items to be considered.</a:t>
            </a:r>
          </a:p>
          <a:p>
            <a:pPr marL="342900" indent="-342900">
              <a:lnSpc>
                <a:spcPct val="110000"/>
              </a:lnSpc>
              <a:spcBef>
                <a:spcPts val="1000"/>
              </a:spcBef>
              <a:buClr>
                <a:srgbClr val="0D5671"/>
              </a:buClr>
              <a:buSzPts val="2800"/>
              <a:buFont typeface="Noto Sans Symbols"/>
              <a:buChar char="⮚"/>
            </a:pPr>
            <a:r>
              <a:rPr lang="en-US" sz="4000" u="sng" dirty="0">
                <a:solidFill>
                  <a:srgbClr val="1481AA"/>
                </a:solidFill>
              </a:rPr>
              <a:t>Districts with unexempted deficiency from a prior cycle may expend funds for other than salaries of classroom instructors, but count the expenditures as instructional after reaching an agreement with faculty representatives </a:t>
            </a:r>
            <a:r>
              <a:rPr lang="en-US" sz="4000" dirty="0">
                <a:solidFill>
                  <a:srgbClr val="1481AA"/>
                </a:solidFill>
              </a:rPr>
              <a:t>that these expenditures, as itemized in title 5, section 59213(f), are necessary.</a:t>
            </a:r>
          </a:p>
          <a:p>
            <a:endParaRPr lang="en-US" dirty="0"/>
          </a:p>
        </p:txBody>
      </p:sp>
    </p:spTree>
    <p:extLst>
      <p:ext uri="{BB962C8B-B14F-4D97-AF65-F5344CB8AC3E}">
        <p14:creationId xmlns:p14="http://schemas.microsoft.com/office/powerpoint/2010/main" val="116625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A5D3-19B6-426A-A3E1-B951E28A31C4}"/>
              </a:ext>
            </a:extLst>
          </p:cNvPr>
          <p:cNvSpPr>
            <a:spLocks noGrp="1"/>
          </p:cNvSpPr>
          <p:nvPr>
            <p:ph type="title"/>
          </p:nvPr>
        </p:nvSpPr>
        <p:spPr/>
        <p:txBody>
          <a:bodyPr>
            <a:normAutofit fontScale="90000"/>
          </a:bodyPr>
          <a:lstStyle/>
          <a:p>
            <a:pPr algn="ctr"/>
            <a:r>
              <a:rPr lang="en-US" sz="2200" dirty="0"/>
              <a:t>FAILURE TO COMPLY </a:t>
            </a:r>
            <a:br>
              <a:rPr lang="en-US" sz="2200" dirty="0"/>
            </a:br>
            <a:r>
              <a:rPr lang="en-US" sz="2200" dirty="0"/>
              <a:t>(TITLE 5, SECTION 59214)</a:t>
            </a:r>
            <a:endParaRPr lang="en-US" dirty="0"/>
          </a:p>
        </p:txBody>
      </p:sp>
      <p:sp>
        <p:nvSpPr>
          <p:cNvPr id="3" name="Content Placeholder 2">
            <a:extLst>
              <a:ext uri="{FF2B5EF4-FFF2-40B4-BE49-F238E27FC236}">
                <a16:creationId xmlns:a16="http://schemas.microsoft.com/office/drawing/2014/main" id="{B3A06C98-721D-495A-9F66-BC66A6DCF076}"/>
              </a:ext>
            </a:extLst>
          </p:cNvPr>
          <p:cNvSpPr>
            <a:spLocks noGrp="1"/>
          </p:cNvSpPr>
          <p:nvPr>
            <p:ph idx="1"/>
          </p:nvPr>
        </p:nvSpPr>
        <p:spPr>
          <a:xfrm>
            <a:off x="457200" y="1143000"/>
            <a:ext cx="8001000" cy="5257800"/>
          </a:xfrm>
        </p:spPr>
        <p:txBody>
          <a:bodyPr>
            <a:normAutofit/>
          </a:bodyPr>
          <a:lstStyle/>
          <a:p>
            <a:pPr lvl="2">
              <a:spcBef>
                <a:spcPts val="1000"/>
              </a:spcBef>
              <a:buClr>
                <a:srgbClr val="0D5671"/>
              </a:buClr>
              <a:buSzPts val="2100"/>
              <a:buFont typeface="Wingdings" panose="05000000000000000000" pitchFamily="2" charset="2"/>
              <a:buChar char="Ø"/>
            </a:pPr>
            <a:r>
              <a:rPr lang="en-US" sz="2100" u="sng" dirty="0">
                <a:solidFill>
                  <a:srgbClr val="1481AA"/>
                </a:solidFill>
              </a:rPr>
              <a:t>The nonexempted amount shall be reduced by any amount by which the district has exceeded fifty percent (50) of the current expense of education in the two years immediately following the year</a:t>
            </a:r>
            <a:r>
              <a:rPr lang="en-US" sz="2100" dirty="0">
                <a:solidFill>
                  <a:srgbClr val="1481AA"/>
                </a:solidFill>
              </a:rPr>
              <a:t> for which exemption has been sought.</a:t>
            </a:r>
          </a:p>
          <a:p>
            <a:pPr marL="914400" lvl="2" indent="0">
              <a:spcBef>
                <a:spcPts val="1000"/>
              </a:spcBef>
              <a:buClr>
                <a:srgbClr val="0D5671"/>
              </a:buClr>
              <a:buSzPts val="2100"/>
              <a:buNone/>
            </a:pPr>
            <a:endParaRPr lang="en-US" sz="2100" dirty="0">
              <a:solidFill>
                <a:srgbClr val="1481AA"/>
              </a:solidFill>
            </a:endParaRPr>
          </a:p>
          <a:p>
            <a:pPr lvl="2">
              <a:spcBef>
                <a:spcPts val="1000"/>
              </a:spcBef>
              <a:buClr>
                <a:srgbClr val="0D5671"/>
              </a:buClr>
              <a:buSzPts val="2100"/>
              <a:buFont typeface="Wingdings" panose="05000000000000000000" pitchFamily="2" charset="2"/>
              <a:buChar char="Ø"/>
            </a:pPr>
            <a:r>
              <a:rPr lang="en-US" sz="2100" dirty="0">
                <a:solidFill>
                  <a:srgbClr val="1481AA"/>
                </a:solidFill>
              </a:rPr>
              <a:t>Within two years following the year for which exemption is being sought:   an amount equal to the nonexempt amount or the amount by which the district failed to comply with Education Code section 84362, </a:t>
            </a:r>
            <a:r>
              <a:rPr lang="en-US" sz="2100" u="sng" dirty="0">
                <a:solidFill>
                  <a:srgbClr val="1481AA"/>
                </a:solidFill>
              </a:rPr>
              <a:t>whichever is less, shall be deducted from apportionments made to the district on a one-time basis during the third year following the year of the deficiency</a:t>
            </a:r>
            <a:r>
              <a:rPr lang="en-US" sz="2100" dirty="0">
                <a:solidFill>
                  <a:srgbClr val="1481AA"/>
                </a:solidFill>
              </a:rPr>
              <a:t>. </a:t>
            </a:r>
          </a:p>
          <a:p>
            <a:pPr lvl="2">
              <a:spcBef>
                <a:spcPts val="1000"/>
              </a:spcBef>
              <a:buClr>
                <a:srgbClr val="0D5671"/>
              </a:buClr>
              <a:buSzPts val="2100"/>
              <a:buFont typeface="Wingdings" panose="05000000000000000000" pitchFamily="2" charset="2"/>
              <a:buChar char="Ø"/>
            </a:pPr>
            <a:endParaRPr lang="en-US" sz="2100" dirty="0">
              <a:solidFill>
                <a:srgbClr val="1481AA"/>
              </a:solidFill>
            </a:endParaRPr>
          </a:p>
        </p:txBody>
      </p:sp>
    </p:spTree>
    <p:extLst>
      <p:ext uri="{BB962C8B-B14F-4D97-AF65-F5344CB8AC3E}">
        <p14:creationId xmlns:p14="http://schemas.microsoft.com/office/powerpoint/2010/main" val="116363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body" idx="1"/>
          </p:nvPr>
        </p:nvSpPr>
        <p:spPr>
          <a:xfrm>
            <a:off x="609600" y="1447800"/>
            <a:ext cx="8305799" cy="4953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D5671"/>
              </a:buClr>
              <a:buSzPts val="2300"/>
              <a:buFont typeface="Noto Sans Symbols"/>
              <a:buChar char="⮚"/>
            </a:pPr>
            <a:r>
              <a:rPr lang="en-US" sz="2300" b="1" dirty="0">
                <a:solidFill>
                  <a:srgbClr val="1481AA"/>
                </a:solidFill>
              </a:rPr>
              <a:t>Filing an exemption</a:t>
            </a:r>
            <a:r>
              <a:rPr lang="en-US" sz="2300" dirty="0">
                <a:solidFill>
                  <a:srgbClr val="1481AA"/>
                </a:solidFill>
              </a:rPr>
              <a:t> – Title 5, Sections 59206-59214:</a:t>
            </a:r>
            <a:endParaRPr dirty="0"/>
          </a:p>
          <a:p>
            <a:pPr marL="742950" lvl="1" indent="-285750" algn="l" rtl="0">
              <a:spcBef>
                <a:spcPts val="1000"/>
              </a:spcBef>
              <a:spcAft>
                <a:spcPts val="0"/>
              </a:spcAft>
              <a:buClr>
                <a:srgbClr val="0D5671"/>
              </a:buClr>
              <a:buSzPts val="2300"/>
              <a:buFont typeface="Noto Sans Symbols"/>
              <a:buChar char="⮚"/>
            </a:pPr>
            <a:r>
              <a:rPr lang="en-US" sz="2300" dirty="0">
                <a:solidFill>
                  <a:srgbClr val="488292"/>
                </a:solidFill>
              </a:rPr>
              <a:t>Two Step Application Process:</a:t>
            </a:r>
            <a:endParaRPr dirty="0"/>
          </a:p>
          <a:p>
            <a:pPr marL="1143000" lvl="2" indent="-228600" algn="l" rtl="0">
              <a:spcBef>
                <a:spcPts val="1000"/>
              </a:spcBef>
              <a:spcAft>
                <a:spcPts val="0"/>
              </a:spcAft>
              <a:buClr>
                <a:srgbClr val="0D5671"/>
              </a:buClr>
              <a:buSzPts val="2100"/>
              <a:buFont typeface="Noto Sans Symbols"/>
              <a:buChar char="⮚"/>
            </a:pPr>
            <a:r>
              <a:rPr lang="en-US" sz="2100" dirty="0">
                <a:solidFill>
                  <a:srgbClr val="1481AA"/>
                </a:solidFill>
              </a:rPr>
              <a:t>1</a:t>
            </a:r>
            <a:r>
              <a:rPr lang="en-US" sz="2100" baseline="30000" dirty="0">
                <a:solidFill>
                  <a:srgbClr val="1481AA"/>
                </a:solidFill>
              </a:rPr>
              <a:t>st</a:t>
            </a:r>
            <a:r>
              <a:rPr lang="en-US" sz="2100" dirty="0">
                <a:solidFill>
                  <a:srgbClr val="1481AA"/>
                </a:solidFill>
              </a:rPr>
              <a:t> Step:  Exemption application (CCFS-350a) due </a:t>
            </a:r>
            <a:r>
              <a:rPr lang="en-US" sz="2100" b="1" dirty="0">
                <a:solidFill>
                  <a:srgbClr val="1481AA"/>
                </a:solidFill>
              </a:rPr>
              <a:t>September 15</a:t>
            </a:r>
            <a:endParaRPr dirty="0"/>
          </a:p>
          <a:p>
            <a:pPr marL="1143000" lvl="2" indent="-228600" algn="l" rtl="0">
              <a:spcBef>
                <a:spcPts val="1000"/>
              </a:spcBef>
              <a:spcAft>
                <a:spcPts val="0"/>
              </a:spcAft>
              <a:buClr>
                <a:srgbClr val="0D5671"/>
              </a:buClr>
              <a:buSzPts val="2100"/>
              <a:buFont typeface="Noto Sans Symbols"/>
              <a:buChar char="⮚"/>
            </a:pPr>
            <a:r>
              <a:rPr lang="en-US" sz="2100" dirty="0">
                <a:solidFill>
                  <a:srgbClr val="1481AA"/>
                </a:solidFill>
              </a:rPr>
              <a:t>2nd Step:  Findings of the Local Governing Board Regarding the 50 Percent Law (CCFS-350b) due </a:t>
            </a:r>
            <a:r>
              <a:rPr lang="en-US" sz="2100" b="1" dirty="0">
                <a:solidFill>
                  <a:srgbClr val="1481AA"/>
                </a:solidFill>
              </a:rPr>
              <a:t>December 1</a:t>
            </a:r>
            <a:endParaRPr sz="2100" b="1" dirty="0">
              <a:solidFill>
                <a:srgbClr val="1481AA"/>
              </a:solidFill>
            </a:endParaRPr>
          </a:p>
          <a:p>
            <a:pPr marL="0" lvl="0" indent="0" algn="l" rtl="0">
              <a:spcBef>
                <a:spcPts val="1000"/>
              </a:spcBef>
              <a:spcAft>
                <a:spcPts val="0"/>
              </a:spcAft>
              <a:buSzPts val="1800"/>
              <a:buNone/>
            </a:pPr>
            <a:endParaRPr dirty="0"/>
          </a:p>
          <a:p>
            <a:pPr marL="342900" lvl="0" indent="-228600" algn="l" rtl="0">
              <a:spcBef>
                <a:spcPts val="1000"/>
              </a:spcBef>
              <a:spcAft>
                <a:spcPts val="0"/>
              </a:spcAft>
              <a:buSzPts val="1800"/>
              <a:buNone/>
            </a:pPr>
            <a:endParaRPr dirty="0"/>
          </a:p>
        </p:txBody>
      </p:sp>
      <p:sp>
        <p:nvSpPr>
          <p:cNvPr id="357" name="Google Shape;357;p24"/>
          <p:cNvSpPr txBox="1">
            <a:spLocks noGrp="1"/>
          </p:cNvSpPr>
          <p:nvPr>
            <p:ph type="title"/>
          </p:nvPr>
        </p:nvSpPr>
        <p:spPr>
          <a:xfrm>
            <a:off x="0" y="76200"/>
            <a:ext cx="6172200"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dirty="0"/>
              <a:t>FILING FOR EXEMPTION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
          <p:cNvSpPr txBox="1">
            <a:spLocks noGrp="1"/>
          </p:cNvSpPr>
          <p:nvPr>
            <p:ph type="title"/>
          </p:nvPr>
        </p:nvSpPr>
        <p:spPr>
          <a:xfrm>
            <a:off x="1" y="76200"/>
            <a:ext cx="6172200"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3600"/>
              <a:buFont typeface="Century Gothic"/>
              <a:buNone/>
            </a:pPr>
            <a:r>
              <a:rPr lang="en-US" dirty="0">
                <a:solidFill>
                  <a:schemeClr val="bg1"/>
                </a:solidFill>
              </a:rPr>
              <a:t>AGENDA</a:t>
            </a:r>
            <a:endParaRPr dirty="0">
              <a:solidFill>
                <a:schemeClr val="bg1"/>
              </a:solidFill>
            </a:endParaRPr>
          </a:p>
        </p:txBody>
      </p:sp>
      <p:sp>
        <p:nvSpPr>
          <p:cNvPr id="183" name="Google Shape;183;p3"/>
          <p:cNvSpPr txBox="1">
            <a:spLocks noGrp="1"/>
          </p:cNvSpPr>
          <p:nvPr>
            <p:ph type="body" idx="1"/>
          </p:nvPr>
        </p:nvSpPr>
        <p:spPr>
          <a:xfrm>
            <a:off x="762000" y="1371600"/>
            <a:ext cx="8000999" cy="4953000"/>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0"/>
              </a:spcBef>
              <a:spcAft>
                <a:spcPts val="0"/>
              </a:spcAft>
              <a:buClr>
                <a:srgbClr val="0D5671"/>
              </a:buClr>
              <a:buSzPts val="2400"/>
              <a:buFont typeface="+mj-lt"/>
              <a:buAutoNum type="arabicParenR"/>
            </a:pPr>
            <a:r>
              <a:rPr lang="en-US" sz="2400" dirty="0">
                <a:solidFill>
                  <a:srgbClr val="1481AA"/>
                </a:solidFill>
              </a:rPr>
              <a:t>Fifty Percent Law Defined</a:t>
            </a:r>
            <a:endParaRPr sz="2400" dirty="0">
              <a:solidFill>
                <a:srgbClr val="1481AA"/>
              </a:solidFill>
            </a:endParaRPr>
          </a:p>
          <a:p>
            <a:pPr marL="457200" lvl="0" indent="-457200" algn="l" rtl="0">
              <a:lnSpc>
                <a:spcPct val="150000"/>
              </a:lnSpc>
              <a:spcBef>
                <a:spcPts val="1000"/>
              </a:spcBef>
              <a:spcAft>
                <a:spcPts val="0"/>
              </a:spcAft>
              <a:buClr>
                <a:srgbClr val="0D5671"/>
              </a:buClr>
              <a:buSzPts val="2400"/>
              <a:buFont typeface="+mj-lt"/>
              <a:buAutoNum type="arabicParenR"/>
            </a:pPr>
            <a:r>
              <a:rPr lang="en-US" sz="2400" dirty="0">
                <a:solidFill>
                  <a:srgbClr val="1481AA"/>
                </a:solidFill>
              </a:rPr>
              <a:t>Regulatory and Legal Sources</a:t>
            </a:r>
          </a:p>
          <a:p>
            <a:pPr marL="457200" indent="-457200">
              <a:lnSpc>
                <a:spcPct val="150000"/>
              </a:lnSpc>
              <a:spcBef>
                <a:spcPts val="1000"/>
              </a:spcBef>
              <a:buClr>
                <a:srgbClr val="0D5671"/>
              </a:buClr>
              <a:buSzPts val="2400"/>
              <a:buFont typeface="+mj-lt"/>
              <a:buAutoNum type="arabicParenR"/>
            </a:pPr>
            <a:r>
              <a:rPr lang="en-US" sz="2400" dirty="0">
                <a:solidFill>
                  <a:srgbClr val="1481AA"/>
                </a:solidFill>
              </a:rPr>
              <a:t>Hartnell College Calculations</a:t>
            </a:r>
            <a:endParaRPr sz="500" dirty="0">
              <a:solidFill>
                <a:srgbClr val="1481AA"/>
              </a:solidFill>
            </a:endParaRPr>
          </a:p>
          <a:p>
            <a:pPr marL="457200" lvl="0" indent="-457200" algn="l" rtl="0">
              <a:spcBef>
                <a:spcPts val="1000"/>
              </a:spcBef>
              <a:spcAft>
                <a:spcPts val="0"/>
              </a:spcAft>
              <a:buClr>
                <a:srgbClr val="0D5671"/>
              </a:buClr>
              <a:buSzPts val="2400"/>
              <a:buFont typeface="+mj-lt"/>
              <a:buAutoNum type="arabicParenR"/>
            </a:pPr>
            <a:r>
              <a:rPr lang="en-US" sz="2400" dirty="0">
                <a:solidFill>
                  <a:srgbClr val="1481AA"/>
                </a:solidFill>
              </a:rPr>
              <a:t>Consequences of Non-Compliance and Filing for Exemption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5"/>
          <p:cNvSpPr txBox="1">
            <a:spLocks noGrp="1"/>
          </p:cNvSpPr>
          <p:nvPr>
            <p:ph type="body" idx="1"/>
          </p:nvPr>
        </p:nvSpPr>
        <p:spPr>
          <a:xfrm>
            <a:off x="381000" y="990600"/>
            <a:ext cx="8534399" cy="5410200"/>
          </a:xfrm>
          <a:prstGeom prst="rect">
            <a:avLst/>
          </a:prstGeom>
          <a:noFill/>
          <a:ln>
            <a:noFill/>
          </a:ln>
        </p:spPr>
        <p:txBody>
          <a:bodyPr spcFirstLastPara="1" wrap="square" lIns="91425" tIns="45700" rIns="91425" bIns="45700" anchor="t" anchorCtr="0">
            <a:normAutofit/>
          </a:bodyPr>
          <a:lstStyle/>
          <a:p>
            <a:pPr marL="742950" lvl="1" indent="-285750" algn="l" rtl="0">
              <a:spcBef>
                <a:spcPts val="1000"/>
              </a:spcBef>
              <a:spcAft>
                <a:spcPts val="0"/>
              </a:spcAft>
              <a:buClr>
                <a:srgbClr val="0D5671"/>
              </a:buClr>
              <a:buSzPts val="2100"/>
              <a:buFont typeface="Noto Sans Symbols"/>
              <a:buChar char="⮚"/>
            </a:pPr>
            <a:r>
              <a:rPr lang="en-US" sz="2100" dirty="0">
                <a:solidFill>
                  <a:srgbClr val="488292"/>
                </a:solidFill>
              </a:rPr>
              <a:t>Process leading up to 2</a:t>
            </a:r>
            <a:r>
              <a:rPr lang="en-US" sz="2100" baseline="30000" dirty="0">
                <a:solidFill>
                  <a:srgbClr val="488292"/>
                </a:solidFill>
              </a:rPr>
              <a:t>nd</a:t>
            </a:r>
            <a:r>
              <a:rPr lang="en-US" sz="2100" dirty="0">
                <a:solidFill>
                  <a:srgbClr val="488292"/>
                </a:solidFill>
              </a:rPr>
              <a:t> filing due December 1:</a:t>
            </a:r>
            <a:endParaRPr dirty="0"/>
          </a:p>
          <a:p>
            <a:pPr marL="1143000" lvl="2" indent="-228600" algn="l" rtl="0">
              <a:spcBef>
                <a:spcPts val="1000"/>
              </a:spcBef>
              <a:spcAft>
                <a:spcPts val="0"/>
              </a:spcAft>
              <a:buClr>
                <a:srgbClr val="0D5671"/>
              </a:buClr>
              <a:buSzPts val="1900"/>
              <a:buFont typeface="Noto Sans Symbols"/>
              <a:buChar char="⮚"/>
            </a:pPr>
            <a:r>
              <a:rPr lang="en-US" sz="1900" dirty="0">
                <a:solidFill>
                  <a:srgbClr val="488292"/>
                </a:solidFill>
              </a:rPr>
              <a:t>30 days prior to public hearing – share application with faculty exclusive representative union and Academic Senate</a:t>
            </a:r>
            <a:endParaRPr dirty="0"/>
          </a:p>
          <a:p>
            <a:pPr marL="1600200" lvl="3" indent="-228600" algn="l" rtl="0">
              <a:spcBef>
                <a:spcPts val="1000"/>
              </a:spcBef>
              <a:spcAft>
                <a:spcPts val="0"/>
              </a:spcAft>
              <a:buClr>
                <a:srgbClr val="0D5671"/>
              </a:buClr>
              <a:buSzPts val="1800"/>
              <a:buFont typeface="Noto Sans Symbols"/>
              <a:buChar char="⮚"/>
            </a:pPr>
            <a:r>
              <a:rPr lang="en-US" sz="1800" dirty="0">
                <a:solidFill>
                  <a:srgbClr val="1481AA"/>
                </a:solidFill>
              </a:rPr>
              <a:t>They have 2 weeks to file an objection with Chancellor’s Office and request a hearing </a:t>
            </a:r>
            <a:endParaRPr sz="1800" dirty="0">
              <a:solidFill>
                <a:srgbClr val="1481AA"/>
              </a:solidFill>
            </a:endParaRPr>
          </a:p>
          <a:p>
            <a:pPr marL="1143000" lvl="2" indent="-228600" algn="l" rtl="0">
              <a:spcBef>
                <a:spcPts val="1000"/>
              </a:spcBef>
              <a:spcAft>
                <a:spcPts val="0"/>
              </a:spcAft>
              <a:buClr>
                <a:srgbClr val="0D5671"/>
              </a:buClr>
              <a:buSzPts val="2100"/>
              <a:buFont typeface="Noto Sans Symbols"/>
              <a:buChar char="⮚"/>
            </a:pPr>
            <a:r>
              <a:rPr lang="en-US" sz="2100" dirty="0">
                <a:solidFill>
                  <a:srgbClr val="488292"/>
                </a:solidFill>
              </a:rPr>
              <a:t>Hold a public hearing to determine basis for application</a:t>
            </a:r>
            <a:endParaRPr dirty="0"/>
          </a:p>
          <a:p>
            <a:pPr marL="1600200" lvl="3" indent="-228600" algn="l" rtl="0">
              <a:spcBef>
                <a:spcPts val="1000"/>
              </a:spcBef>
              <a:spcAft>
                <a:spcPts val="0"/>
              </a:spcAft>
              <a:buClr>
                <a:srgbClr val="0D5671"/>
              </a:buClr>
              <a:buSzPts val="1700"/>
              <a:buFont typeface="Noto Sans Symbols"/>
              <a:buChar char="⮚"/>
            </a:pPr>
            <a:r>
              <a:rPr lang="en-US" sz="1700" dirty="0">
                <a:solidFill>
                  <a:srgbClr val="1481AA"/>
                </a:solidFill>
              </a:rPr>
              <a:t>Serious Hardship</a:t>
            </a:r>
            <a:endParaRPr dirty="0"/>
          </a:p>
          <a:p>
            <a:pPr lvl="3">
              <a:spcBef>
                <a:spcPts val="1000"/>
              </a:spcBef>
              <a:buClr>
                <a:srgbClr val="0D5671"/>
              </a:buClr>
              <a:buSzPts val="1700"/>
              <a:buFont typeface="Noto Sans Symbols"/>
              <a:buChar char="⮚"/>
            </a:pPr>
            <a:r>
              <a:rPr lang="en-US" sz="1700" dirty="0">
                <a:solidFill>
                  <a:srgbClr val="1481AA"/>
                </a:solidFill>
              </a:rPr>
              <a:t>Payment to faculty results in salary schedule in excess of the salary schedule paid by other districts of comparable type and functioning under comparable conditions  </a:t>
            </a:r>
          </a:p>
          <a:p>
            <a:pPr lvl="3">
              <a:spcBef>
                <a:spcPts val="1000"/>
              </a:spcBef>
              <a:buClr>
                <a:srgbClr val="0D5671"/>
              </a:buClr>
              <a:buSzPts val="1700"/>
              <a:buFont typeface="Noto Sans Symbols"/>
              <a:buChar char="⮚"/>
            </a:pPr>
            <a:r>
              <a:rPr lang="en-US" sz="1700" dirty="0">
                <a:solidFill>
                  <a:srgbClr val="1481AA"/>
                </a:solidFill>
              </a:rPr>
              <a:t>Public hearing must be noticed 30 days prior to hearing</a:t>
            </a:r>
          </a:p>
          <a:p>
            <a:pPr lvl="3">
              <a:spcBef>
                <a:spcPts val="1000"/>
              </a:spcBef>
              <a:buClr>
                <a:srgbClr val="0D5671"/>
              </a:buClr>
              <a:buSzPts val="1700"/>
              <a:buFont typeface="Noto Sans Symbols"/>
              <a:buChar char="⮚"/>
            </a:pPr>
            <a:r>
              <a:rPr lang="en-US" sz="1700" dirty="0">
                <a:solidFill>
                  <a:srgbClr val="1481AA"/>
                </a:solidFill>
              </a:rPr>
              <a:t>Document comments received during public hearing, etc.</a:t>
            </a:r>
          </a:p>
          <a:p>
            <a:pPr marL="1600200" lvl="3" indent="-228600" algn="l" rtl="0">
              <a:spcBef>
                <a:spcPts val="1000"/>
              </a:spcBef>
              <a:spcAft>
                <a:spcPts val="0"/>
              </a:spcAft>
              <a:buClr>
                <a:srgbClr val="0D5671"/>
              </a:buClr>
              <a:buSzPts val="1700"/>
              <a:buFont typeface="Noto Sans Symbols"/>
              <a:buChar char="⮚"/>
            </a:pPr>
            <a:endParaRPr lang="en-US" sz="1700" dirty="0">
              <a:solidFill>
                <a:srgbClr val="1481AA"/>
              </a:solidFill>
            </a:endParaRPr>
          </a:p>
          <a:p>
            <a:pPr marL="1600200" lvl="3" indent="-228600" algn="l" rtl="0">
              <a:spcBef>
                <a:spcPts val="1000"/>
              </a:spcBef>
              <a:spcAft>
                <a:spcPts val="0"/>
              </a:spcAft>
              <a:buClr>
                <a:srgbClr val="0D5671"/>
              </a:buClr>
              <a:buSzPts val="1700"/>
              <a:buFont typeface="Noto Sans Symbols"/>
              <a:buChar char="⮚"/>
            </a:pPr>
            <a:endParaRPr dirty="0"/>
          </a:p>
          <a:p>
            <a:pPr marL="1143000" lvl="2" indent="-139700" algn="l" rtl="0">
              <a:spcBef>
                <a:spcPts val="1000"/>
              </a:spcBef>
              <a:spcAft>
                <a:spcPts val="0"/>
              </a:spcAft>
              <a:buClr>
                <a:srgbClr val="0D5671"/>
              </a:buClr>
              <a:buSzPts val="1400"/>
              <a:buFont typeface="Noto Sans Symbols"/>
              <a:buNone/>
            </a:pPr>
            <a:endParaRPr dirty="0"/>
          </a:p>
          <a:p>
            <a:pPr marL="342900" lvl="0" indent="-228600" algn="l" rtl="0">
              <a:spcBef>
                <a:spcPts val="1000"/>
              </a:spcBef>
              <a:spcAft>
                <a:spcPts val="0"/>
              </a:spcAft>
              <a:buSzPts val="1800"/>
              <a:buNone/>
            </a:pPr>
            <a:endParaRPr dirty="0"/>
          </a:p>
          <a:p>
            <a:pPr marL="342900" lvl="0" indent="-228600" algn="l" rtl="0">
              <a:spcBef>
                <a:spcPts val="1000"/>
              </a:spcBef>
              <a:spcAft>
                <a:spcPts val="0"/>
              </a:spcAft>
              <a:buSzPts val="1800"/>
              <a:buNone/>
            </a:pPr>
            <a:endParaRPr dirty="0"/>
          </a:p>
        </p:txBody>
      </p:sp>
      <p:sp>
        <p:nvSpPr>
          <p:cNvPr id="366" name="Google Shape;366;p25"/>
          <p:cNvSpPr txBox="1">
            <a:spLocks noGrp="1"/>
          </p:cNvSpPr>
          <p:nvPr>
            <p:ph type="title"/>
          </p:nvPr>
        </p:nvSpPr>
        <p:spPr>
          <a:xfrm>
            <a:off x="0" y="76200"/>
            <a:ext cx="6172200"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dirty="0"/>
              <a:t>FILING FOR EXEMPTION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7"/>
          <p:cNvSpPr txBox="1">
            <a:spLocks noGrp="1"/>
          </p:cNvSpPr>
          <p:nvPr>
            <p:ph type="body" idx="1"/>
          </p:nvPr>
        </p:nvSpPr>
        <p:spPr>
          <a:xfrm>
            <a:off x="533400" y="1219200"/>
            <a:ext cx="8381999" cy="4692022"/>
          </a:xfrm>
          <a:prstGeom prst="rect">
            <a:avLst/>
          </a:prstGeom>
          <a:noFill/>
          <a:ln>
            <a:noFill/>
          </a:ln>
        </p:spPr>
        <p:txBody>
          <a:bodyPr spcFirstLastPara="1" wrap="square" lIns="91425" tIns="45700" rIns="91425" bIns="45700" anchor="t" anchorCtr="0">
            <a:normAutofit/>
          </a:bodyPr>
          <a:lstStyle/>
          <a:p>
            <a:pPr lvl="0" algn="l" rtl="0">
              <a:spcBef>
                <a:spcPts val="0"/>
              </a:spcBef>
              <a:spcAft>
                <a:spcPts val="0"/>
              </a:spcAft>
              <a:buClr>
                <a:srgbClr val="0D5671"/>
              </a:buClr>
              <a:buSzPts val="2300"/>
            </a:pPr>
            <a:endParaRPr sz="2300" dirty="0">
              <a:solidFill>
                <a:srgbClr val="1481AA"/>
              </a:solidFill>
            </a:endParaRPr>
          </a:p>
          <a:p>
            <a:pPr marL="742950" lvl="1" indent="-285750" algn="l" rtl="0">
              <a:spcBef>
                <a:spcPts val="1000"/>
              </a:spcBef>
              <a:spcAft>
                <a:spcPts val="0"/>
              </a:spcAft>
              <a:buClr>
                <a:srgbClr val="0D5671"/>
              </a:buClr>
              <a:buSzPts val="2100"/>
              <a:buFont typeface="Noto Sans Symbols"/>
              <a:buChar char="⮚"/>
            </a:pPr>
            <a:r>
              <a:rPr lang="en-US" sz="2100" dirty="0">
                <a:solidFill>
                  <a:srgbClr val="488292"/>
                </a:solidFill>
              </a:rPr>
              <a:t>Chancellor’s Office makes recommendation to the Board of Governors (BOG) no later than March 1 one of three things:</a:t>
            </a:r>
            <a:endParaRPr dirty="0"/>
          </a:p>
          <a:p>
            <a:pPr marL="1257300" lvl="2" indent="-342900" algn="l" rtl="0">
              <a:spcBef>
                <a:spcPts val="1000"/>
              </a:spcBef>
              <a:spcAft>
                <a:spcPts val="0"/>
              </a:spcAft>
              <a:buClr>
                <a:srgbClr val="0D5671"/>
              </a:buClr>
              <a:buSzPts val="1800"/>
              <a:buFont typeface="Century Gothic"/>
              <a:buAutoNum type="arabicParenR"/>
            </a:pPr>
            <a:r>
              <a:rPr lang="en-US" sz="1800" dirty="0">
                <a:solidFill>
                  <a:srgbClr val="1481AA"/>
                </a:solidFill>
              </a:rPr>
              <a:t>The BOG deny the application</a:t>
            </a:r>
            <a:endParaRPr dirty="0"/>
          </a:p>
          <a:p>
            <a:pPr marL="1257300" lvl="2" indent="-342900" algn="l" rtl="0">
              <a:spcBef>
                <a:spcPts val="1000"/>
              </a:spcBef>
              <a:spcAft>
                <a:spcPts val="0"/>
              </a:spcAft>
              <a:buClr>
                <a:srgbClr val="0D5671"/>
              </a:buClr>
              <a:buSzPts val="1800"/>
              <a:buFont typeface="Century Gothic"/>
              <a:buAutoNum type="arabicParenR"/>
            </a:pPr>
            <a:r>
              <a:rPr lang="en-US" sz="1800" dirty="0">
                <a:solidFill>
                  <a:srgbClr val="1481AA"/>
                </a:solidFill>
              </a:rPr>
              <a:t>The BOG grant the application</a:t>
            </a:r>
            <a:endParaRPr dirty="0"/>
          </a:p>
          <a:p>
            <a:pPr marL="1257300" lvl="2" indent="-342900" algn="l" rtl="0">
              <a:spcBef>
                <a:spcPts val="1000"/>
              </a:spcBef>
              <a:spcAft>
                <a:spcPts val="0"/>
              </a:spcAft>
              <a:buClr>
                <a:srgbClr val="0D5671"/>
              </a:buClr>
              <a:buSzPts val="1800"/>
              <a:buFont typeface="Century Gothic"/>
              <a:buAutoNum type="arabicParenR"/>
            </a:pPr>
            <a:r>
              <a:rPr lang="en-US" sz="1800" dirty="0">
                <a:solidFill>
                  <a:srgbClr val="1481AA"/>
                </a:solidFill>
              </a:rPr>
              <a:t>The BOG grant the application in part</a:t>
            </a:r>
            <a:endParaRPr dirty="0"/>
          </a:p>
          <a:p>
            <a:pPr marL="857250" lvl="1" indent="-342900" algn="l" rtl="0">
              <a:spcBef>
                <a:spcPts val="1000"/>
              </a:spcBef>
              <a:spcAft>
                <a:spcPts val="0"/>
              </a:spcAft>
              <a:buClr>
                <a:srgbClr val="0D5671"/>
              </a:buClr>
              <a:buSzPts val="2000"/>
              <a:buFont typeface="Noto Sans Symbols"/>
              <a:buChar char="⮚"/>
            </a:pPr>
            <a:r>
              <a:rPr lang="en-US" sz="2000" dirty="0">
                <a:solidFill>
                  <a:srgbClr val="488292"/>
                </a:solidFill>
              </a:rPr>
              <a:t>If denied, the District must develop a plan of how to rectify deficiency</a:t>
            </a:r>
            <a:endParaRPr dirty="0"/>
          </a:p>
          <a:p>
            <a:pPr marL="1371600" lvl="2" indent="-336550" algn="l" rtl="0">
              <a:spcBef>
                <a:spcPts val="1000"/>
              </a:spcBef>
              <a:spcAft>
                <a:spcPts val="0"/>
              </a:spcAft>
              <a:buClr>
                <a:srgbClr val="0D5671"/>
              </a:buClr>
              <a:buSzPts val="1900"/>
              <a:buFont typeface="Century Gothic"/>
              <a:buNone/>
            </a:pPr>
            <a:endParaRPr sz="1900" dirty="0">
              <a:solidFill>
                <a:srgbClr val="488292"/>
              </a:solidFill>
            </a:endParaRPr>
          </a:p>
          <a:p>
            <a:pPr marL="1143000" lvl="2" indent="-139700" algn="l" rtl="0">
              <a:spcBef>
                <a:spcPts val="1000"/>
              </a:spcBef>
              <a:spcAft>
                <a:spcPts val="0"/>
              </a:spcAft>
              <a:buClr>
                <a:srgbClr val="0D5671"/>
              </a:buClr>
              <a:buSzPts val="1400"/>
              <a:buFont typeface="Noto Sans Symbols"/>
              <a:buNone/>
            </a:pPr>
            <a:endParaRPr dirty="0"/>
          </a:p>
          <a:p>
            <a:pPr marL="342900" lvl="0" indent="-228600" algn="l" rtl="0">
              <a:spcBef>
                <a:spcPts val="1000"/>
              </a:spcBef>
              <a:spcAft>
                <a:spcPts val="0"/>
              </a:spcAft>
              <a:buSzPts val="1800"/>
              <a:buNone/>
            </a:pPr>
            <a:endParaRPr dirty="0"/>
          </a:p>
          <a:p>
            <a:pPr marL="342900" lvl="0" indent="-228600" algn="l" rtl="0">
              <a:spcBef>
                <a:spcPts val="1000"/>
              </a:spcBef>
              <a:spcAft>
                <a:spcPts val="0"/>
              </a:spcAft>
              <a:buSzPts val="1800"/>
              <a:buNone/>
            </a:pPr>
            <a:endParaRPr dirty="0"/>
          </a:p>
        </p:txBody>
      </p:sp>
      <p:sp>
        <p:nvSpPr>
          <p:cNvPr id="382" name="Google Shape;382;p27"/>
          <p:cNvSpPr txBox="1">
            <a:spLocks noGrp="1"/>
          </p:cNvSpPr>
          <p:nvPr>
            <p:ph type="title"/>
          </p:nvPr>
        </p:nvSpPr>
        <p:spPr>
          <a:xfrm>
            <a:off x="0" y="76200"/>
            <a:ext cx="6172200"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dirty="0">
                <a:solidFill>
                  <a:schemeClr val="bg1"/>
                </a:solidFill>
              </a:rPr>
              <a:t>FILING FOR EXEMPTION</a:t>
            </a:r>
            <a:endParaRPr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8"/>
          <p:cNvSpPr txBox="1">
            <a:spLocks noGrp="1"/>
          </p:cNvSpPr>
          <p:nvPr>
            <p:ph type="body" idx="1"/>
          </p:nvPr>
        </p:nvSpPr>
        <p:spPr>
          <a:xfrm>
            <a:off x="304800" y="1066800"/>
            <a:ext cx="8229601" cy="5410200"/>
          </a:xfrm>
          <a:prstGeom prst="rect">
            <a:avLst/>
          </a:prstGeom>
          <a:noFill/>
          <a:ln>
            <a:noFill/>
          </a:ln>
        </p:spPr>
        <p:txBody>
          <a:bodyPr spcFirstLastPara="1" wrap="square" lIns="91425" tIns="45700" rIns="91425" bIns="45700" anchor="t" anchorCtr="0">
            <a:normAutofit/>
          </a:bodyPr>
          <a:lstStyle/>
          <a:p>
            <a:pPr marL="742950" lvl="1" indent="-285781" algn="l" rtl="0">
              <a:spcBef>
                <a:spcPts val="1000"/>
              </a:spcBef>
              <a:spcAft>
                <a:spcPts val="0"/>
              </a:spcAft>
              <a:buClr>
                <a:srgbClr val="0D5671"/>
              </a:buClr>
              <a:buSzPct val="100000"/>
              <a:buFont typeface="Noto Sans Symbols"/>
              <a:buChar char="⮚"/>
            </a:pPr>
            <a:r>
              <a:rPr lang="en-US" sz="2100" dirty="0">
                <a:solidFill>
                  <a:srgbClr val="488292"/>
                </a:solidFill>
              </a:rPr>
              <a:t>The plan may include:</a:t>
            </a:r>
            <a:endParaRPr dirty="0"/>
          </a:p>
          <a:p>
            <a:pPr marL="1143000" lvl="2" indent="-228600" algn="l" rtl="0">
              <a:spcBef>
                <a:spcPts val="1000"/>
              </a:spcBef>
              <a:spcAft>
                <a:spcPts val="0"/>
              </a:spcAft>
              <a:buClr>
                <a:srgbClr val="0D5671"/>
              </a:buClr>
              <a:buSzPct val="100000"/>
              <a:buFont typeface="Noto Sans Symbols"/>
              <a:buChar char="⮚"/>
            </a:pPr>
            <a:r>
              <a:rPr lang="en-US" sz="1800" dirty="0">
                <a:solidFill>
                  <a:srgbClr val="1481AA"/>
                </a:solidFill>
              </a:rPr>
              <a:t>Salary increases for instructors (either on- or off-salary schedule)</a:t>
            </a:r>
            <a:endParaRPr dirty="0"/>
          </a:p>
          <a:p>
            <a:pPr marL="1143000" lvl="2" indent="-228600" algn="l" rtl="0">
              <a:spcBef>
                <a:spcPts val="1000"/>
              </a:spcBef>
              <a:spcAft>
                <a:spcPts val="0"/>
              </a:spcAft>
              <a:buClr>
                <a:srgbClr val="0D5671"/>
              </a:buClr>
              <a:buSzPct val="100000"/>
              <a:buFont typeface="Noto Sans Symbols"/>
              <a:buChar char="⮚"/>
            </a:pPr>
            <a:r>
              <a:rPr lang="en-US" sz="1800" dirty="0">
                <a:solidFill>
                  <a:srgbClr val="488292"/>
                </a:solidFill>
              </a:rPr>
              <a:t>Additional instructors</a:t>
            </a:r>
            <a:endParaRPr dirty="0"/>
          </a:p>
          <a:p>
            <a:pPr marL="1143000" lvl="2" indent="-228600" algn="l" rtl="0">
              <a:spcBef>
                <a:spcPts val="1000"/>
              </a:spcBef>
              <a:spcAft>
                <a:spcPts val="0"/>
              </a:spcAft>
              <a:buClr>
                <a:srgbClr val="0D5671"/>
              </a:buClr>
              <a:buSzPct val="100000"/>
              <a:buFont typeface="Noto Sans Symbols"/>
              <a:buChar char="⮚"/>
            </a:pPr>
            <a:r>
              <a:rPr lang="en-US" sz="1800" dirty="0">
                <a:solidFill>
                  <a:srgbClr val="1481AA"/>
                </a:solidFill>
              </a:rPr>
              <a:t>Additional instructional aides within the definition in section 59204</a:t>
            </a:r>
            <a:endParaRPr dirty="0"/>
          </a:p>
          <a:p>
            <a:pPr marL="1143000" lvl="2" indent="-228600" algn="l" rtl="0">
              <a:spcBef>
                <a:spcPts val="1000"/>
              </a:spcBef>
              <a:spcAft>
                <a:spcPts val="0"/>
              </a:spcAft>
              <a:buClr>
                <a:srgbClr val="0D5671"/>
              </a:buClr>
              <a:buSzPct val="100000"/>
              <a:buFont typeface="Noto Sans Symbols"/>
              <a:buChar char="⮚"/>
            </a:pPr>
            <a:r>
              <a:rPr lang="en-US" sz="1800" dirty="0">
                <a:solidFill>
                  <a:srgbClr val="488292"/>
                </a:solidFill>
              </a:rPr>
              <a:t>Conversion of part-time instructors to full-time</a:t>
            </a:r>
            <a:endParaRPr dirty="0"/>
          </a:p>
          <a:p>
            <a:pPr marL="1143000" lvl="2" indent="-228600" algn="l" rtl="0">
              <a:spcBef>
                <a:spcPts val="1000"/>
              </a:spcBef>
              <a:spcAft>
                <a:spcPts val="0"/>
              </a:spcAft>
              <a:buClr>
                <a:srgbClr val="0D5671"/>
              </a:buClr>
              <a:buSzPct val="100000"/>
              <a:buFont typeface="Noto Sans Symbols"/>
              <a:buChar char="⮚"/>
            </a:pPr>
            <a:r>
              <a:rPr lang="en-US" sz="1800" dirty="0">
                <a:solidFill>
                  <a:srgbClr val="1481AA"/>
                </a:solidFill>
              </a:rPr>
              <a:t>Reassignment of qualified personnel from other activities</a:t>
            </a:r>
            <a:endParaRPr dirty="0"/>
          </a:p>
          <a:p>
            <a:pPr marL="1143000" lvl="2" indent="-228600" algn="l" rtl="0">
              <a:spcBef>
                <a:spcPts val="1000"/>
              </a:spcBef>
              <a:spcAft>
                <a:spcPts val="0"/>
              </a:spcAft>
              <a:buClr>
                <a:srgbClr val="0D5671"/>
              </a:buClr>
              <a:buSzPct val="100000"/>
              <a:buFont typeface="Noto Sans Symbols"/>
              <a:buChar char="⮚"/>
            </a:pPr>
            <a:r>
              <a:rPr lang="en-US" sz="1800" dirty="0">
                <a:solidFill>
                  <a:srgbClr val="488292"/>
                </a:solidFill>
              </a:rPr>
              <a:t>Other items such as instructional materials or additional counselors or librarians</a:t>
            </a:r>
            <a:endParaRPr dirty="0"/>
          </a:p>
          <a:p>
            <a:pPr marL="1600200" lvl="3" indent="-228631" algn="l" rtl="0">
              <a:spcBef>
                <a:spcPts val="1000"/>
              </a:spcBef>
              <a:spcAft>
                <a:spcPts val="0"/>
              </a:spcAft>
              <a:buClr>
                <a:srgbClr val="0D5671"/>
              </a:buClr>
              <a:buSzPct val="100000"/>
              <a:buFont typeface="Noto Sans Symbols"/>
              <a:buChar char="⮚"/>
            </a:pPr>
            <a:r>
              <a:rPr lang="en-US" sz="1500" dirty="0">
                <a:solidFill>
                  <a:srgbClr val="1481AA"/>
                </a:solidFill>
              </a:rPr>
              <a:t>Must garner the mutual agreement of the exclusive representative of the district's academic employees or, if none exists, the district or college academic senate</a:t>
            </a:r>
            <a:endParaRPr sz="1900" dirty="0">
              <a:solidFill>
                <a:srgbClr val="488292"/>
              </a:solidFill>
            </a:endParaRPr>
          </a:p>
          <a:p>
            <a:pPr marL="1143000" lvl="2" indent="-146367" algn="l" rtl="0">
              <a:spcBef>
                <a:spcPts val="1000"/>
              </a:spcBef>
              <a:spcAft>
                <a:spcPts val="0"/>
              </a:spcAft>
              <a:buClr>
                <a:srgbClr val="0D5671"/>
              </a:buClr>
              <a:buSzPct val="100000"/>
              <a:buFont typeface="Noto Sans Symbols"/>
              <a:buNone/>
            </a:pPr>
            <a:endParaRPr dirty="0"/>
          </a:p>
          <a:p>
            <a:pPr marL="342900" lvl="0" indent="-237172" algn="l" rtl="0">
              <a:spcBef>
                <a:spcPts val="1000"/>
              </a:spcBef>
              <a:spcAft>
                <a:spcPts val="0"/>
              </a:spcAft>
              <a:buSzPct val="100000"/>
              <a:buNone/>
            </a:pPr>
            <a:endParaRPr dirty="0"/>
          </a:p>
          <a:p>
            <a:pPr marL="342900" lvl="0" indent="-237172" algn="l" rtl="0">
              <a:spcBef>
                <a:spcPts val="1000"/>
              </a:spcBef>
              <a:spcAft>
                <a:spcPts val="0"/>
              </a:spcAft>
              <a:buSzPct val="100000"/>
              <a:buNone/>
            </a:pPr>
            <a:endParaRPr dirty="0"/>
          </a:p>
        </p:txBody>
      </p:sp>
      <p:sp>
        <p:nvSpPr>
          <p:cNvPr id="390" name="Google Shape;390;p28"/>
          <p:cNvSpPr txBox="1">
            <a:spLocks noGrp="1"/>
          </p:cNvSpPr>
          <p:nvPr>
            <p:ph type="title"/>
          </p:nvPr>
        </p:nvSpPr>
        <p:spPr>
          <a:xfrm>
            <a:off x="0" y="152400"/>
            <a:ext cx="61722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dirty="0">
                <a:solidFill>
                  <a:schemeClr val="bg1"/>
                </a:solidFill>
              </a:rPr>
              <a:t>FILING FOR EXEMPTION</a:t>
            </a:r>
            <a:endParaRPr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3FAD-AE8A-4695-A5C9-DE6B25BC771A}"/>
              </a:ext>
            </a:extLst>
          </p:cNvPr>
          <p:cNvSpPr>
            <a:spLocks noGrp="1"/>
          </p:cNvSpPr>
          <p:nvPr>
            <p:ph type="title"/>
          </p:nvPr>
        </p:nvSpPr>
        <p:spPr/>
        <p:txBody>
          <a:bodyPr/>
          <a:lstStyle/>
          <a:p>
            <a:pPr algn="ctr"/>
            <a:r>
              <a:rPr lang="en-US" dirty="0"/>
              <a:t>SOURCES</a:t>
            </a:r>
          </a:p>
        </p:txBody>
      </p:sp>
      <p:sp>
        <p:nvSpPr>
          <p:cNvPr id="3" name="Content Placeholder 2">
            <a:extLst>
              <a:ext uri="{FF2B5EF4-FFF2-40B4-BE49-F238E27FC236}">
                <a16:creationId xmlns:a16="http://schemas.microsoft.com/office/drawing/2014/main" id="{BD3405B9-AFCB-4C87-809F-FB355693DBFF}"/>
              </a:ext>
            </a:extLst>
          </p:cNvPr>
          <p:cNvSpPr>
            <a:spLocks noGrp="1"/>
          </p:cNvSpPr>
          <p:nvPr>
            <p:ph idx="1"/>
          </p:nvPr>
        </p:nvSpPr>
        <p:spPr>
          <a:xfrm>
            <a:off x="457200" y="1066800"/>
            <a:ext cx="8229600" cy="4953000"/>
          </a:xfrm>
        </p:spPr>
        <p:txBody>
          <a:bodyPr>
            <a:normAutofit fontScale="85000" lnSpcReduction="20000"/>
          </a:bodyPr>
          <a:lstStyle/>
          <a:p>
            <a:pPr marL="457200" indent="-457200">
              <a:buFont typeface="Arial" panose="020B0604020202020204" pitchFamily="34" charset="0"/>
              <a:buChar char="•"/>
            </a:pPr>
            <a:r>
              <a:rPr lang="en-US" dirty="0"/>
              <a:t>“Everything you want and need to know about the Fifty Percent Law and FON”  ACBO Conference, May 17, 2021.  Presented by </a:t>
            </a:r>
            <a:r>
              <a:rPr lang="en-US" dirty="0" err="1"/>
              <a:t>Wrenna</a:t>
            </a:r>
            <a:r>
              <a:rPr lang="en-US" dirty="0"/>
              <a:t> </a:t>
            </a:r>
            <a:r>
              <a:rPr lang="en-US" dirty="0" err="1"/>
              <a:t>Finche</a:t>
            </a:r>
            <a:r>
              <a:rPr lang="en-US" dirty="0"/>
              <a:t>, Fred Williams and Ann-Marie Gabel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“Coast Community College District Fifty Percent Law”, ACBO Conference March 17, 2010</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err="1"/>
              <a:t>Califorina</a:t>
            </a:r>
            <a:r>
              <a:rPr lang="en-US" dirty="0"/>
              <a:t> State Chancellor’s Office website: </a:t>
            </a:r>
            <a:r>
              <a:rPr lang="en-US" dirty="0">
                <a:hlinkClick r:id="rId3"/>
              </a:rPr>
              <a:t>Fifty Percent Law | California Community Colleges Chancellor's Office (cccco.edu)</a:t>
            </a:r>
            <a:endParaRPr lang="en-US" dirty="0"/>
          </a:p>
        </p:txBody>
      </p:sp>
    </p:spTree>
    <p:extLst>
      <p:ext uri="{BB962C8B-B14F-4D97-AF65-F5344CB8AC3E}">
        <p14:creationId xmlns:p14="http://schemas.microsoft.com/office/powerpoint/2010/main" val="538779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381000" y="1295400"/>
            <a:ext cx="8458200" cy="523220"/>
          </a:xfrm>
          <a:prstGeom prst="rect">
            <a:avLst/>
          </a:prstGeom>
          <a:noFill/>
        </p:spPr>
        <p:txBody>
          <a:bodyPr wrap="square" rtlCol="0">
            <a:spAutoFit/>
          </a:bodyPr>
          <a:lstStyle/>
          <a:p>
            <a:r>
              <a:rPr lang="en-US" sz="2800" dirty="0"/>
              <a:t>	 		</a:t>
            </a:r>
            <a:endParaRPr lang="en-US" sz="2400" b="1" i="1" dirty="0">
              <a:solidFill>
                <a:srgbClr val="00B0F0"/>
              </a:solidFill>
            </a:endParaRPr>
          </a:p>
        </p:txBody>
      </p:sp>
      <p:sp>
        <p:nvSpPr>
          <p:cNvPr id="3" name="TextBox 2"/>
          <p:cNvSpPr txBox="1"/>
          <p:nvPr/>
        </p:nvSpPr>
        <p:spPr>
          <a:xfrm>
            <a:off x="304800" y="3352800"/>
            <a:ext cx="8534400" cy="461665"/>
          </a:xfrm>
          <a:prstGeom prst="rect">
            <a:avLst/>
          </a:prstGeom>
          <a:noFill/>
        </p:spPr>
        <p:txBody>
          <a:bodyPr wrap="square" rtlCol="0">
            <a:spAutoFit/>
          </a:bodyPr>
          <a:lstStyle/>
          <a:p>
            <a:pPr algn="ctr"/>
            <a:r>
              <a:rPr lang="en-US" sz="2400" b="1" dirty="0"/>
              <a:t>Thank you!</a:t>
            </a:r>
            <a:endParaRPr lang="en-US" sz="2300" dirty="0"/>
          </a:p>
        </p:txBody>
      </p:sp>
    </p:spTree>
    <p:extLst>
      <p:ext uri="{BB962C8B-B14F-4D97-AF65-F5344CB8AC3E}">
        <p14:creationId xmlns:p14="http://schemas.microsoft.com/office/powerpoint/2010/main" val="46303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1DA8-E7C3-9E9A-CC68-4BDBDB40D9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CA6E1F-0B93-B69F-9BC3-08859C526AEC}"/>
              </a:ext>
            </a:extLst>
          </p:cNvPr>
          <p:cNvSpPr>
            <a:spLocks noGrp="1"/>
          </p:cNvSpPr>
          <p:nvPr>
            <p:ph idx="1"/>
          </p:nvPr>
        </p:nvSpPr>
        <p:spPr/>
        <p:txBody>
          <a:bodyPr/>
          <a:lstStyle/>
          <a:p>
            <a:endParaRPr lang="en-US" dirty="0"/>
          </a:p>
          <a:p>
            <a:endParaRPr lang="en-US" dirty="0"/>
          </a:p>
          <a:p>
            <a:pPr algn="ctr"/>
            <a:r>
              <a:rPr lang="en-US" dirty="0"/>
              <a:t>1)  Fifty Percent Law Defined</a:t>
            </a:r>
          </a:p>
        </p:txBody>
      </p:sp>
    </p:spTree>
    <p:extLst>
      <p:ext uri="{BB962C8B-B14F-4D97-AF65-F5344CB8AC3E}">
        <p14:creationId xmlns:p14="http://schemas.microsoft.com/office/powerpoint/2010/main" val="267063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ED52-F3F4-425C-9FCC-71E034F06C90}"/>
              </a:ext>
            </a:extLst>
          </p:cNvPr>
          <p:cNvSpPr>
            <a:spLocks noGrp="1"/>
          </p:cNvSpPr>
          <p:nvPr>
            <p:ph type="title"/>
          </p:nvPr>
        </p:nvSpPr>
        <p:spPr/>
        <p:txBody>
          <a:bodyPr>
            <a:normAutofit/>
          </a:bodyPr>
          <a:lstStyle/>
          <a:p>
            <a:pPr algn="ctr"/>
            <a:r>
              <a:rPr lang="en-US" sz="2700" dirty="0"/>
              <a:t>ED CODE 84362(D)</a:t>
            </a:r>
            <a:endParaRPr lang="en-US" dirty="0"/>
          </a:p>
        </p:txBody>
      </p:sp>
      <p:sp>
        <p:nvSpPr>
          <p:cNvPr id="3" name="Content Placeholder 2">
            <a:extLst>
              <a:ext uri="{FF2B5EF4-FFF2-40B4-BE49-F238E27FC236}">
                <a16:creationId xmlns:a16="http://schemas.microsoft.com/office/drawing/2014/main" id="{C3075260-6104-4949-A703-2A1C1FFD7615}"/>
              </a:ext>
            </a:extLst>
          </p:cNvPr>
          <p:cNvSpPr>
            <a:spLocks noGrp="1"/>
          </p:cNvSpPr>
          <p:nvPr>
            <p:ph idx="1"/>
          </p:nvPr>
        </p:nvSpPr>
        <p:spPr>
          <a:xfrm>
            <a:off x="533400" y="1143000"/>
            <a:ext cx="8153400" cy="4983163"/>
          </a:xfrm>
        </p:spPr>
        <p:txBody>
          <a:bodyPr/>
          <a:lstStyle/>
          <a:p>
            <a:pPr marL="630936" lvl="2" indent="0">
              <a:spcBef>
                <a:spcPts val="1000"/>
              </a:spcBef>
              <a:buClr>
                <a:srgbClr val="0D5671"/>
              </a:buClr>
              <a:buSzPts val="1800"/>
              <a:buNone/>
            </a:pPr>
            <a:endParaRPr lang="en-US" sz="2800" i="1" dirty="0">
              <a:solidFill>
                <a:srgbClr val="1481AA"/>
              </a:solidFill>
            </a:endParaRPr>
          </a:p>
          <a:p>
            <a:pPr marL="342900" lvl="0" indent="-342900">
              <a:spcBef>
                <a:spcPts val="1000"/>
              </a:spcBef>
              <a:buClr>
                <a:srgbClr val="0D5671"/>
              </a:buClr>
              <a:buSzPts val="2800"/>
              <a:buFont typeface="Noto Sans Symbols"/>
              <a:buChar char="⮚"/>
            </a:pPr>
            <a:r>
              <a:rPr lang="en-US" sz="2800" dirty="0">
                <a:solidFill>
                  <a:srgbClr val="1481AA"/>
                </a:solidFill>
              </a:rPr>
              <a:t>Law dates back to 1959</a:t>
            </a:r>
          </a:p>
          <a:p>
            <a:pPr marL="630936" lvl="2" indent="0">
              <a:spcBef>
                <a:spcPts val="1000"/>
              </a:spcBef>
              <a:buClr>
                <a:srgbClr val="0D5671"/>
              </a:buClr>
              <a:buSzPts val="1800"/>
              <a:buNone/>
            </a:pPr>
            <a:endParaRPr lang="en-US" sz="2800" i="1" dirty="0">
              <a:solidFill>
                <a:srgbClr val="1481AA"/>
              </a:solidFill>
            </a:endParaRPr>
          </a:p>
          <a:p>
            <a:pPr marL="630936" lvl="2" indent="0">
              <a:spcBef>
                <a:spcPts val="1000"/>
              </a:spcBef>
              <a:buClr>
                <a:srgbClr val="0D5671"/>
              </a:buClr>
              <a:buSzPts val="1800"/>
              <a:buNone/>
            </a:pPr>
            <a:r>
              <a:rPr lang="en-US" sz="2800" i="1" dirty="0">
                <a:solidFill>
                  <a:srgbClr val="1481AA"/>
                </a:solidFill>
              </a:rPr>
              <a:t>“There shall be expended during each fiscal year </a:t>
            </a:r>
            <a:r>
              <a:rPr lang="en-US" sz="2800" i="1" u="sng" dirty="0">
                <a:solidFill>
                  <a:srgbClr val="1481AA"/>
                </a:solidFill>
              </a:rPr>
              <a:t>for payment of salaries of classroom instructors</a:t>
            </a:r>
            <a:r>
              <a:rPr lang="en-US" sz="2800" i="1" dirty="0">
                <a:solidFill>
                  <a:srgbClr val="1481AA"/>
                </a:solidFill>
              </a:rPr>
              <a:t> by a community college district, 50 percent of the district’s current expense of education.”</a:t>
            </a:r>
          </a:p>
          <a:p>
            <a:endParaRPr lang="en-US" dirty="0"/>
          </a:p>
        </p:txBody>
      </p:sp>
    </p:spTree>
    <p:extLst>
      <p:ext uri="{BB962C8B-B14F-4D97-AF65-F5344CB8AC3E}">
        <p14:creationId xmlns:p14="http://schemas.microsoft.com/office/powerpoint/2010/main" val="327775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A504-79E4-4224-A2C6-35FF20BFF602}"/>
              </a:ext>
            </a:extLst>
          </p:cNvPr>
          <p:cNvSpPr>
            <a:spLocks noGrp="1"/>
          </p:cNvSpPr>
          <p:nvPr>
            <p:ph type="title"/>
          </p:nvPr>
        </p:nvSpPr>
        <p:spPr/>
        <p:txBody>
          <a:bodyPr>
            <a:normAutofit fontScale="90000"/>
          </a:bodyPr>
          <a:lstStyle/>
          <a:p>
            <a:pPr algn="ctr"/>
            <a:r>
              <a:rPr lang="en-US" dirty="0"/>
              <a:t>50PERCENT LAW CALCULATION</a:t>
            </a:r>
            <a:br>
              <a:rPr lang="en-US" dirty="0"/>
            </a:br>
            <a:r>
              <a:rPr lang="en-US" sz="2000" dirty="0"/>
              <a:t>Ed Code Sec. 84362; Title 5, Sec. 59204 (a) and (b)</a:t>
            </a:r>
          </a:p>
        </p:txBody>
      </p:sp>
      <p:pic>
        <p:nvPicPr>
          <p:cNvPr id="7" name="Content Placeholder 6">
            <a:extLst>
              <a:ext uri="{FF2B5EF4-FFF2-40B4-BE49-F238E27FC236}">
                <a16:creationId xmlns:a16="http://schemas.microsoft.com/office/drawing/2014/main" id="{A7B2D0C8-7264-48D5-BD44-7BCA4E26877D}"/>
              </a:ext>
            </a:extLst>
          </p:cNvPr>
          <p:cNvPicPr>
            <a:picLocks noGrp="1" noChangeAspect="1"/>
          </p:cNvPicPr>
          <p:nvPr>
            <p:ph idx="1"/>
          </p:nvPr>
        </p:nvPicPr>
        <p:blipFill>
          <a:blip r:embed="rId3"/>
          <a:stretch>
            <a:fillRect/>
          </a:stretch>
        </p:blipFill>
        <p:spPr>
          <a:xfrm>
            <a:off x="1124018" y="914400"/>
            <a:ext cx="6724582" cy="5410200"/>
          </a:xfrm>
          <a:prstGeom prst="rect">
            <a:avLst/>
          </a:prstGeom>
        </p:spPr>
      </p:pic>
    </p:spTree>
    <p:extLst>
      <p:ext uri="{BB962C8B-B14F-4D97-AF65-F5344CB8AC3E}">
        <p14:creationId xmlns:p14="http://schemas.microsoft.com/office/powerpoint/2010/main" val="108516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C0EE-8004-4EB5-96AE-534CAE281374}"/>
              </a:ext>
            </a:extLst>
          </p:cNvPr>
          <p:cNvSpPr>
            <a:spLocks noGrp="1"/>
          </p:cNvSpPr>
          <p:nvPr>
            <p:ph type="title"/>
          </p:nvPr>
        </p:nvSpPr>
        <p:spPr/>
        <p:txBody>
          <a:bodyPr/>
          <a:lstStyle/>
          <a:p>
            <a:pPr algn="ctr"/>
            <a:r>
              <a:rPr lang="en-US" dirty="0"/>
              <a:t>BACKGROUND</a:t>
            </a:r>
          </a:p>
        </p:txBody>
      </p:sp>
      <p:sp>
        <p:nvSpPr>
          <p:cNvPr id="3" name="Content Placeholder 2">
            <a:extLst>
              <a:ext uri="{FF2B5EF4-FFF2-40B4-BE49-F238E27FC236}">
                <a16:creationId xmlns:a16="http://schemas.microsoft.com/office/drawing/2014/main" id="{2EA5DB0E-8A9F-48BF-8C17-563A4C73D550}"/>
              </a:ext>
            </a:extLst>
          </p:cNvPr>
          <p:cNvSpPr>
            <a:spLocks noGrp="1"/>
          </p:cNvSpPr>
          <p:nvPr>
            <p:ph idx="1"/>
          </p:nvPr>
        </p:nvSpPr>
        <p:spPr>
          <a:xfrm>
            <a:off x="457200" y="1143000"/>
            <a:ext cx="8229600" cy="5105400"/>
          </a:xfrm>
        </p:spPr>
        <p:txBody>
          <a:bodyPr>
            <a:normAutofit fontScale="77500" lnSpcReduction="20000"/>
          </a:bodyPr>
          <a:lstStyle/>
          <a:p>
            <a:pPr marL="342900" lvl="0" indent="-342900">
              <a:spcBef>
                <a:spcPts val="1000"/>
              </a:spcBef>
              <a:buClr>
                <a:srgbClr val="0D5671"/>
              </a:buClr>
              <a:buSzPts val="2800"/>
              <a:buFont typeface="Noto Sans Symbols"/>
              <a:buChar char="⮚"/>
            </a:pPr>
            <a:endParaRPr lang="en-US" sz="2400" dirty="0">
              <a:solidFill>
                <a:srgbClr val="1481AA"/>
              </a:solidFill>
            </a:endParaRPr>
          </a:p>
          <a:p>
            <a:pPr marL="342900" lvl="0" indent="-342900">
              <a:spcBef>
                <a:spcPts val="1000"/>
              </a:spcBef>
              <a:buClr>
                <a:srgbClr val="0D5671"/>
              </a:buClr>
              <a:buSzPts val="2800"/>
              <a:buFont typeface="Noto Sans Symbols"/>
              <a:buChar char="⮚"/>
            </a:pPr>
            <a:r>
              <a:rPr lang="en-US" sz="2400" dirty="0">
                <a:solidFill>
                  <a:srgbClr val="1481AA"/>
                </a:solidFill>
              </a:rPr>
              <a:t>Salaries of Classroom Instructors (referred to as “the </a:t>
            </a:r>
            <a:r>
              <a:rPr lang="en-US" sz="2400" dirty="0">
                <a:solidFill>
                  <a:srgbClr val="1481AA"/>
                </a:solidFill>
                <a:highlight>
                  <a:srgbClr val="FFFF00"/>
                </a:highlight>
              </a:rPr>
              <a:t>numerator</a:t>
            </a:r>
            <a:r>
              <a:rPr lang="en-US" sz="2400" dirty="0">
                <a:solidFill>
                  <a:srgbClr val="1481AA"/>
                </a:solidFill>
              </a:rPr>
              <a:t>”) are described in the California Community Colleges Budget and Accounting Manual as “Expenditures for the full or prorated portions of salaries of all </a:t>
            </a:r>
            <a:r>
              <a:rPr lang="en-US" sz="2400" u="sng" dirty="0">
                <a:solidFill>
                  <a:srgbClr val="1481AA"/>
                </a:solidFill>
              </a:rPr>
              <a:t>employees in contract or regular faculty positions</a:t>
            </a:r>
            <a:r>
              <a:rPr lang="en-US" sz="2400" dirty="0">
                <a:solidFill>
                  <a:srgbClr val="1481AA"/>
                </a:solidFill>
              </a:rPr>
              <a:t>”.</a:t>
            </a:r>
          </a:p>
          <a:p>
            <a:pPr marL="342900" indent="-342900">
              <a:spcBef>
                <a:spcPts val="1000"/>
              </a:spcBef>
              <a:buClr>
                <a:srgbClr val="0D5671"/>
              </a:buClr>
              <a:buSzPts val="2800"/>
              <a:buFont typeface="Noto Sans Symbols"/>
              <a:buChar char="⮚"/>
            </a:pPr>
            <a:endParaRPr lang="en-US" sz="2800" dirty="0">
              <a:solidFill>
                <a:srgbClr val="1481AA"/>
              </a:solidFill>
            </a:endParaRPr>
          </a:p>
          <a:p>
            <a:pPr marL="342900" indent="-342900">
              <a:spcBef>
                <a:spcPts val="1000"/>
              </a:spcBef>
              <a:buClr>
                <a:srgbClr val="0D5671"/>
              </a:buClr>
              <a:buSzPts val="2800"/>
              <a:buFont typeface="Noto Sans Symbols"/>
              <a:buChar char="⮚"/>
            </a:pPr>
            <a:r>
              <a:rPr lang="en-US" sz="2800" dirty="0">
                <a:solidFill>
                  <a:srgbClr val="1481AA"/>
                </a:solidFill>
              </a:rPr>
              <a:t>Current Expense of Education (referred to as “the </a:t>
            </a:r>
            <a:r>
              <a:rPr lang="en-US" sz="2800" dirty="0">
                <a:solidFill>
                  <a:srgbClr val="1481AA"/>
                </a:solidFill>
                <a:highlight>
                  <a:srgbClr val="FFFF00"/>
                </a:highlight>
              </a:rPr>
              <a:t>denominator</a:t>
            </a:r>
            <a:r>
              <a:rPr lang="en-US" sz="2800" dirty="0">
                <a:solidFill>
                  <a:srgbClr val="1481AA"/>
                </a:solidFill>
              </a:rPr>
              <a:t>”) </a:t>
            </a:r>
            <a:r>
              <a:rPr lang="en-US" sz="2800" u="sng" dirty="0">
                <a:solidFill>
                  <a:srgbClr val="1481AA"/>
                </a:solidFill>
              </a:rPr>
              <a:t>generally includes the unrestricted general fund expenditures </a:t>
            </a:r>
            <a:r>
              <a:rPr lang="en-US" sz="2800" dirty="0">
                <a:solidFill>
                  <a:srgbClr val="1481AA"/>
                </a:solidFill>
              </a:rPr>
              <a:t>of a community college district.  </a:t>
            </a:r>
            <a:r>
              <a:rPr lang="en-US" sz="2800" u="sng" dirty="0">
                <a:solidFill>
                  <a:srgbClr val="1481AA"/>
                </a:solidFill>
              </a:rPr>
              <a:t>Excluded from the current expense of education are expenditures for student transportation, food services, community services, lease agreements for plant and equipment</a:t>
            </a:r>
            <a:r>
              <a:rPr lang="en-US" sz="2800" dirty="0">
                <a:solidFill>
                  <a:srgbClr val="1481AA"/>
                </a:solidFill>
              </a:rPr>
              <a:t>, and other costs specified in law and regulations.  </a:t>
            </a:r>
            <a:r>
              <a:rPr lang="en-US" sz="2800" u="sng" dirty="0">
                <a:solidFill>
                  <a:srgbClr val="1481AA"/>
                </a:solidFill>
              </a:rPr>
              <a:t>Amounts expended from State Lottery proceeds are excluded except for expenditure for instructional salaries.</a:t>
            </a:r>
          </a:p>
        </p:txBody>
      </p:sp>
    </p:spTree>
    <p:extLst>
      <p:ext uri="{BB962C8B-B14F-4D97-AF65-F5344CB8AC3E}">
        <p14:creationId xmlns:p14="http://schemas.microsoft.com/office/powerpoint/2010/main" val="359993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35D7-1267-4426-B7C3-E40F292798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6DB6E8-3D74-4EF6-8F89-8B1E55230EA6}"/>
              </a:ext>
            </a:extLst>
          </p:cNvPr>
          <p:cNvSpPr>
            <a:spLocks noGrp="1"/>
          </p:cNvSpPr>
          <p:nvPr>
            <p:ph idx="1"/>
          </p:nvPr>
        </p:nvSpPr>
        <p:spPr/>
        <p:txBody>
          <a:bodyPr/>
          <a:lstStyle/>
          <a:p>
            <a:endParaRPr lang="en-US" dirty="0"/>
          </a:p>
          <a:p>
            <a:endParaRPr lang="en-US" dirty="0"/>
          </a:p>
          <a:p>
            <a:pPr algn="ctr"/>
            <a:r>
              <a:rPr lang="en-US" dirty="0"/>
              <a:t>2)  Regulatory and Legal Sources</a:t>
            </a:r>
          </a:p>
        </p:txBody>
      </p:sp>
    </p:spTree>
    <p:extLst>
      <p:ext uri="{BB962C8B-B14F-4D97-AF65-F5344CB8AC3E}">
        <p14:creationId xmlns:p14="http://schemas.microsoft.com/office/powerpoint/2010/main" val="399971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1" y="76200"/>
            <a:ext cx="6172199"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dirty="0">
                <a:solidFill>
                  <a:schemeClr val="bg1"/>
                </a:solidFill>
              </a:rPr>
              <a:t>REGULATORY AND LEGAL SOURCES</a:t>
            </a:r>
            <a:br>
              <a:rPr lang="en-US" sz="1200" dirty="0">
                <a:solidFill>
                  <a:schemeClr val="bg1"/>
                </a:solidFill>
              </a:rPr>
            </a:br>
            <a:endParaRPr dirty="0">
              <a:solidFill>
                <a:schemeClr val="bg1"/>
              </a:solidFill>
            </a:endParaRPr>
          </a:p>
        </p:txBody>
      </p:sp>
      <p:sp>
        <p:nvSpPr>
          <p:cNvPr id="191" name="Google Shape;191;p4"/>
          <p:cNvSpPr txBox="1">
            <a:spLocks noGrp="1"/>
          </p:cNvSpPr>
          <p:nvPr>
            <p:ph type="body" idx="1"/>
          </p:nvPr>
        </p:nvSpPr>
        <p:spPr>
          <a:xfrm>
            <a:off x="762000" y="1066800"/>
            <a:ext cx="8077199" cy="5181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D5671"/>
              </a:buClr>
              <a:buSzPts val="2400"/>
              <a:buFont typeface="Noto Sans Symbols"/>
              <a:buChar char="⮚"/>
            </a:pPr>
            <a:r>
              <a:rPr lang="en-US" sz="2400" b="1" dirty="0">
                <a:solidFill>
                  <a:srgbClr val="0D5671"/>
                </a:solidFill>
              </a:rPr>
              <a:t>Compliance</a:t>
            </a:r>
            <a:endParaRPr dirty="0"/>
          </a:p>
          <a:p>
            <a:pPr marL="0" lvl="0" indent="0" algn="l" rtl="0">
              <a:spcBef>
                <a:spcPts val="1000"/>
              </a:spcBef>
              <a:spcAft>
                <a:spcPts val="0"/>
              </a:spcAft>
              <a:buSzPts val="2400"/>
              <a:buNone/>
            </a:pPr>
            <a:r>
              <a:rPr lang="en-US" sz="2400" dirty="0">
                <a:solidFill>
                  <a:srgbClr val="0D5671"/>
                </a:solidFill>
              </a:rPr>
              <a:t>	</a:t>
            </a:r>
            <a:r>
              <a:rPr lang="en-US" sz="2400" dirty="0">
                <a:solidFill>
                  <a:srgbClr val="1481AA"/>
                </a:solidFill>
              </a:rPr>
              <a:t>Contract District Audit Manual (CDAM) Section 421 requires the external auditors to audit the 50 Percent Law calculation.  Steps include:</a:t>
            </a:r>
            <a:endParaRPr dirty="0"/>
          </a:p>
          <a:p>
            <a:pPr marL="742950" lvl="1" indent="-285750" algn="l" rtl="0">
              <a:spcBef>
                <a:spcPts val="1000"/>
              </a:spcBef>
              <a:spcAft>
                <a:spcPts val="0"/>
              </a:spcAft>
              <a:buClr>
                <a:srgbClr val="0D5671"/>
              </a:buClr>
              <a:buSzPts val="2100"/>
              <a:buFont typeface="Noto Sans Symbols"/>
              <a:buChar char="⮚"/>
            </a:pPr>
            <a:r>
              <a:rPr lang="en-US" sz="2100" i="1" dirty="0">
                <a:solidFill>
                  <a:srgbClr val="488292"/>
                </a:solidFill>
              </a:rPr>
              <a:t>Determining whether local match for categorical programs (i.e. DSPS, EOPS, College Work Study, VTEA, and WIA) are included in the current expense of education.</a:t>
            </a:r>
            <a:endParaRPr dirty="0"/>
          </a:p>
          <a:p>
            <a:pPr marL="342900" lvl="0" indent="-342900" algn="l" rtl="0">
              <a:spcBef>
                <a:spcPts val="1000"/>
              </a:spcBef>
              <a:spcAft>
                <a:spcPts val="0"/>
              </a:spcAft>
              <a:buClr>
                <a:srgbClr val="0D5671"/>
              </a:buClr>
              <a:buSzPts val="2400"/>
              <a:buFont typeface="Noto Sans Symbols"/>
              <a:buChar char="⮚"/>
            </a:pPr>
            <a:r>
              <a:rPr lang="en-US" sz="2400" b="1" dirty="0">
                <a:solidFill>
                  <a:srgbClr val="0D5671"/>
                </a:solidFill>
              </a:rPr>
              <a:t>Loss in Revenue</a:t>
            </a:r>
            <a:endParaRPr dirty="0"/>
          </a:p>
          <a:p>
            <a:pPr marL="0" lvl="0" indent="0" algn="l" rtl="0">
              <a:spcBef>
                <a:spcPts val="1000"/>
              </a:spcBef>
              <a:spcAft>
                <a:spcPts val="0"/>
              </a:spcAft>
              <a:buSzPts val="2400"/>
              <a:buNone/>
            </a:pPr>
            <a:r>
              <a:rPr lang="en-US" sz="2400" dirty="0">
                <a:solidFill>
                  <a:srgbClr val="0D5671"/>
                </a:solidFill>
              </a:rPr>
              <a:t>	</a:t>
            </a:r>
            <a:r>
              <a:rPr lang="en-US" sz="2400" u="sng" dirty="0">
                <a:solidFill>
                  <a:srgbClr val="1481AA"/>
                </a:solidFill>
              </a:rPr>
              <a:t>Failure to comply results in reduction in </a:t>
            </a:r>
            <a:r>
              <a:rPr lang="en-US" sz="2400" dirty="0">
                <a:solidFill>
                  <a:srgbClr val="1481AA"/>
                </a:solidFill>
              </a:rPr>
              <a:t>	</a:t>
            </a:r>
            <a:r>
              <a:rPr lang="en-US" sz="2400" u="sng" dirty="0">
                <a:solidFill>
                  <a:srgbClr val="1481AA"/>
                </a:solidFill>
              </a:rPr>
              <a:t>apportionment the third year after non-</a:t>
            </a:r>
            <a:r>
              <a:rPr lang="en-US" sz="2400" dirty="0">
                <a:solidFill>
                  <a:srgbClr val="1481AA"/>
                </a:solidFill>
              </a:rPr>
              <a:t>	</a:t>
            </a:r>
            <a:r>
              <a:rPr lang="en-US" sz="2400" u="sng" dirty="0">
                <a:solidFill>
                  <a:srgbClr val="1481AA"/>
                </a:solidFill>
              </a:rPr>
              <a:t>compliance</a:t>
            </a:r>
            <a:endParaRPr u="sng" dirty="0"/>
          </a:p>
          <a:p>
            <a:pPr marL="342900" lvl="0" indent="-165100" algn="l" rtl="0">
              <a:spcBef>
                <a:spcPts val="1000"/>
              </a:spcBef>
              <a:spcAft>
                <a:spcPts val="0"/>
              </a:spcAft>
              <a:buSzPts val="2800"/>
              <a:buFont typeface="Courier New"/>
              <a:buNone/>
            </a:pPr>
            <a:endParaRPr sz="2800" dirty="0"/>
          </a:p>
          <a:p>
            <a:pPr marL="742950" lvl="1" indent="-184150" algn="l" rtl="0">
              <a:spcBef>
                <a:spcPts val="1000"/>
              </a:spcBef>
              <a:spcAft>
                <a:spcPts val="0"/>
              </a:spcAft>
              <a:buSzPts val="1600"/>
              <a:buNone/>
            </a:pPr>
            <a:endParaRPr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a:spLocks noGrp="1"/>
          </p:cNvSpPr>
          <p:nvPr>
            <p:ph type="title"/>
          </p:nvPr>
        </p:nvSpPr>
        <p:spPr>
          <a:xfrm>
            <a:off x="1" y="76200"/>
            <a:ext cx="6172200"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500"/>
              <a:buFont typeface="Century Gothic"/>
              <a:buNone/>
            </a:pPr>
            <a:r>
              <a:rPr lang="en-US" dirty="0">
                <a:solidFill>
                  <a:schemeClr val="bg1"/>
                </a:solidFill>
              </a:rPr>
              <a:t>REFERENCES</a:t>
            </a:r>
            <a:endParaRPr dirty="0">
              <a:solidFill>
                <a:schemeClr val="bg1"/>
              </a:solidFill>
            </a:endParaRPr>
          </a:p>
        </p:txBody>
      </p:sp>
      <p:sp>
        <p:nvSpPr>
          <p:cNvPr id="199" name="Google Shape;199;p5"/>
          <p:cNvSpPr txBox="1">
            <a:spLocks noGrp="1"/>
          </p:cNvSpPr>
          <p:nvPr>
            <p:ph type="body" idx="1"/>
          </p:nvPr>
        </p:nvSpPr>
        <p:spPr>
          <a:xfrm>
            <a:off x="609600" y="1295400"/>
            <a:ext cx="8305801" cy="46158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D5671"/>
              </a:buClr>
              <a:buSzPts val="2800"/>
              <a:buFont typeface="Noto Sans Symbols"/>
              <a:buChar char="⮚"/>
            </a:pPr>
            <a:r>
              <a:rPr lang="en-US" sz="2800" dirty="0">
                <a:solidFill>
                  <a:srgbClr val="1481AA"/>
                </a:solidFill>
              </a:rPr>
              <a:t>Education Code (EC) Sections</a:t>
            </a:r>
            <a:endParaRPr dirty="0"/>
          </a:p>
          <a:p>
            <a:pPr marL="742950" lvl="1" indent="-285750" algn="l" rtl="0">
              <a:spcBef>
                <a:spcPts val="1000"/>
              </a:spcBef>
              <a:spcAft>
                <a:spcPts val="0"/>
              </a:spcAft>
              <a:buClr>
                <a:srgbClr val="0D5671"/>
              </a:buClr>
              <a:buSzPts val="2600"/>
              <a:buFont typeface="Noto Sans Symbols"/>
              <a:buChar char="⮚"/>
            </a:pPr>
            <a:r>
              <a:rPr lang="en-US" sz="2600" dirty="0">
                <a:solidFill>
                  <a:srgbClr val="488292"/>
                </a:solidFill>
              </a:rPr>
              <a:t>84362 and 84363 </a:t>
            </a:r>
            <a:endParaRPr sz="2800" dirty="0">
              <a:solidFill>
                <a:srgbClr val="488292"/>
              </a:solidFill>
            </a:endParaRPr>
          </a:p>
          <a:p>
            <a:pPr marL="342900" lvl="0" indent="-342900" algn="l" rtl="0">
              <a:spcBef>
                <a:spcPts val="1000"/>
              </a:spcBef>
              <a:spcAft>
                <a:spcPts val="0"/>
              </a:spcAft>
              <a:buClr>
                <a:srgbClr val="0D5671"/>
              </a:buClr>
              <a:buSzPts val="2800"/>
              <a:buFont typeface="Noto Sans Symbols"/>
              <a:buChar char="⮚"/>
            </a:pPr>
            <a:r>
              <a:rPr lang="en-US" sz="2800" dirty="0">
                <a:solidFill>
                  <a:srgbClr val="1481AA"/>
                </a:solidFill>
              </a:rPr>
              <a:t>California Code of Regulations Sections</a:t>
            </a:r>
            <a:endParaRPr dirty="0"/>
          </a:p>
          <a:p>
            <a:pPr marL="742950" lvl="1" indent="-285750" algn="l" rtl="0">
              <a:spcBef>
                <a:spcPts val="1000"/>
              </a:spcBef>
              <a:spcAft>
                <a:spcPts val="0"/>
              </a:spcAft>
              <a:buClr>
                <a:srgbClr val="0D5671"/>
              </a:buClr>
              <a:buSzPts val="2600"/>
              <a:buFont typeface="Noto Sans Symbols"/>
              <a:buChar char="⮚"/>
            </a:pPr>
            <a:r>
              <a:rPr lang="en-US" sz="2600" dirty="0">
                <a:solidFill>
                  <a:srgbClr val="488292"/>
                </a:solidFill>
              </a:rPr>
              <a:t>59204 - 59214</a:t>
            </a:r>
            <a:endParaRPr dirty="0"/>
          </a:p>
          <a:p>
            <a:pPr marL="342900" lvl="0" indent="-342900" algn="l" rtl="0">
              <a:spcBef>
                <a:spcPts val="1000"/>
              </a:spcBef>
              <a:spcAft>
                <a:spcPts val="0"/>
              </a:spcAft>
              <a:buClr>
                <a:srgbClr val="0D5671"/>
              </a:buClr>
              <a:buSzPts val="2800"/>
              <a:buFont typeface="Noto Sans Symbols"/>
              <a:buChar char="⮚"/>
            </a:pPr>
            <a:r>
              <a:rPr lang="en-US" sz="2800" dirty="0">
                <a:solidFill>
                  <a:srgbClr val="1481AA"/>
                </a:solidFill>
              </a:rPr>
              <a:t>Contracted District Audit Manual (CDAM)</a:t>
            </a:r>
            <a:endParaRPr dirty="0"/>
          </a:p>
        </p:txBody>
      </p:sp>
    </p:spTree>
  </p:cSld>
  <p:clrMapOvr>
    <a:masterClrMapping/>
  </p:clrMapOvr>
</p:sld>
</file>

<file path=ppt/theme/theme1.xml><?xml version="1.0" encoding="utf-8"?>
<a:theme xmlns:a="http://schemas.openxmlformats.org/drawingml/2006/main" name="Hartnell Presentation Template - no title imag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Hartnell Presentation Template - no title image - final</Template>
  <TotalTime>16176</TotalTime>
  <Words>1171</Words>
  <Application>Microsoft Office PowerPoint</Application>
  <PresentationFormat>On-screen Show (4:3)</PresentationFormat>
  <Paragraphs>139</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Times New Roman</vt:lpstr>
      <vt:lpstr>Tahoma</vt:lpstr>
      <vt:lpstr>Wingdings</vt:lpstr>
      <vt:lpstr>Courier New</vt:lpstr>
      <vt:lpstr>Quicksand Bold</vt:lpstr>
      <vt:lpstr>Century Gothic</vt:lpstr>
      <vt:lpstr>Arial</vt:lpstr>
      <vt:lpstr>Calibri</vt:lpstr>
      <vt:lpstr>Noto Sans Symbols</vt:lpstr>
      <vt:lpstr>Hartnell Presentation Template - no title image - final</vt:lpstr>
      <vt:lpstr>Graciano Mendoza Vice President of Administrative Services   </vt:lpstr>
      <vt:lpstr>AGENDA</vt:lpstr>
      <vt:lpstr>PowerPoint Presentation</vt:lpstr>
      <vt:lpstr>ED CODE 84362(D)</vt:lpstr>
      <vt:lpstr>50PERCENT LAW CALCULATION Ed Code Sec. 84362; Title 5, Sec. 59204 (a) and (b)</vt:lpstr>
      <vt:lpstr>BACKGROUND</vt:lpstr>
      <vt:lpstr>PowerPoint Presentation</vt:lpstr>
      <vt:lpstr>REGULATORY AND LEGAL SOURCES </vt:lpstr>
      <vt:lpstr>REFERENCES</vt:lpstr>
      <vt:lpstr>PowerPoint Presentation</vt:lpstr>
      <vt:lpstr>CURRENT EXPENSES AND EXCLUSIONS</vt:lpstr>
      <vt:lpstr>FY 2022-23 EXPENSES AND EXCLUSIONS</vt:lpstr>
      <vt:lpstr>FY2022-23  EXPENSES AND EXCLUSIONS</vt:lpstr>
      <vt:lpstr>PowerPoint Presentation</vt:lpstr>
      <vt:lpstr>BACKGROUND</vt:lpstr>
      <vt:lpstr>BASIS FOR EXEMPTION</vt:lpstr>
      <vt:lpstr>SERIOUS FINANCIAL HARDSHIP:   FOUR CRITERIA</vt:lpstr>
      <vt:lpstr>FAILURE TO COMPLY  (TITLE 5, SECTION 59214)</vt:lpstr>
      <vt:lpstr>FILING FOR EXEMPTION</vt:lpstr>
      <vt:lpstr>FILING FOR EXEMPTION</vt:lpstr>
      <vt:lpstr>FILING FOR EXEMPTION</vt:lpstr>
      <vt:lpstr>FILING FOR EXEMPTION</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Tracey Richardson, Controller</dc:title>
  <dc:creator>David Techaira</dc:creator>
  <cp:lastModifiedBy>Graciano Mendoza</cp:lastModifiedBy>
  <cp:revision>651</cp:revision>
  <cp:lastPrinted>2024-09-30T22:03:40Z</cp:lastPrinted>
  <dcterms:created xsi:type="dcterms:W3CDTF">2015-03-05T19:17:00Z</dcterms:created>
  <dcterms:modified xsi:type="dcterms:W3CDTF">2025-09-30T18:21:03Z</dcterms:modified>
</cp:coreProperties>
</file>