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324" r:id="rId3"/>
    <p:sldId id="341" r:id="rId4"/>
    <p:sldId id="337" r:id="rId5"/>
    <p:sldId id="352" r:id="rId6"/>
    <p:sldId id="347" r:id="rId7"/>
    <p:sldId id="320" r:id="rId8"/>
    <p:sldId id="364" r:id="rId9"/>
    <p:sldId id="348" r:id="rId10"/>
    <p:sldId id="363" r:id="rId11"/>
    <p:sldId id="365" r:id="rId12"/>
    <p:sldId id="366" r:id="rId13"/>
    <p:sldId id="369" r:id="rId14"/>
    <p:sldId id="367" r:id="rId15"/>
    <p:sldId id="368" r:id="rId16"/>
    <p:sldId id="32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73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72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A7FD0-EDA3-4EF9-AC56-725A64346AC1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14493-507C-4A02-B71D-D06465F50B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58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F47457-42E0-40E6-AA75-116C82A003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8202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38D74-23E5-43FC-ACAE-5CF704895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4F9C6-63A0-4408-B8C0-934616CAA8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E833D8-6029-48C7-81B0-59B8A8C7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F83C4-0059-4354-B3D8-40BF8DDC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6D927-3739-4096-9CC1-16BB85DF4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16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1AF72-1C3F-48A1-BD3F-547ABF339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263B6F-8AD9-4EF3-A554-A32B05BF3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54154-AB6D-408A-ACFB-2B5F14083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3018F-F8EB-45A4-8BF2-971043B6B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4FA61-FF73-40F6-BFEA-516BC28DE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3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E01592-2E12-47FD-9B84-CDEB9ADDE8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6087-46F5-4BCD-AF33-60C29AF43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A1AC7-2D5C-4C12-9114-E7C37A3FA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34F00-4E09-4964-90A0-159E3DF58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E60B3-3F3D-4CED-B587-AF9885A37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42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>
          <a:xfrm>
            <a:off x="0" y="0"/>
            <a:ext cx="12192000" cy="5703482"/>
            <a:chOff x="0" y="0"/>
            <a:chExt cx="9144000" cy="5703482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6192207" cy="360045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endParaRPr>
            </a:p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92207" y="0"/>
              <a:ext cx="2951793" cy="3600450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600451"/>
              <a:ext cx="6192207" cy="92579"/>
            </a:xfrm>
            <a:prstGeom prst="rect">
              <a:avLst/>
            </a:prstGeom>
            <a:solidFill>
              <a:srgbClr val="E39123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192207" y="3600450"/>
              <a:ext cx="2951793" cy="92580"/>
            </a:xfrm>
            <a:prstGeom prst="rect">
              <a:avLst/>
            </a:prstGeom>
            <a:solidFill>
              <a:srgbClr val="4D1A28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/>
                <a:uLnTx/>
                <a:uFillTx/>
                <a:latin typeface="Calibri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5279" y="4447853"/>
              <a:ext cx="908595" cy="1255629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04800" y="1266825"/>
            <a:ext cx="7620000" cy="533400"/>
          </a:xfrm>
        </p:spPr>
        <p:txBody>
          <a:bodyPr>
            <a:normAutofit/>
          </a:bodyPr>
          <a:lstStyle>
            <a:lvl1pPr algn="l">
              <a:defRPr sz="200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</a:lstStyle>
          <a:p>
            <a:r>
              <a:rPr lang="en-US" dirty="0"/>
              <a:t>Click to add Presenter Name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" y="228601"/>
            <a:ext cx="7620000" cy="561653"/>
          </a:xfrm>
        </p:spPr>
        <p:txBody>
          <a:bodyPr>
            <a:normAutofit/>
          </a:bodyPr>
          <a:lstStyle>
            <a:lvl1pPr marL="0" indent="0" algn="l">
              <a:buNone/>
              <a:defRPr sz="2800" baseline="0">
                <a:solidFill>
                  <a:schemeClr val="bg1">
                    <a:lumMod val="95000"/>
                  </a:schemeClr>
                </a:solidFill>
                <a:latin typeface="Quicksand Bold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Presentation Title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6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4801" y="2819400"/>
            <a:ext cx="4669367" cy="457200"/>
          </a:xfrm>
        </p:spPr>
        <p:txBody>
          <a:bodyPr>
            <a:normAutofit/>
          </a:bodyPr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304800" y="1800225"/>
            <a:ext cx="6096000" cy="381000"/>
          </a:xfrm>
        </p:spPr>
        <p:txBody>
          <a:bodyPr>
            <a:normAutofit/>
          </a:bodyPr>
          <a:lstStyle>
            <a:lvl1pPr>
              <a:defRPr sz="18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title or department</a:t>
            </a:r>
          </a:p>
        </p:txBody>
      </p:sp>
    </p:spTree>
    <p:extLst>
      <p:ext uri="{BB962C8B-B14F-4D97-AF65-F5344CB8AC3E}">
        <p14:creationId xmlns:p14="http://schemas.microsoft.com/office/powerpoint/2010/main" val="4144359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25370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/>
            </a:lvl2pPr>
            <a:lvl3pPr>
              <a:buClr>
                <a:srgbClr val="FCB816"/>
              </a:buClr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5910633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746" y="0"/>
            <a:ext cx="8226855" cy="685800"/>
          </a:xfrm>
        </p:spPr>
        <p:txBody>
          <a:bodyPr anchor="ctr">
            <a:normAutofit/>
          </a:bodyPr>
          <a:lstStyle>
            <a:lvl1pPr algn="l">
              <a:defRPr sz="2400" b="1" cap="all" baseline="0"/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14400" y="1066800"/>
            <a:ext cx="10363200" cy="5181600"/>
          </a:xfrm>
        </p:spPr>
        <p:txBody>
          <a:bodyPr anchor="ctr"/>
          <a:lstStyle>
            <a:lvl1pPr marL="0" indent="0">
              <a:buNone/>
              <a:defRPr sz="2000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6378728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400"/>
            </a:lvl2pPr>
            <a:lvl3pPr>
              <a:buClr>
                <a:srgbClr val="FCB816"/>
              </a:buCl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199320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column 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 marL="742950" indent="-285750">
              <a:buClr>
                <a:srgbClr val="7D183F"/>
              </a:buClr>
              <a:buFont typeface="Arial" panose="020B0604020202020204" pitchFamily="34" charset="0"/>
              <a:buChar char="•"/>
              <a:defRPr sz="2000"/>
            </a:lvl2pPr>
            <a:lvl3pPr>
              <a:buClr>
                <a:srgbClr val="FCB816"/>
              </a:buCl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242595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249859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2438400" y="990600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insert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438400" y="5257800"/>
            <a:ext cx="7315200" cy="1143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3255398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25C30-39FB-46F3-B680-C2E110691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96E6A-BA35-41FD-A82F-7FB69B02E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6EA52-DF8A-45F1-8E57-9183C5C00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C3016-A311-4287-B6D6-DF2709F59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8C408-2320-4914-B039-6B182AB2C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36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3450-D8D0-4AAC-95C3-EBECCAC2C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8A8662-66AF-487C-A8AF-6630020A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E44400-7A04-4433-B180-5EEFAED23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5BFBB-EB59-4510-BCEA-8D4C2774E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CC5A95-6B2E-4F27-A24E-30997B63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953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8EA75-2935-4203-8082-C006DC8A4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877167-C77D-4C72-86AC-04DEF848F9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D11AF9-A17B-41F2-A514-9B6A2E02F5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904166-FCAC-4843-A911-5A822AF9C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7C0AA2-8B2A-4ACC-A552-D7A3B09E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C8702-E675-4106-B8EB-6F5C7B974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52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2D69C-1FC2-4806-BB33-3EFDCF49A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A7D2D1-E321-41EB-8F63-6E88549A4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5FF66-BA19-4A5F-BBB5-EE804B657C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0C1C19-B47A-402C-BBC9-8FF9B1325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33E09A-1622-4C97-BBAA-3B6923E89A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325604-33EC-4102-971C-616E005B7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1E5BBD-00FA-4556-921E-3958D6501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4E183-8F7A-4878-81EE-B1D2143C3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73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FE840-96CA-44ED-AB4B-1138E1334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88BA52-9E3C-4ADD-B89D-E4B90CC37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72F07-0107-4688-893E-1C8B765A4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37CD65-8E6C-43E1-AD70-74BCCB36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608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307FB2-9ED6-4B29-B28B-868CAB048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DC405C-4640-4FC1-A9F8-D33E15EA6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2D6A1-E87C-4CA8-98EB-62CD4E629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471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83521-FCA6-4F53-BB7E-AF2D286E5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CA8A4-3EAF-4326-8279-A59AE6B4C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D43B89-5E1D-4293-A76F-3F96EF3EE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06C1A-83D1-467E-AEC3-88B7D4C3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6CF91-CCB4-4AA5-BEEE-83AB4BE2A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C7AE8-5FB7-4D2F-A288-4CDF97792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47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15E96-BDD2-42F3-AC34-AFE13E9A0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45FF2B-CF46-4057-A1B0-F4D97F7E0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2C452F-A03A-48FB-9E3E-9CAEEE283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40CE6E-3487-420D-9512-65F32921E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D46AC-F54A-4F10-A357-6F73D13C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80AB1D-2809-4C23-A24F-F56F9BBD1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628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77FDE7-3C8C-452D-B28C-3FE6587FF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5EC32-24B5-4B0B-8DEC-4BF38BD0C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AFD2A-6DDE-4B11-A4CA-F224E16B7C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1811B-6329-48AB-827F-37994F113253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2B35C-2A79-4F1E-8123-2F6E9C4DC3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4D71A-8F7B-4DE5-AD55-3850B1B44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8FECD-4781-45A3-9971-00C71183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3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0" y="1"/>
            <a:ext cx="12192000" cy="776445"/>
            <a:chOff x="0" y="0"/>
            <a:chExt cx="9144000" cy="776445"/>
          </a:xfrm>
        </p:grpSpPr>
        <p:grpSp>
          <p:nvGrpSpPr>
            <p:cNvPr id="8" name="Group 7"/>
            <p:cNvGrpSpPr/>
            <p:nvPr/>
          </p:nvGrpSpPr>
          <p:grpSpPr>
            <a:xfrm>
              <a:off x="0" y="0"/>
              <a:ext cx="9144000" cy="776445"/>
              <a:chOff x="0" y="0"/>
              <a:chExt cx="9144000" cy="77644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0"/>
                <a:ext cx="6192207" cy="683866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</a:endParaRPr>
              </a:p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0" y="683866"/>
                <a:ext cx="6192207" cy="92579"/>
              </a:xfrm>
              <a:prstGeom prst="rect">
                <a:avLst/>
              </a:prstGeom>
              <a:solidFill>
                <a:srgbClr val="E39123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6192207" y="683865"/>
                <a:ext cx="2951793" cy="92580"/>
              </a:xfrm>
              <a:prstGeom prst="rect">
                <a:avLst/>
              </a:prstGeom>
              <a:solidFill>
                <a:srgbClr val="4D1A28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4572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C0504D"/>
                  </a:solidFill>
                  <a:effectLst/>
                  <a:uLnTx/>
                  <a:uFillTx/>
                  <a:latin typeface="Calibri"/>
                </a:endParaRPr>
              </a:p>
            </p:txBody>
          </p:sp>
        </p:grpSp>
        <p:pic>
          <p:nvPicPr>
            <p:cNvPr id="9" name="Picture 8" descr="Hartnell Logo CMYK 121813.eps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1574" y="148552"/>
              <a:ext cx="463111" cy="439685"/>
            </a:xfrm>
            <a:prstGeom prst="rect">
              <a:avLst/>
            </a:prstGeom>
          </p:spPr>
        </p:pic>
        <p:pic>
          <p:nvPicPr>
            <p:cNvPr id="10" name="Picture 9" descr="Hartnell Logo RGB-Horz 101314.jpg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0177" b="6844"/>
            <a:stretch/>
          </p:blipFill>
          <p:spPr>
            <a:xfrm>
              <a:off x="6838151" y="237585"/>
              <a:ext cx="2159311" cy="229444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716379" y="6203646"/>
            <a:ext cx="73808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GROWING LEADERS </a:t>
            </a:r>
            <a:r>
              <a:rPr kumimoji="0" lang="en-US" sz="1400" b="0" i="1" u="none" strike="noStrike" kern="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Opportunity. Engagement. Achievement.    www.hartnell.edu</a:t>
            </a:r>
          </a:p>
          <a:p>
            <a:pPr marL="0" marR="0" lvl="0" indent="0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97" y="16737"/>
            <a:ext cx="8220579" cy="667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slide title</a:t>
            </a:r>
          </a:p>
        </p:txBody>
      </p:sp>
    </p:spTree>
    <p:extLst>
      <p:ext uri="{BB962C8B-B14F-4D97-AF65-F5344CB8AC3E}">
        <p14:creationId xmlns:p14="http://schemas.microsoft.com/office/powerpoint/2010/main" val="15085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kern="1200" baseline="0">
          <a:solidFill>
            <a:schemeClr val="bg1">
              <a:lumMod val="95000"/>
            </a:schemeClr>
          </a:solidFill>
          <a:latin typeface="Quicksand Bold" pitchFamily="2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Quicksand Bold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981200" y="4038600"/>
            <a:ext cx="6096000" cy="1676400"/>
          </a:xfrm>
        </p:spPr>
        <p:txBody>
          <a:bodyPr>
            <a:normAutofit fontScale="90000"/>
          </a:bodyPr>
          <a:lstStyle/>
          <a:p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Graciano Mendoza</a:t>
            </a: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Vice President of Administrative Services</a:t>
            </a: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  <a:t>March 1,  2024</a:t>
            </a: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chemeClr val="tx1"/>
                </a:solidFill>
                <a:latin typeface="Quicksand Bold" charset="0"/>
                <a:cs typeface="Times New Roman" panose="02020603050405020304" pitchFamily="18" charset="0"/>
              </a:rPr>
            </a:br>
            <a:endParaRPr lang="en-US" dirty="0">
              <a:solidFill>
                <a:schemeClr val="tx1"/>
              </a:solidFill>
              <a:latin typeface="Quicksand Bold" charset="0"/>
              <a:cs typeface="Times New Roman" panose="02020603050405020304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752600" y="228600"/>
            <a:ext cx="5715000" cy="1828800"/>
          </a:xfrm>
        </p:spPr>
        <p:txBody>
          <a:bodyPr>
            <a:normAutofit/>
          </a:bodyPr>
          <a:lstStyle/>
          <a:p>
            <a:endParaRPr lang="en-US" sz="3800" b="1" dirty="0">
              <a:latin typeface="Quicksand Bold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Quicksand Bold" charset="0"/>
                <a:cs typeface="Times New Roman" panose="02020603050405020304" pitchFamily="18" charset="0"/>
              </a:rPr>
              <a:t>FINANCIAL OVERVIEW</a:t>
            </a:r>
          </a:p>
        </p:txBody>
      </p:sp>
    </p:spTree>
    <p:extLst>
      <p:ext uri="{BB962C8B-B14F-4D97-AF65-F5344CB8AC3E}">
        <p14:creationId xmlns:p14="http://schemas.microsoft.com/office/powerpoint/2010/main" val="3436560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E918-9176-4359-8C2E-09C34162C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FY 2023-24 Resource Requests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1B2C3-273E-4BA9-96FA-1CB6EB8F4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3) Funding Summary</a:t>
            </a:r>
          </a:p>
        </p:txBody>
      </p:sp>
    </p:spTree>
    <p:extLst>
      <p:ext uri="{BB962C8B-B14F-4D97-AF65-F5344CB8AC3E}">
        <p14:creationId xmlns:p14="http://schemas.microsoft.com/office/powerpoint/2010/main" val="3366239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54F4C-CB31-4103-802B-7ABA7BE64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FY 2023-24 Resource Requests Summary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8FB7CB6-84D2-466C-BBCD-987FFB97BE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9067" y="1933839"/>
            <a:ext cx="7645399" cy="2748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559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E3AC3-B2A2-47B1-B2DD-21F58D60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76F2B-4FDB-495A-AFB8-E41B75AA5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32933"/>
            <a:ext cx="10972800" cy="5093231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No “on-going” requests will be funded at this time.</a:t>
            </a:r>
          </a:p>
          <a:p>
            <a:pPr marL="514350" indent="-514350">
              <a:buAutoNum type="arabicPeriod"/>
            </a:pPr>
            <a:r>
              <a:rPr lang="en-US" dirty="0"/>
              <a:t>Approximately $1.5M of one-time requests are tentatively approved based on the following:</a:t>
            </a:r>
          </a:p>
          <a:p>
            <a:pPr marL="1257300" lvl="1" indent="-514350"/>
            <a:r>
              <a:rPr lang="en-US" dirty="0"/>
              <a:t>Confirmation of funding availability.</a:t>
            </a:r>
          </a:p>
          <a:p>
            <a:pPr marL="1257300" lvl="1" indent="-514350"/>
            <a:r>
              <a:rPr lang="en-US" dirty="0"/>
              <a:t>Confirmation that items are still needed. </a:t>
            </a:r>
          </a:p>
          <a:p>
            <a:pPr marL="1257300" lvl="1" indent="-514350"/>
            <a:r>
              <a:rPr lang="en-US" dirty="0"/>
              <a:t>Note:  Funding cannot be used for a different purpose other than what is identified and listed on schedule.</a:t>
            </a:r>
          </a:p>
        </p:txBody>
      </p:sp>
    </p:spTree>
    <p:extLst>
      <p:ext uri="{BB962C8B-B14F-4D97-AF65-F5344CB8AC3E}">
        <p14:creationId xmlns:p14="http://schemas.microsoft.com/office/powerpoint/2010/main" val="1809543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2E58B-C89C-488A-9CA3-5E89FC149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Summary of One-Time Requests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224CA35-C3FD-4EC8-A3C2-588C6B78E5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9268" y="1557868"/>
            <a:ext cx="9084732" cy="443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73688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B480E-D62E-4672-91D6-71741D9AC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64C56D1-411E-4AA5-979D-451AB740BB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4333" y="1430867"/>
            <a:ext cx="8060267" cy="4622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257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63E26-1460-B4CD-4123-D214CCF6E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922292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3045E-FEA3-4B5A-BE15-72264DE07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EB7C5-5D8E-4B39-94CA-B1C7847D2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3999"/>
            <a:ext cx="10972800" cy="4792133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Budget Update:  On-Going General Unrestricted Fund</a:t>
            </a:r>
          </a:p>
          <a:p>
            <a:pPr marL="514350" indent="-514350">
              <a:buAutoNum type="arabicParenR"/>
            </a:pPr>
            <a:r>
              <a:rPr lang="en-US" dirty="0"/>
              <a:t>Future Fiscal Considerations</a:t>
            </a:r>
          </a:p>
          <a:p>
            <a:pPr marL="514350" indent="-514350">
              <a:buAutoNum type="arabicParenR"/>
            </a:pPr>
            <a:r>
              <a:rPr lang="en-US" dirty="0"/>
              <a:t>Resource Requests  -Funding Summary</a:t>
            </a:r>
          </a:p>
        </p:txBody>
      </p:sp>
    </p:spTree>
    <p:extLst>
      <p:ext uri="{BB962C8B-B14F-4D97-AF65-F5344CB8AC3E}">
        <p14:creationId xmlns:p14="http://schemas.microsoft.com/office/powerpoint/2010/main" val="1790034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7D65B-2621-4887-93A7-2EBC4669B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17D0E-7BCA-4C59-8986-9E48B96D88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1)  ONGOING REVENUE</a:t>
            </a:r>
          </a:p>
        </p:txBody>
      </p:sp>
    </p:spTree>
    <p:extLst>
      <p:ext uri="{BB962C8B-B14F-4D97-AF65-F5344CB8AC3E}">
        <p14:creationId xmlns:p14="http://schemas.microsoft.com/office/powerpoint/2010/main" val="614074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C72CC-97C6-DA49-6658-CFBBE46B9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SUMMARY OF ANTICIPATED INCREASES TO </a:t>
            </a:r>
            <a:br>
              <a:rPr lang="en-US" dirty="0"/>
            </a:br>
            <a:r>
              <a:rPr lang="en-US" dirty="0"/>
              <a:t>ON-GOING REVENUE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82489-10CB-D819-7A76-441CB0440F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66799"/>
            <a:ext cx="10972800" cy="5342467"/>
          </a:xfrm>
        </p:spPr>
        <p:txBody>
          <a:bodyPr>
            <a:normAutofit fontScale="77500" lnSpcReduction="20000"/>
          </a:bodyPr>
          <a:lstStyle/>
          <a:p>
            <a:endParaRPr lang="en-US" dirty="0"/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FY 22-23  =&gt; 6.56 Percent Funded COLA  =&gt;  $6M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FY 23-24  =&gt; 8.22 Percent Funded COLA  =&gt; $6.2M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FY 24-25 =&gt; 0.76* Percent Estimated COLA =&gt; $451K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FY 25-26 =&gt;  TBD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FY 26-27 =&gt;  TBD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FY 27-28 =&gt;  TBD</a:t>
            </a:r>
          </a:p>
          <a:p>
            <a:endParaRPr lang="en-US" dirty="0"/>
          </a:p>
          <a:p>
            <a:r>
              <a:rPr lang="en-US" sz="2800" dirty="0"/>
              <a:t>    </a:t>
            </a:r>
          </a:p>
          <a:p>
            <a:endParaRPr lang="en-US" sz="2800" dirty="0"/>
          </a:p>
          <a:p>
            <a:endParaRPr lang="en-US" dirty="0"/>
          </a:p>
          <a:p>
            <a:r>
              <a:rPr lang="en-US" sz="2000" dirty="0"/>
              <a:t>  * As of December, 2023, the ACBO Board informed that the current estimated State Funded COLA for FY 2023-24 is 1 percent.  In early Spring 2024, the estimated State Funded COLA was reduced to .76%.  (Awaiting further updates in Spring 2024.)</a:t>
            </a:r>
          </a:p>
        </p:txBody>
      </p:sp>
    </p:spTree>
    <p:extLst>
      <p:ext uri="{BB962C8B-B14F-4D97-AF65-F5344CB8AC3E}">
        <p14:creationId xmlns:p14="http://schemas.microsoft.com/office/powerpoint/2010/main" val="3189970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C5B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132B1-DA1B-4316-899A-58001F41F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484632"/>
            <a:ext cx="2613872" cy="57241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dirty="0">
                <a:solidFill>
                  <a:srgbClr val="FFFFFF"/>
                </a:solidFill>
              </a:rPr>
              <a:t> ESTIMATED NEW ADDITIONAL REVENUE</a:t>
            </a:r>
          </a:p>
        </p:txBody>
      </p: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4F0BEBF3-06A4-4FB9-9555-1FB5E4C72A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3355" y="484632"/>
            <a:ext cx="8129016" cy="5724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108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6C5FA50-8D52-4617-AF91-5C7B1C835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04B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713E88-F6E0-4786-BE63-18EEB198D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3496" y="484633"/>
            <a:ext cx="2613872" cy="569233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Multi-Year Projections for 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FY 2022-23 thru </a:t>
            </a: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3600" dirty="0">
                <a:solidFill>
                  <a:srgbClr val="FFFFFF"/>
                </a:solidFill>
              </a:rPr>
              <a:t>FY 2027-28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(Reflecting Recent Agreement with Bargaining Groups)</a:t>
            </a:r>
          </a:p>
        </p:txBody>
      </p:sp>
      <p:sp>
        <p:nvSpPr>
          <p:cNvPr id="13" name="Rounded Rectangle 9">
            <a:extLst>
              <a:ext uri="{FF2B5EF4-FFF2-40B4-BE49-F238E27FC236}">
                <a16:creationId xmlns:a16="http://schemas.microsoft.com/office/drawing/2014/main" id="{E223798C-12AD-4B0C-A50C-D676347D6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354" y="484632"/>
            <a:ext cx="8129016" cy="5724144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5D74A-A106-4F59-B8B2-CC79977D7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E9548C-74B6-4527-8271-59DBC77E8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355" y="484632"/>
            <a:ext cx="8115510" cy="569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64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9395680-57F5-4FEC-9A7A-BC1E99E3DD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57979" y="787400"/>
            <a:ext cx="10180953" cy="555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999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4E918-9176-4359-8C2E-09C34162C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1B2C3-273E-4BA9-96FA-1CB6EB8F4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algn="ctr"/>
            <a:r>
              <a:rPr lang="en-US" dirty="0"/>
              <a:t>2) FUTUE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197710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45160-1004-4E2C-BC2E-EDC4A6C0B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FUTURE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8E766-8C41-4591-83EE-E82A90B4A1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8401"/>
            <a:ext cx="10972800" cy="4957764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Escalating Operating Expenses Requiring New/Additional Funding to Cover Existing Commitments.</a:t>
            </a:r>
          </a:p>
          <a:p>
            <a:pPr marL="514350" indent="-514350">
              <a:buAutoNum type="arabicParenR"/>
            </a:pPr>
            <a:r>
              <a:rPr lang="en-US" dirty="0"/>
              <a:t>District Commitment to Forgo New Operational Funding Augmentations through FY 27-28. </a:t>
            </a:r>
          </a:p>
          <a:p>
            <a:pPr marL="514350" indent="-514350">
              <a:buAutoNum type="arabicParenR"/>
            </a:pPr>
            <a:r>
              <a:rPr lang="en-US" dirty="0"/>
              <a:t>End of “Hold Harmless” Emphasizing Importance of Growing Enrollment through Enrollment Management Efforts.</a:t>
            </a:r>
          </a:p>
          <a:p>
            <a:pPr marL="514350" indent="-514350">
              <a:buAutoNum type="arabicParenR"/>
            </a:pPr>
            <a:r>
              <a:rPr lang="en-US" dirty="0"/>
              <a:t>Local Impact from California’s Declining State Economy.</a:t>
            </a:r>
          </a:p>
          <a:p>
            <a:pPr marL="514350" indent="-514350">
              <a:buAutoNum type="arabicParenR"/>
            </a:pPr>
            <a:r>
              <a:rPr lang="en-US" dirty="0"/>
              <a:t>Other?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902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artnell Presentation Template - no title image - fin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3799</TotalTime>
  <Words>305</Words>
  <Application>Microsoft Office PowerPoint</Application>
  <PresentationFormat>Widescreen</PresentationFormat>
  <Paragraphs>51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Quicksand Bold</vt:lpstr>
      <vt:lpstr>Tahoma</vt:lpstr>
      <vt:lpstr>Times New Roman</vt:lpstr>
      <vt:lpstr>Office Theme</vt:lpstr>
      <vt:lpstr>Hartnell Presentation Template - no title image - final</vt:lpstr>
      <vt:lpstr>   Graciano Mendoza Vice President of Administrative Services  March 1,  2024   </vt:lpstr>
      <vt:lpstr>AGENDA</vt:lpstr>
      <vt:lpstr>PowerPoint Presentation</vt:lpstr>
      <vt:lpstr>SUMMARY OF ANTICIPATED INCREASES TO  ON-GOING REVENUE</vt:lpstr>
      <vt:lpstr> ESTIMATED NEW ADDITIONAL REVENUE</vt:lpstr>
      <vt:lpstr>Multi-Year Projections for  FY 2022-23 thru  FY 2027-28  (Reflecting Recent Agreement with Bargaining Groups)</vt:lpstr>
      <vt:lpstr>PowerPoint Presentation</vt:lpstr>
      <vt:lpstr>PowerPoint Presentation</vt:lpstr>
      <vt:lpstr>FUTURE CONSIDERATIONS</vt:lpstr>
      <vt:lpstr>FY 2023-24 Resource Requests</vt:lpstr>
      <vt:lpstr>FY 2023-24 Resource Requests Summary</vt:lpstr>
      <vt:lpstr>Overview</vt:lpstr>
      <vt:lpstr>Summary of One-Time Requests</vt:lpstr>
      <vt:lpstr>PowerPoint Presentation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Graciano Mendoza</dc:creator>
  <cp:lastModifiedBy>Vanessa Meldahl</cp:lastModifiedBy>
  <cp:revision>111</cp:revision>
  <dcterms:created xsi:type="dcterms:W3CDTF">2023-10-05T15:45:39Z</dcterms:created>
  <dcterms:modified xsi:type="dcterms:W3CDTF">2024-03-01T00:09:22Z</dcterms:modified>
</cp:coreProperties>
</file>