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8" r:id="rId5"/>
    <p:sldId id="279" r:id="rId6"/>
    <p:sldId id="280" r:id="rId7"/>
    <p:sldId id="278" r:id="rId8"/>
    <p:sldId id="295" r:id="rId9"/>
    <p:sldId id="293" r:id="rId10"/>
    <p:sldId id="294" r:id="rId11"/>
    <p:sldId id="270" r:id="rId12"/>
    <p:sldId id="276" r:id="rId13"/>
    <p:sldId id="277" r:id="rId14"/>
    <p:sldId id="281" r:id="rId15"/>
    <p:sldId id="298" r:id="rId16"/>
    <p:sldId id="299" r:id="rId17"/>
    <p:sldId id="282" r:id="rId18"/>
    <p:sldId id="300" r:id="rId19"/>
    <p:sldId id="301" r:id="rId20"/>
    <p:sldId id="283" r:id="rId21"/>
    <p:sldId id="285" r:id="rId22"/>
    <p:sldId id="286" r:id="rId23"/>
    <p:sldId id="289" r:id="rId24"/>
    <p:sldId id="296" r:id="rId25"/>
    <p:sldId id="288" r:id="rId26"/>
    <p:sldId id="284" r:id="rId27"/>
    <p:sldId id="290" r:id="rId28"/>
    <p:sldId id="291" r:id="rId29"/>
    <p:sldId id="292" r:id="rId30"/>
    <p:sldId id="264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2"/>
    <p:restoredTop sz="96327"/>
  </p:normalViewPr>
  <p:slideViewPr>
    <p:cSldViewPr snapToGrid="0">
      <p:cViewPr varScale="1">
        <p:scale>
          <a:sx n="113" d="100"/>
          <a:sy n="113" d="100"/>
        </p:scale>
        <p:origin x="127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7070559839395E-2"/>
          <c:y val="6.781193007276487E-2"/>
          <c:w val="0.91276829577700536"/>
          <c:h val="0.869263297599115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560439560439559E-2"/>
                  <c:y val="5.0644565750364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46-49B5-9823-24FA4F9AC52A}"/>
                </c:ext>
              </c:extLst>
            </c:dLbl>
            <c:dLbl>
              <c:idx val="1"/>
              <c:layout>
                <c:manualLayout>
                  <c:x val="-4.249084249084252E-2"/>
                  <c:y val="4.4567217860320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46-49B5-9823-24FA4F9AC52A}"/>
                </c:ext>
              </c:extLst>
            </c:dLbl>
            <c:dLbl>
              <c:idx val="2"/>
              <c:layout>
                <c:manualLayout>
                  <c:x val="-3.2234432234432238E-2"/>
                  <c:y val="-5.6721913640407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46-49B5-9823-24FA4F9AC52A}"/>
                </c:ext>
              </c:extLst>
            </c:dLbl>
            <c:dLbl>
              <c:idx val="3"/>
              <c:layout>
                <c:manualLayout>
                  <c:x val="-7.326007326007326E-3"/>
                  <c:y val="-6.8876609420495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46-49B5-9823-24FA4F9AC52A}"/>
                </c:ext>
              </c:extLst>
            </c:dLbl>
            <c:dLbl>
              <c:idx val="4"/>
              <c:layout>
                <c:manualLayout>
                  <c:x val="-8.9377289377289434E-2"/>
                  <c:y val="2.0257826300145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46-49B5-9823-24FA4F9AC52A}"/>
                </c:ext>
              </c:extLst>
            </c:dLbl>
            <c:dLbl>
              <c:idx val="5"/>
              <c:layout>
                <c:manualLayout>
                  <c:x val="1.4652014652014544E-2"/>
                  <c:y val="2.0257826300145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46-49B5-9823-24FA4F9AC52A}"/>
                </c:ext>
              </c:extLst>
            </c:dLbl>
            <c:dLbl>
              <c:idx val="6"/>
              <c:layout>
                <c:manualLayout>
                  <c:x val="-6.3003663003663113E-2"/>
                  <c:y val="-6.2799261530451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46-49B5-9823-24FA4F9AC52A}"/>
                </c:ext>
              </c:extLst>
            </c:dLbl>
            <c:dLbl>
              <c:idx val="7"/>
              <c:layout>
                <c:manualLayout>
                  <c:x val="-5.4212454212454214E-2"/>
                  <c:y val="-4.0515652600291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46-49B5-9823-24FA4F9AC52A}"/>
                </c:ext>
              </c:extLst>
            </c:dLbl>
            <c:dLbl>
              <c:idx val="8"/>
              <c:layout>
                <c:manualLayout>
                  <c:x val="-3.8095238095238203E-2"/>
                  <c:y val="-4.861878312034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46-49B5-9823-24FA4F9AC5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Data!$A$2:$A$10</c:f>
              <c:strCache>
                <c:ptCount val="9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  <c:pt idx="5">
                  <c:v>2022-23</c:v>
                </c:pt>
                <c:pt idx="6">
                  <c:v>2023-24</c:v>
                </c:pt>
                <c:pt idx="7">
                  <c:v>2024-25</c:v>
                </c:pt>
                <c:pt idx="8">
                  <c:v>2025-26</c:v>
                </c:pt>
              </c:strCache>
            </c:strRef>
          </c:cat>
          <c:val>
            <c:numRef>
              <c:f>Data!$B$2:$B$10</c:f>
              <c:numCache>
                <c:formatCode>_(* #,##0.00_);_(* \(#,##0.00\);_(* "-"??_);_(@_)</c:formatCode>
                <c:ptCount val="9"/>
                <c:pt idx="0">
                  <c:v>7406.97</c:v>
                </c:pt>
                <c:pt idx="1">
                  <c:v>7652.95</c:v>
                </c:pt>
                <c:pt idx="2">
                  <c:v>7838.96</c:v>
                </c:pt>
                <c:pt idx="3">
                  <c:v>7001.54</c:v>
                </c:pt>
                <c:pt idx="4">
                  <c:v>6398.68</c:v>
                </c:pt>
                <c:pt idx="5">
                  <c:v>6401.27</c:v>
                </c:pt>
                <c:pt idx="6">
                  <c:v>7470.63</c:v>
                </c:pt>
                <c:pt idx="7">
                  <c:v>8385.84</c:v>
                </c:pt>
                <c:pt idx="8">
                  <c:v>8706.8700000000008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D46-49B5-9823-24FA4F9AC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1412543"/>
        <c:axId val="1394947199"/>
      </c:lineChart>
      <c:catAx>
        <c:axId val="158141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947199"/>
        <c:crosses val="autoZero"/>
        <c:auto val="1"/>
        <c:lblAlgn val="ctr"/>
        <c:lblOffset val="100"/>
        <c:noMultiLvlLbl val="0"/>
      </c:catAx>
      <c:valAx>
        <c:axId val="1394947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412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55941"/>
            <a:ext cx="9144000" cy="18093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7384"/>
            <a:ext cx="9144000" cy="102086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A0811-2D4B-2087-7A49-DE87F1590D1C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34E9A30-C898-833D-4416-FC91453B0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4552" y="444512"/>
            <a:ext cx="2120992" cy="27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0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4E9041-0375-B81A-A320-7059E475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5DC00F-9326-3780-9228-2D5336FE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BDA63-09FC-DE76-2F87-39724D60D507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8C455-9462-A865-286D-5137D4DC7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6740DC-8CE8-A48E-F7E8-8DF720F3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26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CFC9E-A30E-86A2-9367-1A1902F99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603"/>
            <a:ext cx="10515600" cy="40653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9BF5D4E-668D-5400-843A-2B31B341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6C37FE-2056-B1E5-CED0-1A571DF2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B95CB-24A3-5229-795B-861381F1989E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53ED0-7810-303B-4FC9-12BFDCC40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90B1DDF-0456-0161-33C1-49DF9F7B1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802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C99F-FFC9-3EC1-DE21-E718D92E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58520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8F68C-C664-A734-1AC4-4E79C2F91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46" y="858521"/>
            <a:ext cx="5806912" cy="49424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58344-DE3D-9EE5-241B-59893CAEB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8943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B3BBC5-97EC-4359-18B6-F6C5C73A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2F213B-3E50-5671-E984-FCD68653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2A74E-0192-1983-4F20-7D24979E11E4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B934FC-4D77-7211-1B78-D29444B3B3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5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98EDD-7C84-ABE9-C61B-2E73C6323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7654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446154"/>
            <a:ext cx="5547360" cy="1570630"/>
          </a:xfrm>
        </p:spPr>
        <p:txBody>
          <a:bodyPr anchor="b">
            <a:noAutofit/>
          </a:bodyPr>
          <a:lstStyle>
            <a:lvl1pPr algn="ctr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44F2D-2566-FB5D-9E9D-E9A40CBB32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482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9788" y="2067560"/>
            <a:ext cx="4412932" cy="47244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3BB115-B187-24D8-B318-41BB93C1516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2482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62A266F-6C59-4BC7-205C-BD82BA9B564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2482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1735A2-4B9C-6046-6D3F-E2009CE4F9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B6CFFE4-D98C-BDB0-C20D-9F1C859BCA7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419747" y="3330609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B633620-173D-494C-FCCB-22F652E186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419747" y="4693582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B2A2779-A161-70BE-BE80-C4BF7AFD9DC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93858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25131B3-5419-2EAF-1779-22E9CBED637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393858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E76D4BD-EE84-CF60-B46F-C68C10DB7BD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3858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</p:spTree>
    <p:extLst>
      <p:ext uri="{BB962C8B-B14F-4D97-AF65-F5344CB8AC3E}">
        <p14:creationId xmlns:p14="http://schemas.microsoft.com/office/powerpoint/2010/main" val="250622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0D48C83-9967-CD35-C020-FEB2879EBD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905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120" y="446154"/>
            <a:ext cx="5547360" cy="1570630"/>
          </a:xfrm>
        </p:spPr>
        <p:txBody>
          <a:bodyPr anchor="b">
            <a:noAutofit/>
          </a:bodyPr>
          <a:lstStyle>
            <a:lvl1pPr algn="ctr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44F2D-2566-FB5D-9E9D-E9A40CBB32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9194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006908" y="2067560"/>
            <a:ext cx="4412932" cy="47244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3BB115-B187-24D8-B318-41BB93C1516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69194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62A266F-6C59-4BC7-205C-BD82BA9B564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69194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B6CFFE4-D98C-BDB0-C20D-9F1C859BCA7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586867" y="3330609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B633620-173D-494C-FCCB-22F652E186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586867" y="4693582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B2A2779-A161-70BE-BE80-C4BF7AFD9DC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0570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25131B3-5419-2EAF-1779-22E9CBED637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010570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E76D4BD-EE84-CF60-B46F-C68C10DB7BD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010570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31DAD-19C5-61A0-DBDD-925F84D67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14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98EDD-7C84-ABE9-C61B-2E73C6323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7654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0" y="446154"/>
            <a:ext cx="5094350" cy="1570630"/>
          </a:xfrm>
        </p:spPr>
        <p:txBody>
          <a:bodyPr anchor="b">
            <a:noAutofit/>
          </a:bodyPr>
          <a:lstStyle>
            <a:lvl1pPr algn="l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9788" y="2067560"/>
            <a:ext cx="4961572" cy="47244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1735A2-4B9C-6046-6D3F-E2009CE4F9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4B7102-4057-AFE9-A8C7-6CD70FEBF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894029"/>
            <a:ext cx="4961571" cy="319568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54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A3D0413-53F5-D53F-3A72-5BAB1198F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905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7348" y="446154"/>
            <a:ext cx="5094350" cy="1570630"/>
          </a:xfrm>
        </p:spPr>
        <p:txBody>
          <a:bodyPr anchor="b">
            <a:noAutofit/>
          </a:bodyPr>
          <a:lstStyle>
            <a:lvl1pPr algn="l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40126" y="2067560"/>
            <a:ext cx="4961572" cy="47244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4B7102-4057-AFE9-A8C7-6CD70FEBF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0125" y="2894029"/>
            <a:ext cx="4961571" cy="319568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F2C18-A94A-7F10-F4D9-7BBA44890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6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5AA013-290E-4B0C-C57B-1CF274BAE86E}"/>
              </a:ext>
            </a:extLst>
          </p:cNvPr>
          <p:cNvSpPr/>
          <p:nvPr userDrawn="1"/>
        </p:nvSpPr>
        <p:spPr>
          <a:xfrm>
            <a:off x="-12065" y="0"/>
            <a:ext cx="12214226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962EC-8578-DC27-98BF-EE4D95F33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1" y="1777632"/>
            <a:ext cx="6268720" cy="67375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Exciting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E30D9-22E9-853B-A1B9-746950AA034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3134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D0CB-F660-6D0A-10B4-D4CC9705BD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85507" y="660416"/>
            <a:ext cx="3866823" cy="83184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supporting header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B1B64B-A0BA-B889-3F01-94BADFAA56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85507" y="1625616"/>
            <a:ext cx="3866823" cy="4648324"/>
          </a:xfrm>
        </p:spPr>
        <p:txBody>
          <a:bodyPr>
            <a:normAutofit/>
          </a:bodyPr>
          <a:lstStyle>
            <a:lvl1pPr algn="l">
              <a:lnSpc>
                <a:spcPts val="2120"/>
              </a:lnSpc>
              <a:spcBef>
                <a:spcPts val="0"/>
              </a:spcBef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0F1BEA-5155-D812-2612-C3EED3EE5D1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5139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9524BC-E839-2680-8569-540881936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CC589-3D6A-A96E-5138-A506B81C760B}"/>
              </a:ext>
            </a:extLst>
          </p:cNvPr>
          <p:cNvCxnSpPr>
            <a:cxnSpLocks/>
          </p:cNvCxnSpPr>
          <p:nvPr userDrawn="1"/>
        </p:nvCxnSpPr>
        <p:spPr>
          <a:xfrm>
            <a:off x="439670" y="5148234"/>
            <a:ext cx="2227237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099C0CDF-317F-9870-6D8F-6050181819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8589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28A1D-DDD9-6226-13C5-F8E07D58E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227" y="978140"/>
            <a:ext cx="6001469" cy="725058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56EB85F-5196-0326-99CC-724DA8735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2800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BEBA024-9BEC-A2EF-D16E-841801DCDBE8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16687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71C984-15AE-2721-B556-42A985E0D190}"/>
              </a:ext>
            </a:extLst>
          </p:cNvPr>
          <p:cNvCxnSpPr>
            <a:cxnSpLocks/>
          </p:cNvCxnSpPr>
          <p:nvPr userDrawn="1"/>
        </p:nvCxnSpPr>
        <p:spPr>
          <a:xfrm>
            <a:off x="2884343" y="5148234"/>
            <a:ext cx="2227237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84A7B21-9024-FB0B-5BE5-3BA68D90D4E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883363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800158B-932C-E0C3-F749-C80E25D538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6536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160E197A-7E21-C074-6862-E38B98624FF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5464793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E1B1525-655E-92AF-7B7B-02187B97856A}"/>
              </a:ext>
            </a:extLst>
          </p:cNvPr>
          <p:cNvCxnSpPr>
            <a:cxnSpLocks/>
          </p:cNvCxnSpPr>
          <p:nvPr userDrawn="1"/>
        </p:nvCxnSpPr>
        <p:spPr>
          <a:xfrm>
            <a:off x="5153072" y="5148234"/>
            <a:ext cx="2227237" cy="0"/>
          </a:xfrm>
          <a:prstGeom prst="line">
            <a:avLst/>
          </a:prstGeom>
          <a:ln w="19050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D009E88A-5371-9E57-B78C-50D845DF9A3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151991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E464AC4-295E-F8B0-32B9-66CFD2FE76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39845" y="4875048"/>
            <a:ext cx="2316988" cy="21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10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7F91DF0-D06C-FB09-1D82-EA2CF31C7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1" y="-181372"/>
            <a:ext cx="12279648" cy="7071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8962EC-8578-DC27-98BF-EE4D95F3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966" y="498537"/>
            <a:ext cx="4402015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E30D9-22E9-853B-A1B9-746950AA034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322210" y="4817075"/>
            <a:ext cx="235045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spc="-3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D0CB-F660-6D0A-10B4-D4CC9705BD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700456" y="2235750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A1E4C1A-0679-4AA2-C9F4-AB9ADD66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048BA80-5C17-79AD-4860-E9DB1F8E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B1B64B-A0BA-B889-3F01-94BADFAA56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700456" y="2578680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0F1BEA-5155-D812-2612-C3EED3EE5D1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60227" y="2209614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6FB7AE5-39BE-214D-7A29-25FA2862E71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700456" y="3598723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EDC5EF0-BB1E-04B0-64F0-FE14958DBD2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00456" y="3941653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37459B-B4EC-6EE9-DA71-20588C9647B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60227" y="3572587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F8E508D-B60F-EABD-D208-8CDFDB06A1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700456" y="5009650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FF66FA7F-097F-8980-A435-FDF82CF469C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0456" y="5352580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038AF23-ABAD-7F55-4E3B-53DA09815D3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260227" y="4983514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9524BC-E839-2680-8569-540881936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CC589-3D6A-A96E-5138-A506B81C760B}"/>
              </a:ext>
            </a:extLst>
          </p:cNvPr>
          <p:cNvCxnSpPr>
            <a:cxnSpLocks/>
          </p:cNvCxnSpPr>
          <p:nvPr userDrawn="1"/>
        </p:nvCxnSpPr>
        <p:spPr>
          <a:xfrm>
            <a:off x="2268746" y="5610859"/>
            <a:ext cx="24573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099C0CDF-317F-9870-6D8F-6050181819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267665" y="5716066"/>
            <a:ext cx="2459543" cy="619723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784D-96F7-B2F7-0385-96CDC2A31227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28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thing, footwear, person, tree&#10;&#10;Description automatically generated">
            <a:extLst>
              <a:ext uri="{FF2B5EF4-FFF2-40B4-BE49-F238E27FC236}">
                <a16:creationId xmlns:a16="http://schemas.microsoft.com/office/drawing/2014/main" id="{4517696C-C0A9-4023-8B26-1C030C59F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65" y="-175685"/>
            <a:ext cx="12214226" cy="7033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F46C42-8C5C-5A78-401F-E6EEC599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78486"/>
            <a:ext cx="4221480" cy="1984258"/>
          </a:xfrm>
        </p:spPr>
        <p:txBody>
          <a:bodyPr/>
          <a:lstStyle>
            <a:lvl1pPr>
              <a:lnSpc>
                <a:spcPts val="418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4E9041-0375-B81A-A320-7059E475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5DC00F-9326-3780-9228-2D5336FE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BDA63-09FC-DE76-2F87-39724D60D507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8C455-9462-A865-286D-5137D4DC77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44C933-A84E-EB4E-A3F5-3147DFBB44A5}"/>
              </a:ext>
            </a:extLst>
          </p:cNvPr>
          <p:cNvCxnSpPr>
            <a:cxnSpLocks/>
          </p:cNvCxnSpPr>
          <p:nvPr userDrawn="1"/>
        </p:nvCxnSpPr>
        <p:spPr>
          <a:xfrm>
            <a:off x="594360" y="3172320"/>
            <a:ext cx="40690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6C3B85-D80D-38B8-2B4E-779E130CD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" y="2709406"/>
            <a:ext cx="5181600" cy="40197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539971-F3E0-4155-9A47-6EE1F893124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94360" y="3258045"/>
            <a:ext cx="5181600" cy="1239589"/>
          </a:xfrm>
        </p:spPr>
        <p:txBody>
          <a:bodyPr/>
          <a:lstStyle>
            <a:lvl1pPr marL="231775" indent="-231775" defTabSz="640080">
              <a:lnSpc>
                <a:spcPts val="2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283E2-8C8E-4A85-97E5-DBCE05820F07}"/>
              </a:ext>
            </a:extLst>
          </p:cNvPr>
          <p:cNvCxnSpPr>
            <a:cxnSpLocks/>
          </p:cNvCxnSpPr>
          <p:nvPr userDrawn="1"/>
        </p:nvCxnSpPr>
        <p:spPr>
          <a:xfrm>
            <a:off x="594360" y="5123179"/>
            <a:ext cx="40690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393AB9-CC20-0A1A-8091-B8A5984BFE8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4360" y="4660265"/>
            <a:ext cx="5181600" cy="40197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59A4E5-B26D-0AC3-A44C-4E4A853F758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4360" y="5208904"/>
            <a:ext cx="5181600" cy="1239589"/>
          </a:xfrm>
        </p:spPr>
        <p:txBody>
          <a:bodyPr/>
          <a:lstStyle>
            <a:lvl1pPr marL="231775" indent="-231775" defTabSz="640080">
              <a:lnSpc>
                <a:spcPts val="2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0946E6B-4730-7C1E-F256-5C8CF610DE4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1947" y="4624647"/>
            <a:ext cx="235045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spc="-3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Number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669D82-98BA-8986-3A2C-E67234D021AF}"/>
              </a:ext>
            </a:extLst>
          </p:cNvPr>
          <p:cNvCxnSpPr>
            <a:cxnSpLocks/>
          </p:cNvCxnSpPr>
          <p:nvPr userDrawn="1"/>
        </p:nvCxnSpPr>
        <p:spPr>
          <a:xfrm>
            <a:off x="6118483" y="5418431"/>
            <a:ext cx="24573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59769BE1-DA2A-A950-E697-D44952D3A45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17402" y="5523638"/>
            <a:ext cx="2459543" cy="619723"/>
          </a:xfrm>
        </p:spPr>
        <p:txBody>
          <a:bodyPr/>
          <a:lstStyle>
            <a:lvl1pPr algn="ctr"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</p:spTree>
    <p:extLst>
      <p:ext uri="{BB962C8B-B14F-4D97-AF65-F5344CB8AC3E}">
        <p14:creationId xmlns:p14="http://schemas.microsoft.com/office/powerpoint/2010/main" val="245067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lipart, mammal, graphics, illustration&#10;&#10;Description automatically generated">
            <a:extLst>
              <a:ext uri="{FF2B5EF4-FFF2-40B4-BE49-F238E27FC236}">
                <a16:creationId xmlns:a16="http://schemas.microsoft.com/office/drawing/2014/main" id="{FD9B8738-56FD-7D5B-6744-66BA02D02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6419" y="-420236"/>
            <a:ext cx="9552662" cy="9457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0366" y="1788024"/>
            <a:ext cx="3964452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66244" y="3692439"/>
            <a:ext cx="3964452" cy="1231786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9D0AD3-BD76-D95A-33F3-02C2C3756AF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866244" y="5417543"/>
            <a:ext cx="3964452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</p:spTree>
    <p:extLst>
      <p:ext uri="{BB962C8B-B14F-4D97-AF65-F5344CB8AC3E}">
        <p14:creationId xmlns:p14="http://schemas.microsoft.com/office/powerpoint/2010/main" val="223271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CCF461F7-31FB-5E3D-D047-B641F5F7F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40732"/>
            <a:ext cx="12192000" cy="7357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2395" y="390716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2394" y="2176645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3F145FB-5ED3-9EE9-7420-C49CDA703DF7}"/>
              </a:ext>
            </a:extLst>
          </p:cNvPr>
          <p:cNvSpPr txBox="1">
            <a:spLocks/>
          </p:cNvSpPr>
          <p:nvPr userDrawn="1"/>
        </p:nvSpPr>
        <p:spPr>
          <a:xfrm>
            <a:off x="8018938" y="5507915"/>
            <a:ext cx="3811757" cy="968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 b="1" kern="1200" spc="3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i="1" spc="0" dirty="0" err="1"/>
              <a:t>Presentor</a:t>
            </a:r>
            <a:r>
              <a:rPr lang="en-US" sz="2200" i="1" spc="0" dirty="0"/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23469-6805-026F-727C-25445B3148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46E1B12-55B2-5D8D-AEFB-87BB7A82D2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61902" y="255977"/>
            <a:ext cx="2120992" cy="27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4F4BA-1240-35A1-27D9-71DAC022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7521"/>
            <a:ext cx="10515600" cy="13113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D815-618C-96CA-9A1D-EF1A8BDA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658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B09C-E987-D98E-B736-0DB66552F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CC864E-ACC4-37A5-D2D1-42BE0808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A9085E-98B8-93B6-1E21-55B08386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5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E1BD98C-C2C1-031E-2C4E-E1D25B0D0B0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-22226" y="3926994"/>
            <a:ext cx="12214225" cy="29310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4F4BA-1240-35A1-27D9-71DAC022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7521"/>
            <a:ext cx="10515600" cy="13113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D815-618C-96CA-9A1D-EF1A8BDA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658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264FD-DBAE-72F4-7E19-68689DF78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6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6C42-8C5C-5A78-401F-E6EEC599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9D660-1B70-9E94-05CB-E5A80CEDF66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8DCE87F-4559-AAC9-5EE7-F0989EACC5E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-22226" y="2696066"/>
            <a:ext cx="12214225" cy="4161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E96A6-B52F-FB92-8DAB-0C0C2F041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FE35CE-7069-03A4-3C19-360FE5745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00263"/>
            <a:ext cx="10515600" cy="43389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3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-94267"/>
            <a:ext cx="12214226" cy="7007414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4F4BA-1240-35A1-27D9-71DAC022A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027521"/>
            <a:ext cx="10515600" cy="1311362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D815-618C-96CA-9A1D-EF1A8BDAE9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3658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264FD-DBAE-72F4-7E19-68689DF78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84" y="6532881"/>
            <a:ext cx="1692428" cy="2044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CCBE8-38A2-FB75-C0E6-F476ED8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36FD-59A9-1353-ABD9-64A22039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1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4F4BA-1240-35A1-27D9-71DAC022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7521"/>
            <a:ext cx="10515600" cy="13113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DD815-618C-96CA-9A1D-EF1A8BDA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65871"/>
            <a:ext cx="68370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B09C-E987-D98E-B736-0DB66552F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2A682-D19F-EA91-F274-A3E9C6D688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rcRect/>
          <a:stretch/>
        </p:blipFill>
        <p:spPr>
          <a:xfrm>
            <a:off x="7593471" y="2714920"/>
            <a:ext cx="4403866" cy="40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DC395F-62A1-7E1C-8C55-E9FA3368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74B3A9-7102-AD0D-8BA8-62A138C1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77BA1F-FA7F-703B-71AA-3191E9E79E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38538-1C5C-A2DD-ABB6-44D33FE42A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9249" y="6532880"/>
            <a:ext cx="1692451" cy="2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7AF1A-FB6F-7E39-D3F1-9BBC35F0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D5264-DE65-FCD1-44FE-3906F340B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83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7" r:id="rId4"/>
    <p:sldLayoutId id="2147483651" r:id="rId5"/>
    <p:sldLayoutId id="2147483665" r:id="rId6"/>
    <p:sldLayoutId id="2147483666" r:id="rId7"/>
    <p:sldLayoutId id="2147483668" r:id="rId8"/>
    <p:sldLayoutId id="2147483655" r:id="rId9"/>
    <p:sldLayoutId id="2147483662" r:id="rId10"/>
    <p:sldLayoutId id="2147483650" r:id="rId11"/>
    <p:sldLayoutId id="2147483656" r:id="rId12"/>
    <p:sldLayoutId id="2147483657" r:id="rId13"/>
    <p:sldLayoutId id="2147483663" r:id="rId14"/>
    <p:sldLayoutId id="2147483669" r:id="rId15"/>
    <p:sldLayoutId id="2147483670" r:id="rId16"/>
    <p:sldLayoutId id="2147483664" r:id="rId17"/>
    <p:sldLayoutId id="2147483653" r:id="rId18"/>
    <p:sldLayoutId id="214748365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582A-7B23-D42F-06EF-2353A1F99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dirty="0"/>
              <a:t>FY 2026-27</a:t>
            </a:r>
            <a:br>
              <a:rPr lang="en-US" sz="2700" dirty="0"/>
            </a:br>
            <a:r>
              <a:rPr lang="en-US" sz="2700" dirty="0"/>
              <a:t>Tentative Budget</a:t>
            </a:r>
            <a:br>
              <a:rPr lang="en-US" sz="2700" dirty="0"/>
            </a:br>
            <a:r>
              <a:rPr lang="en-US" sz="2700" dirty="0"/>
              <a:t>and</a:t>
            </a:r>
            <a:br>
              <a:rPr lang="en-US" sz="2700" dirty="0"/>
            </a:br>
            <a:r>
              <a:rPr lang="en-US" sz="2700" dirty="0"/>
              <a:t>Multi-Year</a:t>
            </a:r>
            <a:br>
              <a:rPr lang="en-US" sz="2700" dirty="0"/>
            </a:br>
            <a:r>
              <a:rPr lang="en-US" sz="2700" dirty="0"/>
              <a:t>Projections</a:t>
            </a:r>
            <a:br>
              <a:rPr lang="en-US" dirty="0"/>
            </a:br>
            <a:r>
              <a:rPr lang="en-US" sz="1300" dirty="0"/>
              <a:t>FY 2025-26 thru FY 2029-30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B6CF1-B4BF-3911-C6AC-C282CFA886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June 5,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58B51-3D99-25AD-56BC-432582C8E92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Graciano Mendoza</a:t>
            </a:r>
          </a:p>
          <a:p>
            <a:r>
              <a:rPr lang="en-US" dirty="0"/>
              <a:t>Vice President Administrative Services </a:t>
            </a:r>
          </a:p>
          <a:p>
            <a:r>
              <a:rPr lang="en-US" dirty="0"/>
              <a:t>David </a:t>
            </a:r>
            <a:r>
              <a:rPr lang="en-US" dirty="0" err="1"/>
              <a:t>Techaira</a:t>
            </a:r>
            <a:endParaRPr lang="en-US" dirty="0"/>
          </a:p>
          <a:p>
            <a:r>
              <a:rPr lang="en-US" dirty="0"/>
              <a:t>Executive Director of Fiscal and Auxiliary Services</a:t>
            </a:r>
          </a:p>
        </p:txBody>
      </p:sp>
    </p:spTree>
    <p:extLst>
      <p:ext uri="{BB962C8B-B14F-4D97-AF65-F5344CB8AC3E}">
        <p14:creationId xmlns:p14="http://schemas.microsoft.com/office/powerpoint/2010/main" val="124612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DB4657-E10F-4454-B421-173E6D82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2026 MIDTERM ELECTION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1394A1-46D9-4B79-A2AB-C02AEB43F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867" y="2048933"/>
            <a:ext cx="7916333" cy="41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1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36275-9FC6-4783-A1A7-8055A24B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2.  May Revise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ECFC5-94E7-49AF-A2FD-EFE0BF646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0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273377"/>
            <a:ext cx="11055350" cy="1311362"/>
          </a:xfrm>
        </p:spPr>
        <p:txBody>
          <a:bodyPr>
            <a:normAutofit fontScale="90000"/>
          </a:bodyPr>
          <a:lstStyle/>
          <a:p>
            <a:r>
              <a:rPr lang="en-US" dirty="0"/>
              <a:t>May Revise: Statewide Budget Outlook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F05DCC3-9790-476E-A11C-089ABD6A0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4157" y="1584739"/>
            <a:ext cx="10723685" cy="431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14350" marR="0" lvl="0" indent="-514350" fontAlgn="base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>
                <a:solidFill>
                  <a:schemeClr val="tx2"/>
                </a:solidFill>
              </a:rPr>
              <a:t>California continues to face a constrained fiscal environment due to economic uncertainty, lower capital gains revenue, and volatility tied to financial markets and tariffs. </a:t>
            </a:r>
          </a:p>
          <a:p>
            <a:pPr marL="514350" marR="0" lvl="0" indent="-514350" fontAlgn="base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>
                <a:solidFill>
                  <a:schemeClr val="tx2"/>
                </a:solidFill>
              </a:rPr>
              <a:t>The Governor’s May Revision generally maintains core support for California Community Colleges. </a:t>
            </a:r>
          </a:p>
          <a:p>
            <a:pPr marL="514350" marR="0" lvl="0" indent="-514350" fontAlgn="base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>
                <a:solidFill>
                  <a:schemeClr val="tx2"/>
                </a:solidFill>
              </a:rPr>
              <a:t>The May Revision proposes a total SCFF COLA of 4.31%, consisting of: </a:t>
            </a:r>
          </a:p>
          <a:p>
            <a:pPr marL="1428750" lvl="3" indent="-514350" fontAlgn="base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2"/>
                </a:solidFill>
              </a:rPr>
              <a:t>2.87% statutory COLA </a:t>
            </a:r>
          </a:p>
          <a:p>
            <a:pPr marL="1428750" lvl="3" indent="-514350" fontAlgn="base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2"/>
                </a:solidFill>
              </a:rPr>
              <a:t>1.4% discretionary COLA tied to AB 65 implementation. </a:t>
            </a:r>
          </a:p>
          <a:p>
            <a:pPr marL="514350" marR="0" lvl="0" indent="-514350" fontAlgn="base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>
                <a:solidFill>
                  <a:schemeClr val="tx2"/>
                </a:solidFill>
              </a:rPr>
              <a:t>Community colleges continue to benefit from stability protections and funding floor provisions under SCFF. </a:t>
            </a:r>
          </a:p>
          <a:p>
            <a:pPr marL="514350" marR="0" lvl="0" indent="-514350" fontAlgn="base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>
                <a:solidFill>
                  <a:schemeClr val="tx2"/>
                </a:solidFill>
              </a:rPr>
              <a:t>The May Revision includes continued investments in systemwide priorities such as student support, transfer reform implementation, and workforce development. </a:t>
            </a:r>
          </a:p>
        </p:txBody>
      </p:sp>
    </p:spTree>
    <p:extLst>
      <p:ext uri="{BB962C8B-B14F-4D97-AF65-F5344CB8AC3E}">
        <p14:creationId xmlns:p14="http://schemas.microsoft.com/office/powerpoint/2010/main" val="380197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273377"/>
            <a:ext cx="11055350" cy="1311362"/>
          </a:xfrm>
        </p:spPr>
        <p:txBody>
          <a:bodyPr>
            <a:normAutofit fontScale="90000"/>
          </a:bodyPr>
          <a:lstStyle/>
          <a:p>
            <a:r>
              <a:rPr lang="en-US" dirty="0"/>
              <a:t>May Revise: Implications for Hartnell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F05DCC3-9790-476E-A11C-089ABD6A0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4157" y="2073078"/>
            <a:ext cx="10723685" cy="333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14350" indent="-51435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No proposed reductions to base apportionment funding.</a:t>
            </a:r>
          </a:p>
          <a:p>
            <a:pPr marL="514350" lvl="0" indent="-51435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Proposed SCFF COLA of 4.31% is assumed in the tentative budget revenue projections.</a:t>
            </a:r>
          </a:p>
          <a:p>
            <a:pPr marL="514350" indent="-51435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The District anticipates implementation of AB 65 paid pregnancy disability leave provisions, aligning with assumptions tied to the discretionary COLA augmentation.</a:t>
            </a:r>
          </a:p>
          <a:p>
            <a:pPr marL="514350" lvl="0" indent="-51435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2024-25 SCFF/TCR funding protections continue to provide stability while enrollment recovery and FTES growth trends are monitored.</a:t>
            </a:r>
          </a:p>
          <a:p>
            <a:pPr marL="514350" indent="-51435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State budget adoption remains pending and assumptions may be revised upon enactment of the final State Budget Act.</a:t>
            </a:r>
            <a:endParaRPr lang="en-US" alt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38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10E78-7CD8-4257-98F7-77F51ED3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3.  Tentative Budget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2CC46-9003-4522-ABC8-63930EA9F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1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B6DC-0834-3E5B-95DF-8D6EAF91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273377"/>
            <a:ext cx="11055350" cy="1311362"/>
          </a:xfrm>
        </p:spPr>
        <p:txBody>
          <a:bodyPr>
            <a:normAutofit/>
          </a:bodyPr>
          <a:lstStyle/>
          <a:p>
            <a:r>
              <a:rPr lang="en-US" dirty="0"/>
              <a:t>Tentative Budget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DE0F-BE86-9D7F-CE8C-3D83F7589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1093"/>
            <a:ext cx="11055350" cy="4072379"/>
          </a:xfrm>
        </p:spPr>
        <p:txBody>
          <a:bodyPr>
            <a:normAutofit fontScale="85000" lnSpcReduction="20000"/>
          </a:bodyPr>
          <a:lstStyle/>
          <a:p>
            <a:pPr marL="514350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Unrestricted General Fund Budget is balanced at $85.8 M.</a:t>
            </a:r>
          </a:p>
          <a:p>
            <a:pPr marL="514350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Revenue projections include proposed 4.31% SCFF COLA.</a:t>
            </a:r>
          </a:p>
          <a:p>
            <a:pPr marL="514350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Estimated year-end Fund Balance (Reserve) is 24% or $20.8 M. </a:t>
            </a:r>
          </a:p>
          <a:p>
            <a:pPr marL="514350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Budget Assumptions include: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Step and column increases. 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COLA pass-through assumptions for employee groups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STRS rate of 19.10% and PERS rate of 26.40% (down from 26.81% in 2025-26). 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Health and welfare benefits cost increases of 10.2%.</a:t>
            </a:r>
          </a:p>
          <a:p>
            <a:pPr marL="514350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tentative budget maintains required reserve levels while funding known operational obligations and negotiated commitments.</a:t>
            </a:r>
          </a:p>
          <a:p>
            <a:pPr marL="514350" indent="-514350" fontAlgn="base">
              <a:lnSpc>
                <a:spcPct val="11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All District funds are projected to maintain positive ending balances at fiscal year-end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45360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39C8C1-9ADD-4BCA-BD58-857A7980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27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72CC2-6A0F-4133-BD61-72D3F9E0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4.  Multi-Year Projections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8D7CB-CCAC-4747-8E61-B0F1A2AE2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2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084B0-D224-498C-A193-7167F4F2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ENROLLMENT TRENDS (FTES)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D3259E-3F92-4BAB-8036-3FEAF81ED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663721"/>
              </p:ext>
            </p:extLst>
          </p:nvPr>
        </p:nvGraphicFramePr>
        <p:xfrm>
          <a:off x="1278466" y="1701800"/>
          <a:ext cx="9660467" cy="4682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8483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5D76FF-3360-4735-ABF4-F9578ED6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867"/>
            <a:ext cx="10515600" cy="46482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Projections for Funded COLA =&gt; 4.31%, 3.06%, 3.34% and 3.14% 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Projections for Funded Growth =&gt; 1.0%, 0.50%, 0.50%, and 0.50%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Projections for Supplemental and Student Success Factors  =&gt;  6.86%, 5.86%, 4.86% and 3.86%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F02741-D6B4-4EBD-8697-25BA4168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REVENUE ASSUMPTIONS</a:t>
            </a:r>
            <a:br>
              <a:rPr lang="en-US" dirty="0"/>
            </a:br>
            <a:r>
              <a:rPr lang="en-US" sz="2400" dirty="0"/>
              <a:t>FY 26-27 thru FY 29-30</a:t>
            </a:r>
          </a:p>
        </p:txBody>
      </p:sp>
    </p:spTree>
    <p:extLst>
      <p:ext uri="{BB962C8B-B14F-4D97-AF65-F5344CB8AC3E}">
        <p14:creationId xmlns:p14="http://schemas.microsoft.com/office/powerpoint/2010/main" val="356100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4AC250-EFC4-416E-8357-BA524F21B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Economic Overview</a:t>
            </a:r>
          </a:p>
          <a:p>
            <a:pPr marL="514350" indent="-514350">
              <a:buAutoNum type="arabicParenR"/>
            </a:pPr>
            <a:r>
              <a:rPr lang="en-US" dirty="0"/>
              <a:t>May Revise </a:t>
            </a:r>
          </a:p>
          <a:p>
            <a:pPr marL="514350" indent="-514350">
              <a:buAutoNum type="arabicParenR"/>
            </a:pPr>
            <a:r>
              <a:rPr lang="en-US" dirty="0"/>
              <a:t>Tentative Budget Summary</a:t>
            </a:r>
          </a:p>
          <a:p>
            <a:pPr marL="514350" indent="-514350">
              <a:buAutoNum type="arabicParenR"/>
            </a:pPr>
            <a:r>
              <a:rPr lang="en-US" dirty="0"/>
              <a:t>Multi-Year Projections</a:t>
            </a:r>
          </a:p>
          <a:p>
            <a:pPr marL="514350" indent="-514350">
              <a:buAutoNum type="arabicParenR"/>
            </a:pPr>
            <a:r>
              <a:rPr lang="en-US" dirty="0"/>
              <a:t>Considerations, Recommendations and Reminders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F67CFC-6F51-4D59-85E1-25DE0EC2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20680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22A250-A6FD-4336-90B7-4F138DF6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MULTI-YEAR PROJECTIONS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7E8A3-BC2F-48B6-B38C-C3428E311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5800" y="1727199"/>
            <a:ext cx="8856133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55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E6E762-1B55-4D36-BFF0-455B80166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467" y="1600200"/>
            <a:ext cx="9279466" cy="48090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22F648-D142-4BA7-8237-BF471DF4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MULTI-YEAR PROJECTIONS</a:t>
            </a:r>
          </a:p>
        </p:txBody>
      </p:sp>
    </p:spTree>
    <p:extLst>
      <p:ext uri="{BB962C8B-B14F-4D97-AF65-F5344CB8AC3E}">
        <p14:creationId xmlns:p14="http://schemas.microsoft.com/office/powerpoint/2010/main" val="1651382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F6F7F-4D42-497C-A65D-061EB7F8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MULTI-YEAR PROJECTIONS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F79AA4-A9E9-4547-B15F-13C67239F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7867"/>
            <a:ext cx="105156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9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A876-5D5B-46A2-BBFA-F8D2B621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/>
              <a:t>5.  Considerations, Recommendations        and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C0A23-B5AA-4FAD-BD16-56F5A4D82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2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4B8EDD-AA5D-4028-BC96-E9E8B885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Vulnerable to National and State Economic Fluctuations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Unknown Effects from Federal Changes to Education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Enrollment and FTES targets must be monitored closely as funding continues to be enrollment-driven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Maintain structural balance in consideration of flat or slightly declining revenues.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Prepare contingency plans for potential mid-year reductions from Federal Government.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Monitor final budget passage by legislature and Governor.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56F43-D2D4-48FB-B33B-49367D7D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60113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6317C9-4981-44C8-BE59-ADB5D703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Recommendations: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Approve the proposed 2026-27 tentative budget by July 1</a:t>
            </a:r>
            <a:r>
              <a:rPr lang="en-US" b="0" baseline="30000" dirty="0"/>
              <a:t>st</a:t>
            </a:r>
            <a:r>
              <a:rPr lang="en-US" b="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Reminders: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Approval of the tentative budget provides authorization to expend District funds at the start of the fiscal year.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The Tentative Budget includes projected revenues and expenditures based on the Governor’s May Revision and adjustments for District operations.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Adoption of the Final Budget is required by September 15</a:t>
            </a:r>
            <a:r>
              <a:rPr lang="en-US" b="0" baseline="30000" dirty="0"/>
              <a:t>th</a:t>
            </a:r>
            <a:r>
              <a:rPr lang="en-US" b="0" dirty="0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93BD74-0A6A-49C2-9387-B977E1FF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RECOMMENDATIONS and REMINDERS</a:t>
            </a:r>
          </a:p>
        </p:txBody>
      </p:sp>
    </p:spTree>
    <p:extLst>
      <p:ext uri="{BB962C8B-B14F-4D97-AF65-F5344CB8AC3E}">
        <p14:creationId xmlns:p14="http://schemas.microsoft.com/office/powerpoint/2010/main" val="3458934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EA8D-4615-4009-A3EF-BB8FBC8D1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FC25C-69A8-490C-A892-B28B5CCC2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96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43FF-EC22-AD80-24A4-BCACCD54D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BB6A9-2329-7AC7-D0D0-5DB4D23B6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7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DD6B-09BE-4F2D-A14E-D7184225E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1. Economic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9A79D-D164-4C26-B6FF-D6F2333AB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5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1FFBA7-1B7C-429C-BFA7-1677FFCD3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534" y="1954638"/>
            <a:ext cx="6468534" cy="43530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8A0FC4-C915-4B23-9ED4-D1D7F9CA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“BIG THREE” TAXES THROUGH MARCH 2026</a:t>
            </a:r>
          </a:p>
        </p:txBody>
      </p:sp>
    </p:spTree>
    <p:extLst>
      <p:ext uri="{BB962C8B-B14F-4D97-AF65-F5344CB8AC3E}">
        <p14:creationId xmlns:p14="http://schemas.microsoft.com/office/powerpoint/2010/main" val="115540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75415A-022F-4E0D-8154-B201D2A5E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077" y="2111375"/>
            <a:ext cx="4587846" cy="40655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12ED6E-47CE-4028-B9C2-519D593A2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BUDGET SOLUTIONS</a:t>
            </a:r>
          </a:p>
        </p:txBody>
      </p:sp>
    </p:spTree>
    <p:extLst>
      <p:ext uri="{BB962C8B-B14F-4D97-AF65-F5344CB8AC3E}">
        <p14:creationId xmlns:p14="http://schemas.microsoft.com/office/powerpoint/2010/main" val="351581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7E8525-0DE2-4F17-9C9F-8D3DC9B6E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180" y="2148403"/>
            <a:ext cx="5477639" cy="39915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C8FB5A-B08A-4CDB-BC34-22E173F9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ECONOMIC PROJECTIONS</a:t>
            </a:r>
          </a:p>
        </p:txBody>
      </p:sp>
    </p:spTree>
    <p:extLst>
      <p:ext uri="{BB962C8B-B14F-4D97-AF65-F5344CB8AC3E}">
        <p14:creationId xmlns:p14="http://schemas.microsoft.com/office/powerpoint/2010/main" val="301950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0BFA05-FF86-4009-BA01-5E3F1A26B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750" y="2111375"/>
            <a:ext cx="5878499" cy="40655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22699D-5AA1-4480-B626-C4D4DFDF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PROJECTED SCHOOL ATTENDANCE</a:t>
            </a:r>
          </a:p>
        </p:txBody>
      </p:sp>
    </p:spTree>
    <p:extLst>
      <p:ext uri="{BB962C8B-B14F-4D97-AF65-F5344CB8AC3E}">
        <p14:creationId xmlns:p14="http://schemas.microsoft.com/office/powerpoint/2010/main" val="2208662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D49DD0-508A-43A5-8958-686107FC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ECONOMIC RISKS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F7D5F3-AB4F-4F23-8598-A24BBD7FF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667" y="2040467"/>
            <a:ext cx="7814733" cy="41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5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5FCD0D-3DDE-4E8E-A387-886EC2D59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933" y="1954637"/>
            <a:ext cx="7535334" cy="427428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F7CD63-44E5-4C6B-A954-00938033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2026 TAX INITIATIVES</a:t>
            </a:r>
          </a:p>
        </p:txBody>
      </p:sp>
    </p:spTree>
    <p:extLst>
      <p:ext uri="{BB962C8B-B14F-4D97-AF65-F5344CB8AC3E}">
        <p14:creationId xmlns:p14="http://schemas.microsoft.com/office/powerpoint/2010/main" val="1311895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rnell">
      <a:dk1>
        <a:srgbClr val="393939"/>
      </a:dk1>
      <a:lt1>
        <a:srgbClr val="FFFFFF"/>
      </a:lt1>
      <a:dk2>
        <a:srgbClr val="850037"/>
      </a:dk2>
      <a:lt2>
        <a:srgbClr val="E7E6E6"/>
      </a:lt2>
      <a:accent1>
        <a:srgbClr val="42C3C5"/>
      </a:accent1>
      <a:accent2>
        <a:srgbClr val="FCB813"/>
      </a:accent2>
      <a:accent3>
        <a:srgbClr val="A5A5A5"/>
      </a:accent3>
      <a:accent4>
        <a:srgbClr val="F44E38"/>
      </a:accent4>
      <a:accent5>
        <a:srgbClr val="48002E"/>
      </a:accent5>
      <a:accent6>
        <a:srgbClr val="C7D019"/>
      </a:accent6>
      <a:hlink>
        <a:srgbClr val="FCB813"/>
      </a:hlink>
      <a:folHlink>
        <a:srgbClr val="86620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C1C49B810684AA76B35B6FDCD2512" ma:contentTypeVersion="10" ma:contentTypeDescription="Create a new document." ma:contentTypeScope="" ma:versionID="65019bbd2011ef50c766c42b2689b591">
  <xsd:schema xmlns:xsd="http://www.w3.org/2001/XMLSchema" xmlns:xs="http://www.w3.org/2001/XMLSchema" xmlns:p="http://schemas.microsoft.com/office/2006/metadata/properties" xmlns:ns3="78f4862a-41a1-4989-82ca-5fbccb820e6d" targetNamespace="http://schemas.microsoft.com/office/2006/metadata/properties" ma:root="true" ma:fieldsID="4c2d115b3ae1e1d44fa637511f1cc715" ns3:_="">
    <xsd:import namespace="78f4862a-41a1-4989-82ca-5fbccb820e6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f4862a-41a1-4989-82ca-5fbccb820e6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ED9040-3B35-48B5-B7F0-D8710EC8E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9A41D4-6C89-4316-BE21-45398655FE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f4862a-41a1-4989-82ca-5fbccb820e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AB498D-1A50-46F4-AB80-801A939E91FB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78f4862a-41a1-4989-82ca-5fbccb820e6d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617</Words>
  <Application>Microsoft Office PowerPoint</Application>
  <PresentationFormat>Widescreen</PresentationFormat>
  <Paragraphs>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FY 2026-27 Tentative Budget and Multi-Year Projections FY 2025-26 thru FY 2029-30</vt:lpstr>
      <vt:lpstr>AGENDA</vt:lpstr>
      <vt:lpstr>1. Economic Overview</vt:lpstr>
      <vt:lpstr>“BIG THREE” TAXES THROUGH MARCH 2026</vt:lpstr>
      <vt:lpstr>STATE BUDGET SOLUTIONS</vt:lpstr>
      <vt:lpstr>STATE ECONOMIC PROJECTIONS</vt:lpstr>
      <vt:lpstr>PROJECTED SCHOOL ATTENDANCE</vt:lpstr>
      <vt:lpstr>ECONOMIC RISKS</vt:lpstr>
      <vt:lpstr>2026 TAX INITIATIVES</vt:lpstr>
      <vt:lpstr>2026 MIDTERM ELECTION</vt:lpstr>
      <vt:lpstr>2.  May Revise</vt:lpstr>
      <vt:lpstr>May Revise: Statewide Budget Outlook</vt:lpstr>
      <vt:lpstr>May Revise: Implications for Hartnell</vt:lpstr>
      <vt:lpstr>3.  Tentative Budget Overview</vt:lpstr>
      <vt:lpstr>Tentative Budget Summary</vt:lpstr>
      <vt:lpstr>PowerPoint Presentation</vt:lpstr>
      <vt:lpstr>4.  Multi-Year Projections</vt:lpstr>
      <vt:lpstr>ENROLLMENT TRENDS (FTES)</vt:lpstr>
      <vt:lpstr>REVENUE ASSUMPTIONS FY 26-27 thru FY 29-30</vt:lpstr>
      <vt:lpstr>MULTI-YEAR PROJECTIONS</vt:lpstr>
      <vt:lpstr>MULTI-YEAR PROJECTIONS</vt:lpstr>
      <vt:lpstr>MULTI-YEAR PROJECTIONS</vt:lpstr>
      <vt:lpstr>5.  Considerations, Recommendations        and Reminders</vt:lpstr>
      <vt:lpstr>FUTURE CONSIDERATIONS</vt:lpstr>
      <vt:lpstr>RECOMMENDATIONS and REMINDERS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Ignacio Pacheco</dc:creator>
  <cp:lastModifiedBy>David Techaira</cp:lastModifiedBy>
  <cp:revision>42</cp:revision>
  <cp:lastPrinted>2026-05-04T23:50:11Z</cp:lastPrinted>
  <dcterms:created xsi:type="dcterms:W3CDTF">2023-05-26T06:51:38Z</dcterms:created>
  <dcterms:modified xsi:type="dcterms:W3CDTF">2026-05-27T23:44:20Z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0x0101005EDC1C49B810684AA76B35B6FDCD2512</vt:lpwstr>
  </property>
</Properties>
</file>