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sldIdLst>
    <p:sldId id="258" r:id="rId5"/>
    <p:sldId id="256" r:id="rId6"/>
    <p:sldId id="265" r:id="rId7"/>
    <p:sldId id="370" r:id="rId8"/>
    <p:sldId id="371" r:id="rId9"/>
    <p:sldId id="372" r:id="rId10"/>
    <p:sldId id="388" r:id="rId11"/>
    <p:sldId id="389" r:id="rId12"/>
    <p:sldId id="390" r:id="rId13"/>
    <p:sldId id="368" r:id="rId14"/>
    <p:sldId id="375" r:id="rId15"/>
    <p:sldId id="377" r:id="rId16"/>
    <p:sldId id="376" r:id="rId17"/>
    <p:sldId id="273" r:id="rId18"/>
    <p:sldId id="392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384" r:id="rId31"/>
    <p:sldId id="405" r:id="rId32"/>
    <p:sldId id="271" r:id="rId33"/>
    <p:sldId id="270" r:id="rId34"/>
    <p:sldId id="406" r:id="rId35"/>
    <p:sldId id="407" r:id="rId36"/>
    <p:sldId id="408" r:id="rId37"/>
    <p:sldId id="274" r:id="rId38"/>
    <p:sldId id="356" r:id="rId39"/>
    <p:sldId id="352" r:id="rId40"/>
    <p:sldId id="365" r:id="rId41"/>
    <p:sldId id="366" r:id="rId42"/>
    <p:sldId id="367" r:id="rId43"/>
    <p:sldId id="275" r:id="rId44"/>
    <p:sldId id="277" r:id="rId45"/>
    <p:sldId id="278" r:id="rId46"/>
    <p:sldId id="269" r:id="rId47"/>
    <p:sldId id="264" r:id="rId48"/>
  </p:sldIdLst>
  <p:sldSz cx="12192000" cy="6858000"/>
  <p:notesSz cx="7010400" cy="9396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72"/>
    <p:restoredTop sz="96327"/>
  </p:normalViewPr>
  <p:slideViewPr>
    <p:cSldViewPr snapToGrid="0">
      <p:cViewPr varScale="1">
        <p:scale>
          <a:sx n="110" d="100"/>
          <a:sy n="110" d="100"/>
        </p:scale>
        <p:origin x="12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udget\2024-25%20Budget\2024-25%20Tentative%20Budget%20as%20of%205-29-24%20(updated%20COLA%201.07%25%20+%20WC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General</a:t>
            </a:r>
            <a:r>
              <a:rPr lang="en-US" b="1" baseline="0"/>
              <a:t> Fund Expenditure Budget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5D-4A52-AA45-270530174A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5D-4A52-AA45-270530174A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95D-4A52-AA45-270530174A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95D-4A52-AA45-270530174A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95D-4A52-AA45-270530174A78}"/>
              </c:ext>
            </c:extLst>
          </c:dPt>
          <c:dLbls>
            <c:dLbl>
              <c:idx val="3"/>
              <c:layout>
                <c:manualLayout>
                  <c:x val="-7.9247152055473002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5D-4A52-AA45-270530174A78}"/>
                </c:ext>
              </c:extLst>
            </c:dLbl>
            <c:dLbl>
              <c:idx val="4"/>
              <c:layout>
                <c:manualLayout>
                  <c:x val="3.7642397226349752E-2"/>
                  <c:y val="-1.3416113746633714E-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95D-4A52-AA45-270530174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'[2024-25 Tentative Budget as of 5-29-24 (updated COLA 1.07% + WC).xlsx]Fund 11 Summary'!$C$26:$C$30</c:f>
              <c:strCache>
                <c:ptCount val="5"/>
                <c:pt idx="0">
                  <c:v>Personnel ($62.1M)</c:v>
                </c:pt>
                <c:pt idx="1">
                  <c:v>Supplies &amp; Materials ($1.7M)</c:v>
                </c:pt>
                <c:pt idx="2">
                  <c:v>Operating Expenses ($11.8M)</c:v>
                </c:pt>
                <c:pt idx="3">
                  <c:v>Capital Outlay ($0.2M)</c:v>
                </c:pt>
                <c:pt idx="4">
                  <c:v>Other Outgo ($0.1M)</c:v>
                </c:pt>
              </c:strCache>
            </c:strRef>
          </c:cat>
          <c:val>
            <c:numRef>
              <c:f>'[2024-25 Tentative Budget as of 5-29-24 (updated COLA 1.07% + WC).xlsx]Fund 11 Summary'!$D$26:$D$30</c:f>
              <c:numCache>
                <c:formatCode>0.0%</c:formatCode>
                <c:ptCount val="5"/>
                <c:pt idx="0">
                  <c:v>0.8179531710250858</c:v>
                </c:pt>
                <c:pt idx="1">
                  <c:v>2.3036997239296805E-2</c:v>
                </c:pt>
                <c:pt idx="2">
                  <c:v>0.15537475780924334</c:v>
                </c:pt>
                <c:pt idx="3">
                  <c:v>2.2647702227019885E-3</c:v>
                </c:pt>
                <c:pt idx="4">
                  <c:v>1.3703037036720215E-3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95D-4A52-AA45-270530174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216960768474126"/>
          <c:y val="0.25576229222166036"/>
          <c:w val="0.23579855946740921"/>
          <c:h val="0.47493660452888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71452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71452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0C83D375-D98B-4B17-BF08-34E45E0880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74750"/>
            <a:ext cx="5638800" cy="3171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522024"/>
            <a:ext cx="5608320" cy="3699838"/>
          </a:xfrm>
          <a:prstGeom prst="rect">
            <a:avLst/>
          </a:prstGeom>
        </p:spPr>
        <p:txBody>
          <a:bodyPr vert="horz" lIns="93744" tIns="46872" rIns="93744" bIns="4687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62"/>
            <a:ext cx="3037840" cy="471451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24962"/>
            <a:ext cx="3037840" cy="471451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8AA26489-61DB-423D-A059-23511E70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2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14493-507C-4A02-B71D-D06465F50B00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ECE07-B1A3-46CA-BD7C-0D2C747946F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0B4577-A51F-433F-934A-2814E2ECB7E1}" type="datetime1">
              <a:rPr lang="en-US" smtClean="0"/>
              <a:t>5/29/2025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7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55941"/>
            <a:ext cx="9144000" cy="18093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384"/>
            <a:ext cx="9144000" cy="102086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A0811-2D4B-2087-7A49-DE87F1590D1C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34E9A30-C898-833D-4416-FC91453B0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4552" y="444512"/>
            <a:ext cx="2120992" cy="27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0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4E9041-0375-B81A-A320-7059E475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5DC00F-9326-3780-9228-2D5336FE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BDA63-09FC-DE76-2F87-39724D60D50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8C455-9462-A865-286D-5137D4DC7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6740DC-8CE8-A48E-F7E8-8DF720F3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26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CFC9E-A30E-86A2-9367-1A1902F99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603"/>
            <a:ext cx="10515600" cy="40653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9BF5D4E-668D-5400-843A-2B31B341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6C37FE-2056-B1E5-CED0-1A571DF2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B95CB-24A3-5229-795B-861381F1989E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53ED0-7810-303B-4FC9-12BFDCC40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90B1DDF-0456-0161-33C1-49DF9F7B1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80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99F-FFC9-3EC1-DE21-E718D92E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58520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8F68C-C664-A734-1AC4-4E79C2F91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46" y="858521"/>
            <a:ext cx="5806912" cy="49424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58344-DE3D-9EE5-241B-59893CAEB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894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B3BBC5-97EC-4359-18B6-F6C5C73A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2F213B-3E50-5671-E984-FCD68653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2A74E-0192-1983-4F20-7D24979E11E4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B934FC-4D77-7211-1B78-D29444B3B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5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98EDD-7C84-ABE9-C61B-2E73C6323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7654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446154"/>
            <a:ext cx="5547360" cy="1570630"/>
          </a:xfrm>
        </p:spPr>
        <p:txBody>
          <a:bodyPr anchor="b">
            <a:noAutofit/>
          </a:bodyPr>
          <a:lstStyle>
            <a:lvl1pPr algn="ctr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44F2D-2566-FB5D-9E9D-E9A40CBB32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482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788" y="2067560"/>
            <a:ext cx="4412932" cy="47244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3BB115-B187-24D8-B318-41BB93C1516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2482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2A266F-6C59-4BC7-205C-BD82BA9B564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2482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1735A2-4B9C-6046-6D3F-E2009CE4F9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6CFFE4-D98C-BDB0-C20D-9F1C859BCA7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419747" y="3330609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B633620-173D-494C-FCCB-22F652E186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419747" y="4693582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B2A2779-A161-70BE-BE80-C4BF7AFD9DC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93858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25131B3-5419-2EAF-1779-22E9CBED637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93858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E76D4BD-EE84-CF60-B46F-C68C10DB7BD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3858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</p:spTree>
    <p:extLst>
      <p:ext uri="{BB962C8B-B14F-4D97-AF65-F5344CB8AC3E}">
        <p14:creationId xmlns:p14="http://schemas.microsoft.com/office/powerpoint/2010/main" val="250622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0D48C83-9967-CD35-C020-FEB2879EB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905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120" y="446154"/>
            <a:ext cx="5547360" cy="1570630"/>
          </a:xfrm>
        </p:spPr>
        <p:txBody>
          <a:bodyPr anchor="b">
            <a:noAutofit/>
          </a:bodyPr>
          <a:lstStyle>
            <a:lvl1pPr algn="ctr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44F2D-2566-FB5D-9E9D-E9A40CBB32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9194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006908" y="2067560"/>
            <a:ext cx="4412932" cy="47244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3BB115-B187-24D8-B318-41BB93C1516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69194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2A266F-6C59-4BC7-205C-BD82BA9B564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69194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6CFFE4-D98C-BDB0-C20D-9F1C859BCA7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586867" y="3330609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B633620-173D-494C-FCCB-22F652E186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586867" y="4693582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B2A2779-A161-70BE-BE80-C4BF7AFD9DC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0570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25131B3-5419-2EAF-1779-22E9CBED637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010570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E76D4BD-EE84-CF60-B46F-C68C10DB7BD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010570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31DAD-19C5-61A0-DBDD-925F84D67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4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98EDD-7C84-ABE9-C61B-2E73C6323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7654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0" y="446154"/>
            <a:ext cx="5094350" cy="1570630"/>
          </a:xfrm>
        </p:spPr>
        <p:txBody>
          <a:bodyPr anchor="b">
            <a:noAutofit/>
          </a:bodyPr>
          <a:lstStyle>
            <a:lvl1pPr algn="l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788" y="2067560"/>
            <a:ext cx="4961572" cy="4724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1735A2-4B9C-6046-6D3F-E2009CE4F9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4B7102-4057-AFE9-A8C7-6CD70FEBF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894029"/>
            <a:ext cx="4961571" cy="319568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54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A3D0413-53F5-D53F-3A72-5BAB1198F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905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7348" y="446154"/>
            <a:ext cx="5094350" cy="1570630"/>
          </a:xfrm>
        </p:spPr>
        <p:txBody>
          <a:bodyPr anchor="b">
            <a:noAutofit/>
          </a:bodyPr>
          <a:lstStyle>
            <a:lvl1pPr algn="l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40126" y="2067560"/>
            <a:ext cx="4961572" cy="4724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4B7102-4057-AFE9-A8C7-6CD70FEBF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0125" y="2894029"/>
            <a:ext cx="4961571" cy="319568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F2C18-A94A-7F10-F4D9-7BBA44890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6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5AA013-290E-4B0C-C57B-1CF274BAE86E}"/>
              </a:ext>
            </a:extLst>
          </p:cNvPr>
          <p:cNvSpPr/>
          <p:nvPr userDrawn="1"/>
        </p:nvSpPr>
        <p:spPr>
          <a:xfrm>
            <a:off x="-12065" y="0"/>
            <a:ext cx="12214226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1" y="1777632"/>
            <a:ext cx="6268720" cy="67375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Exciting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3134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85507" y="660416"/>
            <a:ext cx="3866823" cy="83184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supporting header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85507" y="1625616"/>
            <a:ext cx="3866823" cy="4648324"/>
          </a:xfrm>
        </p:spPr>
        <p:txBody>
          <a:bodyPr>
            <a:normAutofit/>
          </a:bodyPr>
          <a:lstStyle>
            <a:lvl1pPr algn="l">
              <a:lnSpc>
                <a:spcPts val="2120"/>
              </a:lnSpc>
              <a:spcBef>
                <a:spcPts val="0"/>
              </a:spcBef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5139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9524BC-E839-2680-8569-540881936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CC589-3D6A-A96E-5138-A506B81C760B}"/>
              </a:ext>
            </a:extLst>
          </p:cNvPr>
          <p:cNvCxnSpPr>
            <a:cxnSpLocks/>
          </p:cNvCxnSpPr>
          <p:nvPr userDrawn="1"/>
        </p:nvCxnSpPr>
        <p:spPr>
          <a:xfrm>
            <a:off x="439670" y="5148234"/>
            <a:ext cx="2227237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8589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28A1D-DDD9-6226-13C5-F8E07D58E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227" y="978140"/>
            <a:ext cx="6001469" cy="725058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56EB85F-5196-0326-99CC-724DA8735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2800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BEBA024-9BEC-A2EF-D16E-841801DCDBE8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16687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71C984-15AE-2721-B556-42A985E0D190}"/>
              </a:ext>
            </a:extLst>
          </p:cNvPr>
          <p:cNvCxnSpPr>
            <a:cxnSpLocks/>
          </p:cNvCxnSpPr>
          <p:nvPr userDrawn="1"/>
        </p:nvCxnSpPr>
        <p:spPr>
          <a:xfrm>
            <a:off x="2884343" y="5148234"/>
            <a:ext cx="2227237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84A7B21-9024-FB0B-5BE5-3BA68D90D4E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883363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800158B-932C-E0C3-F749-C80E25D538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6536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160E197A-7E21-C074-6862-E38B98624FF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464793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1B1525-655E-92AF-7B7B-02187B97856A}"/>
              </a:ext>
            </a:extLst>
          </p:cNvPr>
          <p:cNvCxnSpPr>
            <a:cxnSpLocks/>
          </p:cNvCxnSpPr>
          <p:nvPr userDrawn="1"/>
        </p:nvCxnSpPr>
        <p:spPr>
          <a:xfrm>
            <a:off x="5153072" y="5148234"/>
            <a:ext cx="2227237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D009E88A-5371-9E57-B78C-50D845DF9A3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151991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E464AC4-295E-F8B0-32B9-66CFD2FE76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39845" y="4875048"/>
            <a:ext cx="2316988" cy="21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0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7F91DF0-D06C-FB09-1D82-EA2CF31C7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1" y="-181372"/>
            <a:ext cx="12279648" cy="7071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966" y="498537"/>
            <a:ext cx="4402015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322210" y="4817075"/>
            <a:ext cx="235045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spc="-3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700456" y="2235750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A1E4C1A-0679-4AA2-C9F4-AB9ADD66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048BA80-5C17-79AD-4860-E9DB1F8E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00456" y="2578680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60227" y="2209614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6FB7AE5-39BE-214D-7A29-25FA2862E71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700456" y="3598723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EDC5EF0-BB1E-04B0-64F0-FE14958DBD2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00456" y="3941653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37459B-B4EC-6EE9-DA71-20588C9647B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60227" y="3572587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F8E508D-B60F-EABD-D208-8CDFDB06A1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700456" y="5009650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FF66FA7F-097F-8980-A435-FDF82CF469C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0456" y="5352580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038AF23-ABAD-7F55-4E3B-53DA09815D3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260227" y="4983514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9524BC-E839-2680-8569-540881936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CC589-3D6A-A96E-5138-A506B81C760B}"/>
              </a:ext>
            </a:extLst>
          </p:cNvPr>
          <p:cNvCxnSpPr>
            <a:cxnSpLocks/>
          </p:cNvCxnSpPr>
          <p:nvPr userDrawn="1"/>
        </p:nvCxnSpPr>
        <p:spPr>
          <a:xfrm>
            <a:off x="2268746" y="5610859"/>
            <a:ext cx="24573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267665" y="5716066"/>
            <a:ext cx="2459543" cy="619723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784D-96F7-B2F7-0385-96CDC2A3122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28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thing, footwear, person, tree&#10;&#10;Description automatically generated">
            <a:extLst>
              <a:ext uri="{FF2B5EF4-FFF2-40B4-BE49-F238E27FC236}">
                <a16:creationId xmlns:a16="http://schemas.microsoft.com/office/drawing/2014/main" id="{4517696C-C0A9-4023-8B26-1C030C59F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65" y="-175685"/>
            <a:ext cx="12214226" cy="7033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F46C42-8C5C-5A78-401F-E6EEC599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78486"/>
            <a:ext cx="4221480" cy="1984258"/>
          </a:xfrm>
        </p:spPr>
        <p:txBody>
          <a:bodyPr/>
          <a:lstStyle>
            <a:lvl1pPr>
              <a:lnSpc>
                <a:spcPts val="418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4E9041-0375-B81A-A320-7059E475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5DC00F-9326-3780-9228-2D5336FE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BDA63-09FC-DE76-2F87-39724D60D50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8C455-9462-A865-286D-5137D4DC7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44C933-A84E-EB4E-A3F5-3147DFBB44A5}"/>
              </a:ext>
            </a:extLst>
          </p:cNvPr>
          <p:cNvCxnSpPr>
            <a:cxnSpLocks/>
          </p:cNvCxnSpPr>
          <p:nvPr userDrawn="1"/>
        </p:nvCxnSpPr>
        <p:spPr>
          <a:xfrm>
            <a:off x="594360" y="3172320"/>
            <a:ext cx="40690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6C3B85-D80D-38B8-2B4E-779E130CD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2709406"/>
            <a:ext cx="5181600" cy="4019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539971-F3E0-4155-9A47-6EE1F893124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94360" y="3258045"/>
            <a:ext cx="5181600" cy="1239589"/>
          </a:xfrm>
        </p:spPr>
        <p:txBody>
          <a:bodyPr/>
          <a:lstStyle>
            <a:lvl1pPr marL="231775" indent="-231775" defTabSz="640080">
              <a:lnSpc>
                <a:spcPts val="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283E2-8C8E-4A85-97E5-DBCE05820F07}"/>
              </a:ext>
            </a:extLst>
          </p:cNvPr>
          <p:cNvCxnSpPr>
            <a:cxnSpLocks/>
          </p:cNvCxnSpPr>
          <p:nvPr userDrawn="1"/>
        </p:nvCxnSpPr>
        <p:spPr>
          <a:xfrm>
            <a:off x="594360" y="5123179"/>
            <a:ext cx="40690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393AB9-CC20-0A1A-8091-B8A5984BFE8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4360" y="4660265"/>
            <a:ext cx="5181600" cy="4019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59A4E5-B26D-0AC3-A44C-4E4A853F758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4360" y="5208904"/>
            <a:ext cx="5181600" cy="1239589"/>
          </a:xfrm>
        </p:spPr>
        <p:txBody>
          <a:bodyPr/>
          <a:lstStyle>
            <a:lvl1pPr marL="231775" indent="-231775" defTabSz="640080">
              <a:lnSpc>
                <a:spcPts val="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0946E6B-4730-7C1E-F256-5C8CF610DE4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1947" y="4624647"/>
            <a:ext cx="235045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spc="-3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Number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669D82-98BA-8986-3A2C-E67234D021AF}"/>
              </a:ext>
            </a:extLst>
          </p:cNvPr>
          <p:cNvCxnSpPr>
            <a:cxnSpLocks/>
          </p:cNvCxnSpPr>
          <p:nvPr userDrawn="1"/>
        </p:nvCxnSpPr>
        <p:spPr>
          <a:xfrm>
            <a:off x="6118483" y="5418431"/>
            <a:ext cx="24573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9769BE1-DA2A-A950-E697-D44952D3A45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17402" y="5523638"/>
            <a:ext cx="2459543" cy="619723"/>
          </a:xfrm>
        </p:spPr>
        <p:txBody>
          <a:bodyPr/>
          <a:lstStyle>
            <a:lvl1pPr algn="ctr"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</p:spTree>
    <p:extLst>
      <p:ext uri="{BB962C8B-B14F-4D97-AF65-F5344CB8AC3E}">
        <p14:creationId xmlns:p14="http://schemas.microsoft.com/office/powerpoint/2010/main" val="245067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lipart, mammal, graphics, illustration&#10;&#10;Description automatically generated">
            <a:extLst>
              <a:ext uri="{FF2B5EF4-FFF2-40B4-BE49-F238E27FC236}">
                <a16:creationId xmlns:a16="http://schemas.microsoft.com/office/drawing/2014/main" id="{FD9B8738-56FD-7D5B-6744-66BA02D02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6419" y="-420236"/>
            <a:ext cx="9552662" cy="9457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0366" y="1788024"/>
            <a:ext cx="3964452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66244" y="3692439"/>
            <a:ext cx="3964452" cy="1231786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9D0AD3-BD76-D95A-33F3-02C2C3756AF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866244" y="5417543"/>
            <a:ext cx="3964452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</p:spTree>
    <p:extLst>
      <p:ext uri="{BB962C8B-B14F-4D97-AF65-F5344CB8AC3E}">
        <p14:creationId xmlns:p14="http://schemas.microsoft.com/office/powerpoint/2010/main" val="223271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CCF461F7-31FB-5E3D-D047-B641F5F7F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40732"/>
            <a:ext cx="12192000" cy="7357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2395" y="390716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2394" y="2176645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3F145FB-5ED3-9EE9-7420-C49CDA703DF7}"/>
              </a:ext>
            </a:extLst>
          </p:cNvPr>
          <p:cNvSpPr txBox="1">
            <a:spLocks/>
          </p:cNvSpPr>
          <p:nvPr userDrawn="1"/>
        </p:nvSpPr>
        <p:spPr>
          <a:xfrm>
            <a:off x="8018938" y="5507915"/>
            <a:ext cx="3811757" cy="968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1" kern="1200" spc="3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i="1" spc="0" dirty="0" err="1"/>
              <a:t>Presentor</a:t>
            </a:r>
            <a:r>
              <a:rPr lang="en-US" sz="2200" i="1" spc="0" dirty="0"/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23469-6805-026F-727C-25445B3148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46E1B12-55B2-5D8D-AEFB-87BB7A82D2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61902" y="255977"/>
            <a:ext cx="2120992" cy="27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658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B09C-E987-D98E-B736-0DB66552F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CC864E-ACC4-37A5-D2D1-42BE0808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A9085E-98B8-93B6-1E21-55B08386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5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E1BD98C-C2C1-031E-2C4E-E1D25B0D0B0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-22226" y="3926994"/>
            <a:ext cx="12214225" cy="29310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658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264FD-DBAE-72F4-7E19-68689DF78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6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6C42-8C5C-5A78-401F-E6EEC599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9D660-1B70-9E94-05CB-E5A80CEDF66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8DCE87F-4559-AAC9-5EE7-F0989EACC5E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-22226" y="2696066"/>
            <a:ext cx="12214225" cy="4161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E96A6-B52F-FB92-8DAB-0C0C2F041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FE35CE-7069-03A4-3C19-360FE5745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0263"/>
            <a:ext cx="10515600" cy="43389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-94267"/>
            <a:ext cx="12214226" cy="7007414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3658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264FD-DBAE-72F4-7E19-68689DF78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CBE8-38A2-FB75-C0E6-F476ED8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36FD-59A9-1353-ABD9-64A22039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1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65871"/>
            <a:ext cx="68370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B09C-E987-D98E-B736-0DB66552F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2A682-D19F-EA91-F274-A3E9C6D688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rcRect/>
          <a:stretch/>
        </p:blipFill>
        <p:spPr>
          <a:xfrm>
            <a:off x="7593471" y="2714920"/>
            <a:ext cx="4403866" cy="40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DC395F-62A1-7E1C-8C55-E9FA3368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5/29/2025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74B3A9-7102-AD0D-8BA8-62A138C1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7BA1F-FA7F-703B-71AA-3191E9E79E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38538-1C5C-A2DD-ABB6-44D33FE42A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7AF1A-FB6F-7E39-D3F1-9BBC35F0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D5264-DE65-FCD1-44FE-3906F340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8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7" r:id="rId4"/>
    <p:sldLayoutId id="2147483651" r:id="rId5"/>
    <p:sldLayoutId id="2147483665" r:id="rId6"/>
    <p:sldLayoutId id="2147483666" r:id="rId7"/>
    <p:sldLayoutId id="2147483668" r:id="rId8"/>
    <p:sldLayoutId id="2147483655" r:id="rId9"/>
    <p:sldLayoutId id="2147483662" r:id="rId10"/>
    <p:sldLayoutId id="2147483650" r:id="rId11"/>
    <p:sldLayoutId id="2147483656" r:id="rId12"/>
    <p:sldLayoutId id="2147483657" r:id="rId13"/>
    <p:sldLayoutId id="2147483663" r:id="rId14"/>
    <p:sldLayoutId id="2147483669" r:id="rId15"/>
    <p:sldLayoutId id="2147483670" r:id="rId16"/>
    <p:sldLayoutId id="2147483664" r:id="rId17"/>
    <p:sldLayoutId id="2147483653" r:id="rId18"/>
    <p:sldLayoutId id="214748365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582A-7B23-D42F-06EF-2353A1F99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FY 2025-26</a:t>
            </a:r>
            <a:br>
              <a:rPr lang="en-US" sz="2400" dirty="0"/>
            </a:br>
            <a:r>
              <a:rPr lang="en-US" sz="2400" dirty="0"/>
              <a:t>Tentative Budget</a:t>
            </a:r>
            <a:br>
              <a:rPr lang="en-US" sz="2400" dirty="0"/>
            </a:br>
            <a:r>
              <a:rPr lang="en-US" sz="2400" dirty="0"/>
              <a:t>and</a:t>
            </a:r>
            <a:br>
              <a:rPr lang="en-US" sz="2400" dirty="0"/>
            </a:br>
            <a:r>
              <a:rPr lang="en-US" sz="2400" dirty="0"/>
              <a:t>Multi-Year </a:t>
            </a:r>
            <a:br>
              <a:rPr lang="en-US" sz="2400" dirty="0"/>
            </a:br>
            <a:r>
              <a:rPr lang="en-US" sz="2400" dirty="0"/>
              <a:t>Projections</a:t>
            </a:r>
            <a:br>
              <a:rPr lang="en-US" sz="2400" dirty="0"/>
            </a:br>
            <a:r>
              <a:rPr lang="en-US" sz="1200" dirty="0"/>
              <a:t>FY 2024-25 thru FY 2028-29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B6CF1-B4BF-3911-C6AC-C282CFA886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June 2,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58B51-3D99-25AD-56BC-432582C8E92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Graciano Mendoza</a:t>
            </a:r>
          </a:p>
          <a:p>
            <a:r>
              <a:rPr lang="en-US" dirty="0"/>
              <a:t>Vice President Administrative Services</a:t>
            </a:r>
          </a:p>
          <a:p>
            <a:endParaRPr lang="en-US" dirty="0"/>
          </a:p>
          <a:p>
            <a:r>
              <a:rPr lang="en-US" dirty="0"/>
              <a:t>David </a:t>
            </a:r>
            <a:r>
              <a:rPr lang="en-US" dirty="0" err="1"/>
              <a:t>Techaira</a:t>
            </a:r>
            <a:endParaRPr lang="en-US" dirty="0"/>
          </a:p>
          <a:p>
            <a:r>
              <a:rPr lang="en-US" dirty="0"/>
              <a:t>Executive Director of Fiscal and Auxiliary Services</a:t>
            </a:r>
          </a:p>
        </p:txBody>
      </p:sp>
    </p:spTree>
    <p:extLst>
      <p:ext uri="{BB962C8B-B14F-4D97-AF65-F5344CB8AC3E}">
        <p14:creationId xmlns:p14="http://schemas.microsoft.com/office/powerpoint/2010/main" val="124612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4126DA-1D19-4FBD-8FEE-DC9E6D527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573" y="2205561"/>
            <a:ext cx="7906853" cy="38772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2CF533-6019-4346-BB9F-03AB0C822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ECONOMIC OVERVIEW</a:t>
            </a:r>
          </a:p>
        </p:txBody>
      </p:sp>
    </p:spTree>
    <p:extLst>
      <p:ext uri="{BB962C8B-B14F-4D97-AF65-F5344CB8AC3E}">
        <p14:creationId xmlns:p14="http://schemas.microsoft.com/office/powerpoint/2010/main" val="318530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CAB2C9-072A-4AE6-B06B-A8DDEEB2A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863" y="2181745"/>
            <a:ext cx="7878274" cy="39248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A55DAF-B752-4EC1-8F25-BE401B9A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“BIG THREE” TAXES</a:t>
            </a:r>
          </a:p>
        </p:txBody>
      </p:sp>
    </p:spTree>
    <p:extLst>
      <p:ext uri="{BB962C8B-B14F-4D97-AF65-F5344CB8AC3E}">
        <p14:creationId xmlns:p14="http://schemas.microsoft.com/office/powerpoint/2010/main" val="1660266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07FCA5-C6A1-410A-AAA7-8A0D0DED3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915" y="2181745"/>
            <a:ext cx="7840169" cy="39248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EF1113-80F7-4C6F-A644-46B7F980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MAJOR STATE BUDGET ISSUES AND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16330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86A855-969C-423E-B57F-18B016993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152" y="2176982"/>
            <a:ext cx="7849695" cy="39343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EF3A72-34E2-429C-AADA-84765093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TO THE ECONOMY AND STATE BUDGET</a:t>
            </a:r>
          </a:p>
        </p:txBody>
      </p:sp>
    </p:spTree>
    <p:extLst>
      <p:ext uri="{BB962C8B-B14F-4D97-AF65-F5344CB8AC3E}">
        <p14:creationId xmlns:p14="http://schemas.microsoft.com/office/powerpoint/2010/main" val="3490433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865C-D813-4E6B-9A64-70BADCA6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2)  May Revise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A13A8-13D4-4B69-A09D-301A83311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D6EAF4-53A3-4F6B-A23A-ABBEBD24C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800" y="629075"/>
            <a:ext cx="8635999" cy="58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6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3EF005-1108-4E8F-97A7-4D3754763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629075"/>
            <a:ext cx="10515600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23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872614-C6DD-48FF-903D-469C02A19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599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3E6640-E355-4452-BBC1-AC4773B29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599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2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669494-B123-4F6F-9EE2-6368496F3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629075"/>
            <a:ext cx="10515600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3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5D416D-B929-9C17-A902-C5E633E9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Economic Overview</a:t>
            </a:r>
          </a:p>
          <a:p>
            <a:pPr marL="514350" indent="-514350">
              <a:buAutoNum type="arabicParenR"/>
            </a:pPr>
            <a:r>
              <a:rPr lang="en-US" dirty="0"/>
              <a:t>May Revise </a:t>
            </a:r>
          </a:p>
          <a:p>
            <a:pPr marL="514350" indent="-514350">
              <a:buAutoNum type="arabicParenR"/>
            </a:pPr>
            <a:r>
              <a:rPr lang="en-US" dirty="0"/>
              <a:t>Tentative Budget Summary</a:t>
            </a:r>
          </a:p>
          <a:p>
            <a:pPr marL="514350" indent="-514350">
              <a:buAutoNum type="arabicParenR"/>
            </a:pPr>
            <a:r>
              <a:rPr lang="en-US" dirty="0"/>
              <a:t>Multi-Year Projections</a:t>
            </a:r>
          </a:p>
          <a:p>
            <a:pPr marL="514350" indent="-514350">
              <a:buAutoNum type="arabicParenR"/>
            </a:pPr>
            <a:r>
              <a:rPr lang="en-US" dirty="0"/>
              <a:t>Considerations, Recommendations and Reminders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3A0C33-2897-E5AC-D844-C4D53EAB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00261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C40A50-2808-42F7-AF63-431DC261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629075"/>
            <a:ext cx="10515599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4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D0CC0C-42FD-4AAF-BB05-F85BC62B9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599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36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B6067-4C68-4C6D-AEF4-D4431E8FE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600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37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CD3405-E00C-45E0-A29A-D86634628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600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F73830-9C75-4596-BF14-1F63F28F4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600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3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D3ED6E-2748-4DFF-A2D8-A6D29D30C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600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1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932256-4DB3-4DE3-B72B-2494090E5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9075"/>
            <a:ext cx="10515600" cy="5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18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C7C6A1-46DB-4D85-BB22-80FB2D345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152" y="2176982"/>
            <a:ext cx="7849695" cy="39343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F78E17-186D-4F3D-9575-7013C766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PROGRAMS RECEIVING COLA</a:t>
            </a:r>
          </a:p>
        </p:txBody>
      </p:sp>
    </p:spTree>
    <p:extLst>
      <p:ext uri="{BB962C8B-B14F-4D97-AF65-F5344CB8AC3E}">
        <p14:creationId xmlns:p14="http://schemas.microsoft.com/office/powerpoint/2010/main" val="302818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865C-D813-4E6B-9A64-70BADCA6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3)  Tentative Budget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A13A8-13D4-4B69-A09D-301A83311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17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273377"/>
            <a:ext cx="11055350" cy="1311362"/>
          </a:xfrm>
        </p:spPr>
        <p:txBody>
          <a:bodyPr>
            <a:normAutofit fontScale="90000"/>
          </a:bodyPr>
          <a:lstStyle/>
          <a:p>
            <a:r>
              <a:rPr lang="en-US" dirty="0"/>
              <a:t>May Revise: Statewide Budget 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DE0F-BE86-9D7F-CE8C-3D83F7589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1093"/>
            <a:ext cx="10515600" cy="3695307"/>
          </a:xfrm>
        </p:spPr>
        <p:txBody>
          <a:bodyPr>
            <a:normAutofit/>
          </a:bodyPr>
          <a:lstStyle/>
          <a:p>
            <a:r>
              <a:rPr lang="en-US" dirty="0"/>
              <a:t>California faces a budget deficit of $12 billion.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Constrained budget environment shaped by continued economic uncertainty and lower revenue expectations related to stock market volatility and tariff impacts.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Despite deficit, the Governor maintains core support for community colleges.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Funding for community colleges is stable compared to the 2024-25 enacted budget.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Budget shortfall addressed through program reductions (e.g. health care), borrowing and funding shifts, and deferrals.</a:t>
            </a:r>
          </a:p>
        </p:txBody>
      </p:sp>
    </p:spTree>
    <p:extLst>
      <p:ext uri="{BB962C8B-B14F-4D97-AF65-F5344CB8AC3E}">
        <p14:creationId xmlns:p14="http://schemas.microsoft.com/office/powerpoint/2010/main" val="46943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30FA-9080-69A3-DD12-616EF56F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1)  Economic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DEE65-2A27-CD63-2D83-A2E927492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80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30FA-9080-69A3-DD12-616EF56F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77262"/>
            <a:ext cx="11654117" cy="1311362"/>
          </a:xfrm>
        </p:spPr>
        <p:txBody>
          <a:bodyPr>
            <a:normAutofit/>
          </a:bodyPr>
          <a:lstStyle/>
          <a:p>
            <a:r>
              <a:rPr lang="en-US" dirty="0"/>
              <a:t>May Revise: Implications for Hartnell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DEE65-2A27-CD63-2D83-A2E927492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889" y="1636889"/>
            <a:ext cx="7657631" cy="242711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 immediate cuts to funding or base apportionments.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revised Cost-of-Living Adjustment (COLA) of 2.3% for apportionments.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COLA of 2.3% for the Adult Education program and selected categorical programs (e.g. Apprenticeship, CalWORKs, EOPS, CARE, Childcare Tax Bailout, DSPS, and Mandates Block Grant).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2024-25 funding amount, or SCFF generated revenue amount, is our new funding “floor.”</a:t>
            </a:r>
          </a:p>
        </p:txBody>
      </p:sp>
    </p:spTree>
    <p:extLst>
      <p:ext uri="{BB962C8B-B14F-4D97-AF65-F5344CB8AC3E}">
        <p14:creationId xmlns:p14="http://schemas.microsoft.com/office/powerpoint/2010/main" val="2871926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273377"/>
            <a:ext cx="11055350" cy="1311362"/>
          </a:xfrm>
        </p:spPr>
        <p:txBody>
          <a:bodyPr>
            <a:normAutofit/>
          </a:bodyPr>
          <a:lstStyle/>
          <a:p>
            <a:r>
              <a:rPr lang="en-US" dirty="0"/>
              <a:t>Tentative Budget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DE0F-BE86-9D7F-CE8C-3D83F7589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1093"/>
            <a:ext cx="11055350" cy="4072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Unrestricted General Fund Budget is balanced at ~$76 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Includes proposed COLA revenue and revenue deficit factor of 2.8%.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Salary and benefits account for 82% of total expenditures.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Estimated year-end Fund Balance (Reserve) is 21% or $16.3 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r>
              <a:rPr lang="en-US" dirty="0"/>
              <a:t>All identified requirements have been funded, including adjustments to employee benefits.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Step and column increases.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STRS rate remains at 19.10%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PERS rate decreases to 26.81% (down from 27.05% in 2024-25).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Health and Welfare benefits increase by an estimated 16%.</a:t>
            </a:r>
          </a:p>
          <a:p>
            <a:endParaRPr lang="en-US" dirty="0"/>
          </a:p>
          <a:p>
            <a:r>
              <a:rPr lang="en-US" dirty="0"/>
              <a:t>All District funds are projected to have a positive ending balance at the end of 2025-26.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45360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0"/>
            <a:ext cx="11055350" cy="1311362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Tentative Budget 2025-26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5448FA4-24F6-41A2-839C-058BE01C84D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69023" y="1311362"/>
          <a:ext cx="7874044" cy="5377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7411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46" y="2773319"/>
            <a:ext cx="3978275" cy="1311362"/>
          </a:xfrm>
        </p:spPr>
        <p:txBody>
          <a:bodyPr>
            <a:normAutofit fontScale="90000"/>
          </a:bodyPr>
          <a:lstStyle/>
          <a:p>
            <a:r>
              <a:rPr lang="en-US" dirty="0"/>
              <a:t>Budget Summary </a:t>
            </a:r>
            <a:br>
              <a:rPr lang="en-US" dirty="0"/>
            </a:br>
            <a:r>
              <a:rPr lang="en-US" dirty="0"/>
              <a:t>By Fund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2534C-5F1D-41F6-9573-DE44D17C8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621" y="261495"/>
            <a:ext cx="6420746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8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88B5-E686-4B73-A1DB-B06BA447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4)  Multi-Year Projections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1B11D-7EA3-4567-AC35-F709B4090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21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C2D998-626B-4C91-B033-F1F93B7A1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733" y="1954638"/>
            <a:ext cx="8779934" cy="42742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E11007-85A5-4D1E-943E-C37401B1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ENROLLMENT TRENDS</a:t>
            </a:r>
          </a:p>
        </p:txBody>
      </p:sp>
    </p:spTree>
    <p:extLst>
      <p:ext uri="{BB962C8B-B14F-4D97-AF65-F5344CB8AC3E}">
        <p14:creationId xmlns:p14="http://schemas.microsoft.com/office/powerpoint/2010/main" val="1608921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72CC-97C6-DA49-6658-CFBBE46B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REVENUE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82489-10CB-D819-7A76-441CB0440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17" y="1954637"/>
            <a:ext cx="10725150" cy="4505429"/>
          </a:xfrm>
        </p:spPr>
        <p:txBody>
          <a:bodyPr>
            <a:normAutofit fontScale="32500" lnSpcReduction="20000"/>
          </a:bodyPr>
          <a:lstStyle/>
          <a:p>
            <a:endParaRPr lang="en-US" sz="860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60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8600" dirty="0"/>
              <a:t>FY 25-26 thru FY 29-30 =&gt;  2.3%, 3.02%, 3.42% and 3.31% </a:t>
            </a:r>
          </a:p>
          <a:p>
            <a:r>
              <a:rPr lang="en-US" sz="8600" dirty="0"/>
              <a:t>       (School Services of California Inc., as of May 21, 2025)</a:t>
            </a:r>
          </a:p>
          <a:p>
            <a:endParaRPr lang="en-US" sz="8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8600" dirty="0"/>
              <a:t>FY 25-26 thru FY 29-30 =&gt; 2.35%, 0.5%, 0.5%, 0.5% and 0.5%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2900" dirty="0"/>
          </a:p>
          <a:p>
            <a:endParaRPr lang="en-US" sz="29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89970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36F475-1B02-4E4C-98F7-7EDF8D6E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REVENUE PROJECTIONS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73EC1D-02D8-4C80-BCA5-BD0942ECE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933" y="1954638"/>
            <a:ext cx="8678334" cy="45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72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9C383-DC83-4EFB-9890-A27A363B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MULTI-YEAR PROJECTIONS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BC7089-66F2-4043-9CA3-ADD16E8D4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954638"/>
            <a:ext cx="9008533" cy="44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ECEC13-5A50-40DF-8580-8FE9DDAB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MULTI-YEAR PROJECTIONS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345DD0-28BE-4DBE-802C-CF90A96DE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667" y="1954638"/>
            <a:ext cx="8373534" cy="44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86906B-8A91-4713-B1E4-C4C2C82D5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810" y="2181745"/>
            <a:ext cx="7916380" cy="39248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219B05-6E64-40F7-85F6-5E4E1237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U.S. GROSS DOMESTIC PRODUCT AND CONSUMER CONFIDENCE</a:t>
            </a:r>
          </a:p>
        </p:txBody>
      </p:sp>
    </p:spTree>
    <p:extLst>
      <p:ext uri="{BB962C8B-B14F-4D97-AF65-F5344CB8AC3E}">
        <p14:creationId xmlns:p14="http://schemas.microsoft.com/office/powerpoint/2010/main" val="1480734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D01B-FAD7-4AC6-A72B-65217287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5)  Considerations, Recommendations and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30CAE-A418-45A0-9C93-614A36F52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91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273377"/>
            <a:ext cx="11055350" cy="1311362"/>
          </a:xfrm>
        </p:spPr>
        <p:txBody>
          <a:bodyPr>
            <a:normAutofit/>
          </a:bodyPr>
          <a:lstStyle/>
          <a:p>
            <a:r>
              <a:rPr lang="en-US" dirty="0"/>
              <a:t>Future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DE0F-BE86-9D7F-CE8C-3D83F7589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1093"/>
            <a:ext cx="11055350" cy="407237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Vulnerable to National and State Economic Fluctuations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Unknown Effects from Federal Changes to Education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Enrollment and FTES targets must be monitored closely as funding continues to be enrollment-driven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Maintain structural balance in consideration of flat or slightly declining revenues.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Prepare contingency plans for potential mid-year adjustments and deferral payments.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Monitor final budget passage by legislature and Governor.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Adjust district budget as necessary based on finalized allocations and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64904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273377"/>
            <a:ext cx="11055350" cy="1311362"/>
          </a:xfrm>
        </p:spPr>
        <p:txBody>
          <a:bodyPr>
            <a:normAutofit/>
          </a:bodyPr>
          <a:lstStyle/>
          <a:p>
            <a:r>
              <a:rPr lang="en-US" dirty="0"/>
              <a:t>Recommendations and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DE0F-BE86-9D7F-CE8C-3D83F7589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1093"/>
            <a:ext cx="11055350" cy="4072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Recommendations: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Approve proposed 2025-26 tentative budget by July 1</a:t>
            </a:r>
            <a:r>
              <a:rPr lang="en-US" b="0" baseline="30000" dirty="0">
                <a:solidFill>
                  <a:schemeClr val="tx2"/>
                </a:solidFill>
              </a:rPr>
              <a:t>st</a:t>
            </a:r>
            <a:r>
              <a:rPr lang="en-US" b="0" dirty="0">
                <a:solidFill>
                  <a:schemeClr val="tx2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Reminders: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Approval of the tentative budget provides authorization to spend district funds at the start of the fiscal year.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Includes projected revenue and expenditures based on the Governor’s May Revision and adjustments for District operations.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Adoption of a final budget must be done by September 15</a:t>
            </a:r>
            <a:r>
              <a:rPr lang="en-US" b="0" baseline="30000" dirty="0">
                <a:solidFill>
                  <a:schemeClr val="tx2"/>
                </a:solidFill>
              </a:rPr>
              <a:t>th</a:t>
            </a:r>
            <a:r>
              <a:rPr lang="en-US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5232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0243-FC64-228A-204B-8E41B840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14ADC-D2DD-A629-5468-B2DB52B693A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94360" y="5187206"/>
            <a:ext cx="5181600" cy="12395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90794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43FF-EC22-AD80-24A4-BCACCD54D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BB6A9-2329-7AC7-D0D0-5DB4D23B6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7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1D2C87-E4D7-4916-8947-E606C3133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152" y="2186508"/>
            <a:ext cx="7849695" cy="39153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A1EF07-AAE4-44D9-9D95-6002ABCA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U.S. AND CALIFORNIA UNEMPLOYMENT RATE</a:t>
            </a:r>
          </a:p>
        </p:txBody>
      </p:sp>
    </p:spTree>
    <p:extLst>
      <p:ext uri="{BB962C8B-B14F-4D97-AF65-F5344CB8AC3E}">
        <p14:creationId xmlns:p14="http://schemas.microsoft.com/office/powerpoint/2010/main" val="181738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A5302E-DB8C-47F9-93AE-FAD0B535F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810" y="2215087"/>
            <a:ext cx="7916380" cy="38581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DEA424-0C47-4A77-A295-76AC90D0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IMPACT OF FEDERAL POLICIES</a:t>
            </a:r>
          </a:p>
        </p:txBody>
      </p:sp>
    </p:spTree>
    <p:extLst>
      <p:ext uri="{BB962C8B-B14F-4D97-AF65-F5344CB8AC3E}">
        <p14:creationId xmlns:p14="http://schemas.microsoft.com/office/powerpoint/2010/main" val="240700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93FE88-8D3F-4527-93AB-4A2132A35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520" y="2224613"/>
            <a:ext cx="7944959" cy="38391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C6BE97-E8DE-4F3F-911D-ACE6721C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FEDERAL EDUCATION BUDGET</a:t>
            </a:r>
          </a:p>
        </p:txBody>
      </p:sp>
    </p:spTree>
    <p:extLst>
      <p:ext uri="{BB962C8B-B14F-4D97-AF65-F5344CB8AC3E}">
        <p14:creationId xmlns:p14="http://schemas.microsoft.com/office/powerpoint/2010/main" val="770934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574394-64FE-4C4A-AF2C-D342DD1BF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047" y="2238903"/>
            <a:ext cx="7925906" cy="38105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EF90E1-93E1-4661-92BE-F28DAD3D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FEDERAL EDUCATION POLICIES AND LOCAL IMPACTS</a:t>
            </a:r>
          </a:p>
        </p:txBody>
      </p:sp>
    </p:spTree>
    <p:extLst>
      <p:ext uri="{BB962C8B-B14F-4D97-AF65-F5344CB8AC3E}">
        <p14:creationId xmlns:p14="http://schemas.microsoft.com/office/powerpoint/2010/main" val="100096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035914-8D68-411A-80B9-D9174B6A1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336" y="2238903"/>
            <a:ext cx="7897327" cy="38105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C77222-8E30-4446-81B7-A698CFD9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FEDERAL EDUCATION POLICIES AND LOCAL IMPACTS –ED LAYOFFS</a:t>
            </a:r>
          </a:p>
        </p:txBody>
      </p:sp>
    </p:spTree>
    <p:extLst>
      <p:ext uri="{BB962C8B-B14F-4D97-AF65-F5344CB8AC3E}">
        <p14:creationId xmlns:p14="http://schemas.microsoft.com/office/powerpoint/2010/main" val="319429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rnell">
      <a:dk1>
        <a:srgbClr val="393939"/>
      </a:dk1>
      <a:lt1>
        <a:srgbClr val="FFFFFF"/>
      </a:lt1>
      <a:dk2>
        <a:srgbClr val="850037"/>
      </a:dk2>
      <a:lt2>
        <a:srgbClr val="E7E6E6"/>
      </a:lt2>
      <a:accent1>
        <a:srgbClr val="42C3C5"/>
      </a:accent1>
      <a:accent2>
        <a:srgbClr val="FCB813"/>
      </a:accent2>
      <a:accent3>
        <a:srgbClr val="A5A5A5"/>
      </a:accent3>
      <a:accent4>
        <a:srgbClr val="F44E38"/>
      </a:accent4>
      <a:accent5>
        <a:srgbClr val="48002E"/>
      </a:accent5>
      <a:accent6>
        <a:srgbClr val="C7D019"/>
      </a:accent6>
      <a:hlink>
        <a:srgbClr val="FCB813"/>
      </a:hlink>
      <a:folHlink>
        <a:srgbClr val="86620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C1C49B810684AA76B35B6FDCD2512" ma:contentTypeVersion="10" ma:contentTypeDescription="Create a new document." ma:contentTypeScope="" ma:versionID="65019bbd2011ef50c766c42b2689b591">
  <xsd:schema xmlns:xsd="http://www.w3.org/2001/XMLSchema" xmlns:xs="http://www.w3.org/2001/XMLSchema" xmlns:p="http://schemas.microsoft.com/office/2006/metadata/properties" xmlns:ns3="78f4862a-41a1-4989-82ca-5fbccb820e6d" targetNamespace="http://schemas.microsoft.com/office/2006/metadata/properties" ma:root="true" ma:fieldsID="4c2d115b3ae1e1d44fa637511f1cc715" ns3:_="">
    <xsd:import namespace="78f4862a-41a1-4989-82ca-5fbccb820e6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4862a-41a1-4989-82ca-5fbccb820e6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ED9040-3B35-48B5-B7F0-D8710EC8E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AB498D-1A50-46F4-AB80-801A939E91FB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8f4862a-41a1-4989-82ca-5fbccb820e6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A9A41D4-6C89-4316-BE21-45398655FE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f4862a-41a1-4989-82ca-5fbccb820e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640</Words>
  <Application>Microsoft Office PowerPoint</Application>
  <PresentationFormat>Widescreen</PresentationFormat>
  <Paragraphs>95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FY 2025-26 Tentative Budget and Multi-Year  Projections FY 2024-25 thru FY 2028-29</vt:lpstr>
      <vt:lpstr>AGENDA</vt:lpstr>
      <vt:lpstr>1)  Economic Overview</vt:lpstr>
      <vt:lpstr>U.S. GROSS DOMESTIC PRODUCT AND CONSUMER CONFIDENCE</vt:lpstr>
      <vt:lpstr>U.S. AND CALIFORNIA UNEMPLOYMENT RATE</vt:lpstr>
      <vt:lpstr>ECONOMIC IMPACT OF FEDERAL POLICIES</vt:lpstr>
      <vt:lpstr>FEDERAL EDUCATION BUDGET</vt:lpstr>
      <vt:lpstr>FEDERAL EDUCATION POLICIES AND LOCAL IMPACTS</vt:lpstr>
      <vt:lpstr>FEDERAL EDUCATION POLICIES AND LOCAL IMPACTS –ED LAYOFFS</vt:lpstr>
      <vt:lpstr>STATE ECONOMIC OVERVIEW</vt:lpstr>
      <vt:lpstr>“BIG THREE” TAXES</vt:lpstr>
      <vt:lpstr>MAJOR STATE BUDGET ISSUES AND CONSIDERATIONS</vt:lpstr>
      <vt:lpstr>RISKS TO THE ECONOMY AND STATE BUDGET</vt:lpstr>
      <vt:lpstr>2)  May Revise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CATEGORICAL PROGRAMS RECEIVING COLA</vt:lpstr>
      <vt:lpstr>3)  Tentative Budget Summary</vt:lpstr>
      <vt:lpstr>May Revise: Statewide Budget Outlook</vt:lpstr>
      <vt:lpstr>May Revise: Implications for Hartnell</vt:lpstr>
      <vt:lpstr>Tentative Budget Summary</vt:lpstr>
      <vt:lpstr>Proposed Tentative Budget 2025-26</vt:lpstr>
      <vt:lpstr>Budget Summary  By Fund</vt:lpstr>
      <vt:lpstr>4)  Multi-Year Projections</vt:lpstr>
      <vt:lpstr>ENROLLMENT TRENDS</vt:lpstr>
      <vt:lpstr>REVENUE ASSUMPTIONS</vt:lpstr>
      <vt:lpstr>REVENUE PROJECTIONS</vt:lpstr>
      <vt:lpstr>MULTI-YEAR PROJECTIONS</vt:lpstr>
      <vt:lpstr>MULTI-YEAR PROJECTIONS</vt:lpstr>
      <vt:lpstr>5)  Considerations, Recommendations and Reminders</vt:lpstr>
      <vt:lpstr>Future Considerations</vt:lpstr>
      <vt:lpstr>Recommendations and Reminders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Ignacio Pacheco</dc:creator>
  <cp:lastModifiedBy>Vanessa Meldahl</cp:lastModifiedBy>
  <cp:revision>27</cp:revision>
  <cp:lastPrinted>2025-05-29T17:13:13Z</cp:lastPrinted>
  <dcterms:created xsi:type="dcterms:W3CDTF">2023-05-26T06:51:38Z</dcterms:created>
  <dcterms:modified xsi:type="dcterms:W3CDTF">2025-05-29T18:38:07Z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0x0101005EDC1C49B810684AA76B35B6FDCD2512</vt:lpwstr>
  </property>
</Properties>
</file>