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0"/>
  </p:notesMasterIdLst>
  <p:sldIdLst>
    <p:sldId id="256" r:id="rId2"/>
    <p:sldId id="266" r:id="rId3"/>
    <p:sldId id="267" r:id="rId4"/>
    <p:sldId id="264" r:id="rId5"/>
    <p:sldId id="268" r:id="rId6"/>
    <p:sldId id="269" r:id="rId7"/>
    <p:sldId id="258" r:id="rId8"/>
    <p:sldId id="259" r:id="rId9"/>
  </p:sldIdLst>
  <p:sldSz cx="9144000" cy="6858000" type="screen4x3"/>
  <p:notesSz cx="7010400" cy="9296400"/>
  <p:embeddedFontLst>
    <p:embeddedFont>
      <p:font typeface="Calibri" panose="020F0502020204030204" pitchFamily="34" charset="0"/>
      <p:regular r:id="rId11"/>
      <p:bold r:id="rId12"/>
      <p:italic r:id="rId13"/>
      <p:boldItalic r:id="rId14"/>
    </p:embeddedFont>
    <p:embeddedFont>
      <p:font typeface="Quicksand" panose="020B0604020202020204" charset="0"/>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7" roundtripDataSignature="AMtx7mh1UACfFEqTB96gQUehwfPb5qn2H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BA9A672-667F-455B-9BD7-45A347064C8C}">
  <a:tblStyle styleId="{9BA9A672-667F-455B-9BD7-45A347064C8C}"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1410"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2" Type="http://schemas.openxmlformats.org/officeDocument/2006/relationships/slide" Target="slides/slide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8" Type="http://schemas.openxmlformats.org/officeDocument/2006/relationships/presProps" Target="presProps.xml"/><Relationship Id="rId10" Type="http://schemas.openxmlformats.org/officeDocument/2006/relationships/notesMaster" Target="notesMasters/notesMaster1.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8475" cy="46513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338" y="0"/>
            <a:ext cx="3038475" cy="46513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675" y="4416425"/>
            <a:ext cx="5607050" cy="4183063"/>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3038475" cy="4651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553082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notes"/>
          <p:cNvSpPr txBox="1">
            <a:spLocks noGrp="1"/>
          </p:cNvSpPr>
          <p:nvPr>
            <p:ph type="body" idx="1"/>
          </p:nvPr>
        </p:nvSpPr>
        <p:spPr>
          <a:xfrm>
            <a:off x="701675" y="4416425"/>
            <a:ext cx="5607050" cy="4183063"/>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7" name="Google Shape;57;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36881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4:notes"/>
          <p:cNvSpPr txBox="1">
            <a:spLocks noGrp="1"/>
          </p:cNvSpPr>
          <p:nvPr>
            <p:ph type="body" idx="1"/>
          </p:nvPr>
        </p:nvSpPr>
        <p:spPr>
          <a:xfrm>
            <a:off x="701675" y="4416425"/>
            <a:ext cx="5607050" cy="4183063"/>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p1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7683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4:notes"/>
          <p:cNvSpPr txBox="1">
            <a:spLocks noGrp="1"/>
          </p:cNvSpPr>
          <p:nvPr>
            <p:ph type="body" idx="1"/>
          </p:nvPr>
        </p:nvSpPr>
        <p:spPr>
          <a:xfrm>
            <a:off x="701675" y="4416425"/>
            <a:ext cx="5607050" cy="4183063"/>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p1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26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4:notes"/>
          <p:cNvSpPr txBox="1">
            <a:spLocks noGrp="1"/>
          </p:cNvSpPr>
          <p:nvPr>
            <p:ph type="body" idx="1"/>
          </p:nvPr>
        </p:nvSpPr>
        <p:spPr>
          <a:xfrm>
            <a:off x="701675" y="4416425"/>
            <a:ext cx="5607050" cy="4183063"/>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p1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5580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411070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20"/>
        <p:cNvGrpSpPr/>
        <p:nvPr/>
      </p:nvGrpSpPr>
      <p:grpSpPr>
        <a:xfrm>
          <a:off x="0" y="0"/>
          <a:ext cx="0" cy="0"/>
          <a:chOff x="0" y="0"/>
          <a:chExt cx="0" cy="0"/>
        </a:xfrm>
      </p:grpSpPr>
      <p:grpSp>
        <p:nvGrpSpPr>
          <p:cNvPr id="21" name="Google Shape;21;p17"/>
          <p:cNvGrpSpPr/>
          <p:nvPr/>
        </p:nvGrpSpPr>
        <p:grpSpPr>
          <a:xfrm>
            <a:off x="0" y="0"/>
            <a:ext cx="9144000" cy="5703482"/>
            <a:chOff x="0" y="0"/>
            <a:chExt cx="9144000" cy="5703482"/>
          </a:xfrm>
        </p:grpSpPr>
        <p:sp>
          <p:nvSpPr>
            <p:cNvPr id="22" name="Google Shape;22;p17"/>
            <p:cNvSpPr/>
            <p:nvPr/>
          </p:nvSpPr>
          <p:spPr>
            <a:xfrm>
              <a:off x="0" y="0"/>
              <a:ext cx="6192207" cy="3600450"/>
            </a:xfrm>
            <a:prstGeom prst="rect">
              <a:avLst/>
            </a:prstGeom>
            <a:solidFill>
              <a:srgbClr val="4D1A2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FFFFFF"/>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23" name="Google Shape;23;p17"/>
            <p:cNvSpPr/>
            <p:nvPr/>
          </p:nvSpPr>
          <p:spPr>
            <a:xfrm>
              <a:off x="6192207" y="0"/>
              <a:ext cx="2951793" cy="3600450"/>
            </a:xfrm>
            <a:prstGeom prst="rect">
              <a:avLst/>
            </a:prstGeom>
            <a:solidFill>
              <a:srgbClr val="E3912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24" name="Google Shape;24;p17"/>
            <p:cNvSpPr/>
            <p:nvPr/>
          </p:nvSpPr>
          <p:spPr>
            <a:xfrm>
              <a:off x="0" y="3600451"/>
              <a:ext cx="6192207" cy="92579"/>
            </a:xfrm>
            <a:prstGeom prst="rect">
              <a:avLst/>
            </a:prstGeom>
            <a:solidFill>
              <a:srgbClr val="E3912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25" name="Google Shape;25;p17"/>
            <p:cNvSpPr/>
            <p:nvPr/>
          </p:nvSpPr>
          <p:spPr>
            <a:xfrm>
              <a:off x="6192207" y="3600450"/>
              <a:ext cx="2951793" cy="92580"/>
            </a:xfrm>
            <a:prstGeom prst="rect">
              <a:avLst/>
            </a:prstGeom>
            <a:solidFill>
              <a:srgbClr val="4D1A2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pic>
          <p:nvPicPr>
            <p:cNvPr id="26" name="Google Shape;26;p17"/>
            <p:cNvPicPr preferRelativeResize="0"/>
            <p:nvPr/>
          </p:nvPicPr>
          <p:blipFill rotWithShape="1">
            <a:blip r:embed="rId2">
              <a:alphaModFix/>
            </a:blip>
            <a:srcRect/>
            <a:stretch/>
          </p:blipFill>
          <p:spPr>
            <a:xfrm>
              <a:off x="7325279" y="4447853"/>
              <a:ext cx="908595" cy="1255629"/>
            </a:xfrm>
            <a:prstGeom prst="rect">
              <a:avLst/>
            </a:prstGeom>
            <a:noFill/>
            <a:ln>
              <a:noFill/>
            </a:ln>
          </p:spPr>
        </p:pic>
      </p:grpSp>
      <p:sp>
        <p:nvSpPr>
          <p:cNvPr id="27" name="Google Shape;27;p17"/>
          <p:cNvSpPr txBox="1">
            <a:spLocks noGrp="1"/>
          </p:cNvSpPr>
          <p:nvPr>
            <p:ph type="ctrTitle"/>
          </p:nvPr>
        </p:nvSpPr>
        <p:spPr>
          <a:xfrm>
            <a:off x="228600" y="1266825"/>
            <a:ext cx="5715000" cy="533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2000"/>
              <a:buFont typeface="Quicksand"/>
              <a:buNone/>
              <a:defRPr sz="2000" b="1">
                <a:solidFill>
                  <a:srgbClr val="F2F2F2"/>
                </a:solidFill>
                <a:latin typeface="Quicksand"/>
                <a:ea typeface="Quicksand"/>
                <a:cs typeface="Quicksand"/>
                <a:sym typeface="Quicksa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17"/>
          <p:cNvSpPr txBox="1">
            <a:spLocks noGrp="1"/>
          </p:cNvSpPr>
          <p:nvPr>
            <p:ph type="subTitle" idx="1"/>
          </p:nvPr>
        </p:nvSpPr>
        <p:spPr>
          <a:xfrm>
            <a:off x="228600" y="228600"/>
            <a:ext cx="5715000" cy="561653"/>
          </a:xfrm>
          <a:prstGeom prst="rect">
            <a:avLst/>
          </a:prstGeom>
          <a:noFill/>
          <a:ln>
            <a:noFill/>
          </a:ln>
        </p:spPr>
        <p:txBody>
          <a:bodyPr spcFirstLastPara="1" wrap="square" lIns="91425" tIns="45700" rIns="91425" bIns="45700" anchor="t" anchorCtr="0">
            <a:normAutofit/>
          </a:bodyPr>
          <a:lstStyle>
            <a:lvl1pPr lvl="0" algn="l">
              <a:spcBef>
                <a:spcPts val="560"/>
              </a:spcBef>
              <a:spcAft>
                <a:spcPts val="0"/>
              </a:spcAft>
              <a:buClr>
                <a:srgbClr val="F2F2F2"/>
              </a:buClr>
              <a:buSzPts val="2800"/>
              <a:buNone/>
              <a:defRPr sz="2800" b="1">
                <a:solidFill>
                  <a:srgbClr val="F2F2F2"/>
                </a:solidFill>
                <a:latin typeface="Quicksand"/>
                <a:ea typeface="Quicksand"/>
                <a:cs typeface="Quicksand"/>
                <a:sym typeface="Quicksand"/>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9" name="Google Shape;29;p17"/>
          <p:cNvSpPr txBox="1"/>
          <p:nvPr/>
        </p:nvSpPr>
        <p:spPr>
          <a:xfrm>
            <a:off x="537284" y="6203646"/>
            <a:ext cx="5535651" cy="86177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600"/>
              <a:buFont typeface="Calibri"/>
              <a:buNone/>
            </a:pPr>
            <a:endParaRPr sz="1600" b="1" i="0" u="none" strike="noStrike" cap="none" baseline="3000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600"/>
              <a:buFont typeface="Calibri"/>
              <a:buNone/>
            </a:pPr>
            <a:endParaRPr sz="1600" b="1" i="0" u="none" strike="noStrike" cap="none" baseline="3000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Calibri"/>
              <a:buNone/>
            </a:pPr>
            <a:r>
              <a:rPr lang="en-US" sz="1600" b="1" i="0" u="none" strike="noStrike" cap="none" baseline="30000">
                <a:solidFill>
                  <a:srgbClr val="000000"/>
                </a:solidFill>
                <a:latin typeface="Calibri"/>
                <a:ea typeface="Calibri"/>
                <a:cs typeface="Calibri"/>
                <a:sym typeface="Calibri"/>
              </a:rPr>
              <a:t>GROWING LEADERS </a:t>
            </a:r>
            <a:r>
              <a:rPr lang="en-US" sz="1600" b="0" i="1" u="none" strike="noStrike" cap="none" baseline="30000">
                <a:solidFill>
                  <a:srgbClr val="000000"/>
                </a:solidFill>
                <a:latin typeface="Calibri"/>
                <a:ea typeface="Calibri"/>
                <a:cs typeface="Calibri"/>
                <a:sym typeface="Calibri"/>
              </a:rPr>
              <a:t>Opportunity. Engagement. Achievement.    www.hartnell.edu</a:t>
            </a:r>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0" name="Google Shape;30;p17"/>
          <p:cNvSpPr txBox="1">
            <a:spLocks noGrp="1"/>
          </p:cNvSpPr>
          <p:nvPr>
            <p:ph type="body" idx="2"/>
          </p:nvPr>
        </p:nvSpPr>
        <p:spPr>
          <a:xfrm>
            <a:off x="228600" y="2819400"/>
            <a:ext cx="3502025" cy="45720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Clr>
                <a:schemeClr val="lt1"/>
              </a:buClr>
              <a:buSzPts val="1800"/>
              <a:buNone/>
              <a:defRPr sz="1800">
                <a:solidFill>
                  <a:schemeClr val="lt1"/>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1" name="Google Shape;31;p17"/>
          <p:cNvSpPr txBox="1">
            <a:spLocks noGrp="1"/>
          </p:cNvSpPr>
          <p:nvPr>
            <p:ph type="body" idx="3"/>
          </p:nvPr>
        </p:nvSpPr>
        <p:spPr>
          <a:xfrm>
            <a:off x="228600" y="1800225"/>
            <a:ext cx="4572000" cy="38100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Clr>
                <a:schemeClr val="lt1"/>
              </a:buClr>
              <a:buSzPts val="1800"/>
              <a:buNone/>
              <a:defRPr sz="1800" b="0" i="1">
                <a:solidFill>
                  <a:schemeClr val="lt1"/>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32"/>
        <p:cNvGrpSpPr/>
        <p:nvPr/>
      </p:nvGrpSpPr>
      <p:grpSpPr>
        <a:xfrm>
          <a:off x="0" y="0"/>
          <a:ext cx="0" cy="0"/>
          <a:chOff x="0" y="0"/>
          <a:chExt cx="0" cy="0"/>
        </a:xfrm>
      </p:grpSpPr>
      <p:sp>
        <p:nvSpPr>
          <p:cNvPr id="33" name="Google Shape;33;p18"/>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0"/>
        <p:cNvGrpSpPr/>
        <p:nvPr/>
      </p:nvGrpSpPr>
      <p:grpSpPr>
        <a:xfrm>
          <a:off x="0" y="0"/>
          <a:ext cx="0" cy="0"/>
          <a:chOff x="0" y="0"/>
          <a:chExt cx="0" cy="0"/>
        </a:xfrm>
      </p:grpSpPr>
      <p:sp>
        <p:nvSpPr>
          <p:cNvPr id="41" name="Google Shape;41;p21"/>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1"/>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228600" algn="l">
              <a:spcBef>
                <a:spcPts val="560"/>
              </a:spcBef>
              <a:spcAft>
                <a:spcPts val="0"/>
              </a:spcAft>
              <a:buClr>
                <a:schemeClr val="dk1"/>
              </a:buClr>
              <a:buSzPts val="2800"/>
              <a:buNone/>
              <a:defRPr sz="2800"/>
            </a:lvl1pPr>
            <a:lvl2pPr marL="914400" lvl="1" indent="-381000" algn="l">
              <a:spcBef>
                <a:spcPts val="480"/>
              </a:spcBef>
              <a:spcAft>
                <a:spcPts val="0"/>
              </a:spcAft>
              <a:buClr>
                <a:srgbClr val="7D183F"/>
              </a:buClr>
              <a:buSzPts val="2400"/>
              <a:buFont typeface="Arial"/>
              <a:buChar char="•"/>
              <a:defRPr sz="2400"/>
            </a:lvl2pPr>
            <a:lvl3pPr marL="1371600" lvl="2" indent="-355600" algn="l">
              <a:spcBef>
                <a:spcPts val="400"/>
              </a:spcBef>
              <a:spcAft>
                <a:spcPts val="0"/>
              </a:spcAft>
              <a:buClr>
                <a:srgbClr val="FCB816"/>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3" name="Google Shape;43;p21"/>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228600" algn="l">
              <a:spcBef>
                <a:spcPts val="560"/>
              </a:spcBef>
              <a:spcAft>
                <a:spcPts val="0"/>
              </a:spcAft>
              <a:buClr>
                <a:schemeClr val="dk1"/>
              </a:buClr>
              <a:buSzPts val="2800"/>
              <a:buNone/>
              <a:defRPr sz="2800"/>
            </a:lvl1pPr>
            <a:lvl2pPr marL="914400" lvl="1" indent="-381000" algn="l">
              <a:spcBef>
                <a:spcPts val="480"/>
              </a:spcBef>
              <a:spcAft>
                <a:spcPts val="0"/>
              </a:spcAft>
              <a:buClr>
                <a:srgbClr val="7D183F"/>
              </a:buClr>
              <a:buSzPts val="2400"/>
              <a:buFont typeface="Arial"/>
              <a:buChar char="•"/>
              <a:defRPr sz="2400"/>
            </a:lvl2pPr>
            <a:lvl3pPr marL="1371600" lvl="2" indent="-355600" algn="l">
              <a:spcBef>
                <a:spcPts val="400"/>
              </a:spcBef>
              <a:spcAft>
                <a:spcPts val="0"/>
              </a:spcAft>
              <a:buClr>
                <a:srgbClr val="FCB816"/>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2"/>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2400"/>
              <a:buFont typeface="Quicksand"/>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228600" algn="l">
              <a:spcBef>
                <a:spcPts val="480"/>
              </a:spcBef>
              <a:spcAft>
                <a:spcPts val="0"/>
              </a:spcAft>
              <a:buClr>
                <a:schemeClr val="dk1"/>
              </a:buClr>
              <a:buSzPts val="2400"/>
              <a:buNone/>
              <a:defRPr sz="2400"/>
            </a:lvl1pPr>
            <a:lvl2pPr marL="914400" lvl="1" indent="-355600" algn="l">
              <a:spcBef>
                <a:spcPts val="400"/>
              </a:spcBef>
              <a:spcAft>
                <a:spcPts val="0"/>
              </a:spcAft>
              <a:buClr>
                <a:srgbClr val="7D183F"/>
              </a:buClr>
              <a:buSzPts val="2000"/>
              <a:buFont typeface="Arial"/>
              <a:buChar char="•"/>
              <a:defRPr sz="2000"/>
            </a:lvl2pPr>
            <a:lvl3pPr marL="1371600" lvl="2" indent="-342900" algn="l">
              <a:spcBef>
                <a:spcPts val="360"/>
              </a:spcBef>
              <a:spcAft>
                <a:spcPts val="0"/>
              </a:spcAft>
              <a:buClr>
                <a:srgbClr val="FCB816"/>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2"/>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2"/>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228600" algn="l">
              <a:spcBef>
                <a:spcPts val="480"/>
              </a:spcBef>
              <a:spcAft>
                <a:spcPts val="0"/>
              </a:spcAft>
              <a:buClr>
                <a:schemeClr val="dk1"/>
              </a:buClr>
              <a:buSzPts val="2400"/>
              <a:buNone/>
              <a:defRPr sz="2400"/>
            </a:lvl1pPr>
            <a:lvl2pPr marL="914400" lvl="1" indent="-355600" algn="l">
              <a:spcBef>
                <a:spcPts val="400"/>
              </a:spcBef>
              <a:spcAft>
                <a:spcPts val="0"/>
              </a:spcAft>
              <a:buClr>
                <a:srgbClr val="7D183F"/>
              </a:buClr>
              <a:buSzPts val="2000"/>
              <a:buFont typeface="Arial"/>
              <a:buChar char="•"/>
              <a:defRPr sz="2000"/>
            </a:lvl2pPr>
            <a:lvl3pPr marL="1371600" lvl="2" indent="-342900" algn="l">
              <a:spcBef>
                <a:spcPts val="360"/>
              </a:spcBef>
              <a:spcAft>
                <a:spcPts val="0"/>
              </a:spcAft>
              <a:buClr>
                <a:srgbClr val="FCB816"/>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0"/>
        <p:cNvGrpSpPr/>
        <p:nvPr/>
      </p:nvGrpSpPr>
      <p:grpSpPr>
        <a:xfrm>
          <a:off x="0" y="0"/>
          <a:ext cx="0" cy="0"/>
          <a:chOff x="0" y="0"/>
          <a:chExt cx="0" cy="0"/>
        </a:xfrm>
      </p:grpSpPr>
      <p:sp>
        <p:nvSpPr>
          <p:cNvPr id="51" name="Google Shape;51;p23"/>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52"/>
        <p:cNvGrpSpPr/>
        <p:nvPr/>
      </p:nvGrpSpPr>
      <p:grpSpPr>
        <a:xfrm>
          <a:off x="0" y="0"/>
          <a:ext cx="0" cy="0"/>
          <a:chOff x="0" y="0"/>
          <a:chExt cx="0" cy="0"/>
        </a:xfrm>
      </p:grpSpPr>
      <p:sp>
        <p:nvSpPr>
          <p:cNvPr id="53" name="Google Shape;53;p24"/>
          <p:cNvSpPr>
            <a:spLocks noGrp="1"/>
          </p:cNvSpPr>
          <p:nvPr>
            <p:ph type="pic" idx="2"/>
          </p:nvPr>
        </p:nvSpPr>
        <p:spPr>
          <a:xfrm>
            <a:off x="1828800" y="990600"/>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1" i="0" u="none" strike="noStrike" cap="none">
                <a:solidFill>
                  <a:schemeClr val="dk1"/>
                </a:solidFill>
                <a:latin typeface="Quicksand"/>
                <a:ea typeface="Quicksand"/>
                <a:cs typeface="Quicksand"/>
                <a:sym typeface="Quicksand"/>
              </a:defRPr>
            </a:lvl1pPr>
            <a:lvl2pPr marR="0" lvl="1" algn="l" rtl="0">
              <a:spcBef>
                <a:spcPts val="560"/>
              </a:spcBef>
              <a:spcAft>
                <a:spcPts val="0"/>
              </a:spcAft>
              <a:buClr>
                <a:schemeClr val="dk1"/>
              </a:buClr>
              <a:buSzPts val="2800"/>
              <a:buFont typeface="Arial"/>
              <a:buNone/>
              <a:defRPr sz="2800" b="1" i="0" u="none" strike="noStrike" cap="none">
                <a:solidFill>
                  <a:schemeClr val="dk1"/>
                </a:solidFill>
                <a:latin typeface="Quicksand"/>
                <a:ea typeface="Quicksand"/>
                <a:cs typeface="Quicksand"/>
                <a:sym typeface="Quicksand"/>
              </a:defRPr>
            </a:lvl2pPr>
            <a:lvl3pPr marR="0" lvl="2" algn="l" rtl="0">
              <a:spcBef>
                <a:spcPts val="480"/>
              </a:spcBef>
              <a:spcAft>
                <a:spcPts val="0"/>
              </a:spcAft>
              <a:buClr>
                <a:schemeClr val="dk1"/>
              </a:buClr>
              <a:buSzPts val="2400"/>
              <a:buFont typeface="Arial"/>
              <a:buNone/>
              <a:defRPr sz="2400" b="1" i="0" u="none" strike="noStrike" cap="none">
                <a:solidFill>
                  <a:schemeClr val="dk1"/>
                </a:solidFill>
                <a:latin typeface="Quicksand"/>
                <a:ea typeface="Quicksand"/>
                <a:cs typeface="Quicksand"/>
                <a:sym typeface="Quicksand"/>
              </a:defRPr>
            </a:lvl3pPr>
            <a:lvl4pPr marR="0" lvl="3" algn="l" rtl="0">
              <a:spcBef>
                <a:spcPts val="400"/>
              </a:spcBef>
              <a:spcAft>
                <a:spcPts val="0"/>
              </a:spcAft>
              <a:buClr>
                <a:schemeClr val="dk1"/>
              </a:buClr>
              <a:buSzPts val="2000"/>
              <a:buFont typeface="Arial"/>
              <a:buNone/>
              <a:defRPr sz="2000" b="1" i="0" u="none" strike="noStrike" cap="none">
                <a:solidFill>
                  <a:schemeClr val="dk1"/>
                </a:solidFill>
                <a:latin typeface="Quicksand"/>
                <a:ea typeface="Quicksand"/>
                <a:cs typeface="Quicksand"/>
                <a:sym typeface="Quicksand"/>
              </a:defRPr>
            </a:lvl4pPr>
            <a:lvl5pPr marR="0" lvl="4" algn="l" rtl="0">
              <a:spcBef>
                <a:spcPts val="400"/>
              </a:spcBef>
              <a:spcAft>
                <a:spcPts val="0"/>
              </a:spcAft>
              <a:buClr>
                <a:schemeClr val="dk1"/>
              </a:buClr>
              <a:buSzPts val="2000"/>
              <a:buFont typeface="Arial"/>
              <a:buNone/>
              <a:defRPr sz="2000" b="1" i="0" u="none" strike="noStrike" cap="none">
                <a:solidFill>
                  <a:schemeClr val="dk1"/>
                </a:solidFill>
                <a:latin typeface="Quicksand"/>
                <a:ea typeface="Quicksand"/>
                <a:cs typeface="Quicksand"/>
                <a:sym typeface="Quicksand"/>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4" name="Google Shape;54;p24"/>
          <p:cNvSpPr txBox="1">
            <a:spLocks noGrp="1"/>
          </p:cNvSpPr>
          <p:nvPr>
            <p:ph type="body" idx="1"/>
          </p:nvPr>
        </p:nvSpPr>
        <p:spPr>
          <a:xfrm>
            <a:off x="1828800" y="5257800"/>
            <a:ext cx="5486400" cy="1143000"/>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Clr>
                <a:schemeClr val="dk1"/>
              </a:buClr>
              <a:buSzPts val="1600"/>
              <a:buNone/>
              <a:defRPr sz="16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640"/>
              </a:spcBef>
              <a:spcAft>
                <a:spcPts val="0"/>
              </a:spcAft>
              <a:buClr>
                <a:schemeClr val="dk1"/>
              </a:buClr>
              <a:buSzPts val="3200"/>
              <a:buFont typeface="Arial"/>
              <a:buNone/>
              <a:defRPr sz="3200" b="1" i="0" u="none" strike="noStrike" cap="none">
                <a:solidFill>
                  <a:schemeClr val="dk1"/>
                </a:solidFill>
                <a:latin typeface="Quicksand"/>
                <a:ea typeface="Quicksand"/>
                <a:cs typeface="Quicksand"/>
                <a:sym typeface="Quicksand"/>
              </a:defRPr>
            </a:lvl1pPr>
            <a:lvl2pPr marL="914400" marR="0" lvl="1" indent="-406400" algn="l" rtl="0">
              <a:spcBef>
                <a:spcPts val="560"/>
              </a:spcBef>
              <a:spcAft>
                <a:spcPts val="0"/>
              </a:spcAft>
              <a:buClr>
                <a:schemeClr val="dk1"/>
              </a:buClr>
              <a:buSzPts val="2800"/>
              <a:buFont typeface="Arial"/>
              <a:buChar char="–"/>
              <a:defRPr sz="2800" b="1" i="0" u="none" strike="noStrike" cap="none">
                <a:solidFill>
                  <a:schemeClr val="dk1"/>
                </a:solidFill>
                <a:latin typeface="Quicksand"/>
                <a:ea typeface="Quicksand"/>
                <a:cs typeface="Quicksand"/>
                <a:sym typeface="Quicksand"/>
              </a:defRPr>
            </a:lvl2pPr>
            <a:lvl3pPr marL="1371600" marR="0" lvl="2" indent="-381000" algn="l" rtl="0">
              <a:spcBef>
                <a:spcPts val="480"/>
              </a:spcBef>
              <a:spcAft>
                <a:spcPts val="0"/>
              </a:spcAft>
              <a:buClr>
                <a:schemeClr val="dk1"/>
              </a:buClr>
              <a:buSzPts val="2400"/>
              <a:buFont typeface="Arial"/>
              <a:buChar char="•"/>
              <a:defRPr sz="2400" b="1" i="0" u="none" strike="noStrike" cap="none">
                <a:solidFill>
                  <a:schemeClr val="dk1"/>
                </a:solidFill>
                <a:latin typeface="Quicksand"/>
                <a:ea typeface="Quicksand"/>
                <a:cs typeface="Quicksand"/>
                <a:sym typeface="Quicksand"/>
              </a:defRPr>
            </a:lvl3pPr>
            <a:lvl4pPr marL="1828800" marR="0" lvl="3" indent="-355600" algn="l" rtl="0">
              <a:spcBef>
                <a:spcPts val="400"/>
              </a:spcBef>
              <a:spcAft>
                <a:spcPts val="0"/>
              </a:spcAft>
              <a:buClr>
                <a:schemeClr val="dk1"/>
              </a:buClr>
              <a:buSzPts val="2000"/>
              <a:buFont typeface="Arial"/>
              <a:buChar char="–"/>
              <a:defRPr sz="2000" b="1" i="0" u="none" strike="noStrike" cap="none">
                <a:solidFill>
                  <a:schemeClr val="dk1"/>
                </a:solidFill>
                <a:latin typeface="Quicksand"/>
                <a:ea typeface="Quicksand"/>
                <a:cs typeface="Quicksand"/>
                <a:sym typeface="Quicksand"/>
              </a:defRPr>
            </a:lvl4pPr>
            <a:lvl5pPr marL="2286000" marR="0" lvl="4" indent="-355600" algn="l" rtl="0">
              <a:spcBef>
                <a:spcPts val="400"/>
              </a:spcBef>
              <a:spcAft>
                <a:spcPts val="0"/>
              </a:spcAft>
              <a:buClr>
                <a:schemeClr val="dk1"/>
              </a:buClr>
              <a:buSzPts val="2000"/>
              <a:buFont typeface="Arial"/>
              <a:buChar char="»"/>
              <a:defRPr sz="2000" b="1" i="0" u="none" strike="noStrike" cap="none">
                <a:solidFill>
                  <a:schemeClr val="dk1"/>
                </a:solidFill>
                <a:latin typeface="Quicksand"/>
                <a:ea typeface="Quicksand"/>
                <a:cs typeface="Quicksand"/>
                <a:sym typeface="Quicksand"/>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grpSp>
        <p:nvGrpSpPr>
          <p:cNvPr id="11" name="Google Shape;11;p16"/>
          <p:cNvGrpSpPr/>
          <p:nvPr/>
        </p:nvGrpSpPr>
        <p:grpSpPr>
          <a:xfrm>
            <a:off x="0" y="0"/>
            <a:ext cx="9144000" cy="776445"/>
            <a:chOff x="0" y="0"/>
            <a:chExt cx="9144000" cy="776445"/>
          </a:xfrm>
        </p:grpSpPr>
        <p:grpSp>
          <p:nvGrpSpPr>
            <p:cNvPr id="12" name="Google Shape;12;p16"/>
            <p:cNvGrpSpPr/>
            <p:nvPr/>
          </p:nvGrpSpPr>
          <p:grpSpPr>
            <a:xfrm>
              <a:off x="0" y="0"/>
              <a:ext cx="9144000" cy="776445"/>
              <a:chOff x="0" y="0"/>
              <a:chExt cx="9144000" cy="776445"/>
            </a:xfrm>
          </p:grpSpPr>
          <p:sp>
            <p:nvSpPr>
              <p:cNvPr id="13" name="Google Shape;13;p16"/>
              <p:cNvSpPr/>
              <p:nvPr/>
            </p:nvSpPr>
            <p:spPr>
              <a:xfrm>
                <a:off x="0" y="0"/>
                <a:ext cx="6192207" cy="683866"/>
              </a:xfrm>
              <a:prstGeom prst="rect">
                <a:avLst/>
              </a:prstGeom>
              <a:solidFill>
                <a:srgbClr val="4D1A2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FFFFFF"/>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14" name="Google Shape;14;p16"/>
              <p:cNvSpPr/>
              <p:nvPr/>
            </p:nvSpPr>
            <p:spPr>
              <a:xfrm>
                <a:off x="0" y="683866"/>
                <a:ext cx="6192207" cy="92579"/>
              </a:xfrm>
              <a:prstGeom prst="rect">
                <a:avLst/>
              </a:prstGeom>
              <a:solidFill>
                <a:srgbClr val="E3912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15" name="Google Shape;15;p16"/>
              <p:cNvSpPr/>
              <p:nvPr/>
            </p:nvSpPr>
            <p:spPr>
              <a:xfrm>
                <a:off x="6192207" y="683865"/>
                <a:ext cx="2951793" cy="92580"/>
              </a:xfrm>
              <a:prstGeom prst="rect">
                <a:avLst/>
              </a:prstGeom>
              <a:solidFill>
                <a:srgbClr val="4D1A2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grpSp>
        <p:pic>
          <p:nvPicPr>
            <p:cNvPr id="16" name="Google Shape;16;p16" descr="Hartnell Logo CMYK 121813.eps"/>
            <p:cNvPicPr preferRelativeResize="0"/>
            <p:nvPr/>
          </p:nvPicPr>
          <p:blipFill rotWithShape="1">
            <a:blip r:embed="rId8">
              <a:alphaModFix/>
            </a:blip>
            <a:srcRect/>
            <a:stretch/>
          </p:blipFill>
          <p:spPr>
            <a:xfrm>
              <a:off x="6341574" y="148552"/>
              <a:ext cx="463111" cy="439685"/>
            </a:xfrm>
            <a:prstGeom prst="rect">
              <a:avLst/>
            </a:prstGeom>
            <a:noFill/>
            <a:ln>
              <a:noFill/>
            </a:ln>
          </p:spPr>
        </p:pic>
        <p:pic>
          <p:nvPicPr>
            <p:cNvPr id="17" name="Google Shape;17;p16" descr="Hartnell Logo RGB-Horz 101314.jpg"/>
            <p:cNvPicPr preferRelativeResize="0"/>
            <p:nvPr/>
          </p:nvPicPr>
          <p:blipFill rotWithShape="1">
            <a:blip r:embed="rId9">
              <a:alphaModFix/>
            </a:blip>
            <a:srcRect t="80177" b="6844"/>
            <a:stretch/>
          </p:blipFill>
          <p:spPr>
            <a:xfrm>
              <a:off x="6838151" y="237585"/>
              <a:ext cx="2159311" cy="229444"/>
            </a:xfrm>
            <a:prstGeom prst="rect">
              <a:avLst/>
            </a:prstGeom>
            <a:noFill/>
            <a:ln>
              <a:noFill/>
            </a:ln>
          </p:spPr>
        </p:pic>
      </p:grpSp>
      <p:sp>
        <p:nvSpPr>
          <p:cNvPr id="18" name="Google Shape;18;p16"/>
          <p:cNvSpPr txBox="1"/>
          <p:nvPr/>
        </p:nvSpPr>
        <p:spPr>
          <a:xfrm>
            <a:off x="537284" y="6203646"/>
            <a:ext cx="5535651" cy="86177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600"/>
              <a:buFont typeface="Calibri"/>
              <a:buNone/>
            </a:pPr>
            <a:endParaRPr sz="1600" b="1" i="0" u="none" strike="noStrike" cap="none" baseline="3000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600"/>
              <a:buFont typeface="Calibri"/>
              <a:buNone/>
            </a:pPr>
            <a:endParaRPr sz="1600" b="1" i="0" u="none" strike="noStrike" cap="none" baseline="3000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Calibri"/>
              <a:buNone/>
            </a:pPr>
            <a:r>
              <a:rPr lang="en-US" sz="1400" b="1" i="0" u="none" strike="noStrike" cap="none" baseline="30000">
                <a:solidFill>
                  <a:srgbClr val="000000"/>
                </a:solidFill>
                <a:latin typeface="Calibri"/>
                <a:ea typeface="Calibri"/>
                <a:cs typeface="Calibri"/>
                <a:sym typeface="Calibri"/>
              </a:rPr>
              <a:t>GROWING LEADERS </a:t>
            </a:r>
            <a:r>
              <a:rPr lang="en-US" sz="1400" b="0" i="1" u="none" strike="noStrike" cap="none" baseline="30000">
                <a:solidFill>
                  <a:srgbClr val="000000"/>
                </a:solidFill>
                <a:latin typeface="Calibri"/>
                <a:ea typeface="Calibri"/>
                <a:cs typeface="Calibri"/>
                <a:sym typeface="Calibri"/>
              </a:rPr>
              <a:t>Opportunity. Engagement. Achievement.    www.hartnell.edu</a:t>
            </a:r>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9" name="Google Shape;19;p16"/>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rgbClr val="F2F2F2"/>
              </a:buClr>
              <a:buSzPts val="2400"/>
              <a:buFont typeface="Quicksand"/>
              <a:buNone/>
              <a:defRPr sz="2400" b="1" i="0" u="none" strike="noStrike" cap="none">
                <a:solidFill>
                  <a:srgbClr val="F2F2F2"/>
                </a:solidFill>
                <a:latin typeface="Quicksand"/>
                <a:ea typeface="Quicksand"/>
                <a:cs typeface="Quicksand"/>
                <a:sym typeface="Quicksand"/>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hartnell.edu/governance/councils/cpc/docs/agendas/2021-04-21/institutional_effectiveness_framework.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rive.google.com/file/d/1LB3O2Oj5EC9s-m1tQOQ6pcC8d4KeeBI3/view?usp=shar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calpassplus.org/LaunchBoard/Student-Success-Metrics.aspx" TargetMode="External"/><Relationship Id="rId5" Type="http://schemas.openxmlformats.org/officeDocument/2006/relationships/hyperlink" Target="https://datamart.cccco.edu/Outcomes/Course_Ret_Success.aspx" TargetMode="External"/><Relationship Id="rId4" Type="http://schemas.openxmlformats.org/officeDocument/2006/relationships/hyperlink" Target="https://drive.google.com/file/d/1TWc38bd0_q15_VBQaWUxg_M8LjbGmfHU/view?usp=shar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
          <p:cNvSpPr txBox="1">
            <a:spLocks noGrp="1"/>
          </p:cNvSpPr>
          <p:nvPr>
            <p:ph type="ctrTitle"/>
          </p:nvPr>
        </p:nvSpPr>
        <p:spPr>
          <a:xfrm>
            <a:off x="209909" y="1981200"/>
            <a:ext cx="5715000" cy="8382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F2F2F2"/>
              </a:buClr>
              <a:buSzPct val="100000"/>
              <a:buFont typeface="Quicksand"/>
              <a:buNone/>
            </a:pPr>
            <a:r>
              <a:rPr lang="en-US" dirty="0"/>
              <a:t/>
            </a:r>
            <a:br>
              <a:rPr lang="en-US" dirty="0"/>
            </a:br>
            <a:endParaRPr dirty="0"/>
          </a:p>
        </p:txBody>
      </p:sp>
      <p:sp>
        <p:nvSpPr>
          <p:cNvPr id="60" name="Google Shape;60;p1"/>
          <p:cNvSpPr txBox="1">
            <a:spLocks noGrp="1"/>
          </p:cNvSpPr>
          <p:nvPr>
            <p:ph type="subTitle" idx="1"/>
          </p:nvPr>
        </p:nvSpPr>
        <p:spPr>
          <a:xfrm>
            <a:off x="228599" y="228600"/>
            <a:ext cx="8047495" cy="153924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F2F2F2"/>
              </a:buClr>
              <a:buSzPct val="100000"/>
              <a:buNone/>
            </a:pPr>
            <a:r>
              <a:rPr lang="en-US" sz="3600" dirty="0" smtClean="0"/>
              <a:t>Equity Data Sources </a:t>
            </a:r>
          </a:p>
          <a:p>
            <a:pPr marL="0" lvl="0" indent="0" algn="l" rtl="0">
              <a:spcBef>
                <a:spcPts val="0"/>
              </a:spcBef>
              <a:spcAft>
                <a:spcPts val="0"/>
              </a:spcAft>
              <a:buClr>
                <a:srgbClr val="F2F2F2"/>
              </a:buClr>
              <a:buSzPct val="100000"/>
              <a:buNone/>
            </a:pPr>
            <a:r>
              <a:rPr lang="en-US" sz="3600" dirty="0"/>
              <a:t> </a:t>
            </a:r>
            <a:r>
              <a:rPr lang="en-US" sz="3600" dirty="0" smtClean="0"/>
              <a:t>            and Methods</a:t>
            </a:r>
          </a:p>
        </p:txBody>
      </p:sp>
      <p:sp>
        <p:nvSpPr>
          <p:cNvPr id="61" name="Google Shape;61;p1"/>
          <p:cNvSpPr txBox="1">
            <a:spLocks noGrp="1"/>
          </p:cNvSpPr>
          <p:nvPr>
            <p:ph type="body" idx="3"/>
          </p:nvPr>
        </p:nvSpPr>
        <p:spPr>
          <a:xfrm>
            <a:off x="152400" y="2819400"/>
            <a:ext cx="5830018" cy="685800"/>
          </a:xfrm>
          <a:prstGeom prst="rect">
            <a:avLst/>
          </a:prstGeom>
          <a:noFill/>
          <a:ln>
            <a:noFill/>
          </a:ln>
        </p:spPr>
        <p:txBody>
          <a:bodyPr spcFirstLastPara="1" wrap="square" lIns="91425" tIns="45700" rIns="91425" bIns="45700" anchor="t" anchorCtr="0">
            <a:normAutofit lnSpcReduction="10000"/>
          </a:bodyPr>
          <a:lstStyle/>
          <a:p>
            <a:pPr marL="0" lvl="0" indent="0" algn="l" rtl="0">
              <a:spcBef>
                <a:spcPts val="360"/>
              </a:spcBef>
              <a:spcAft>
                <a:spcPts val="0"/>
              </a:spcAft>
              <a:buClr>
                <a:schemeClr val="lt1"/>
              </a:buClr>
              <a:buSzPts val="1800"/>
              <a:buNone/>
            </a:pPr>
            <a:r>
              <a:rPr lang="en-US" dirty="0" smtClean="0"/>
              <a:t>Presented by Matthew Trengove, PhD., &amp; </a:t>
            </a:r>
            <a:r>
              <a:rPr lang="en-US" dirty="0" err="1" smtClean="0"/>
              <a:t>Layheng</a:t>
            </a:r>
            <a:r>
              <a:rPr lang="en-US" dirty="0" smtClean="0"/>
              <a:t> Ting, PhD.</a:t>
            </a:r>
            <a:endParaRP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Text Placeholder 4"/>
          <p:cNvSpPr>
            <a:spLocks noGrp="1"/>
          </p:cNvSpPr>
          <p:nvPr>
            <p:ph type="body" idx="1"/>
          </p:nvPr>
        </p:nvSpPr>
        <p:spPr>
          <a:xfrm>
            <a:off x="216977" y="1038386"/>
            <a:ext cx="8679050" cy="5470902"/>
          </a:xfrm>
        </p:spPr>
        <p:txBody>
          <a:bodyPr>
            <a:normAutofit fontScale="70000" lnSpcReduction="20000"/>
          </a:bodyPr>
          <a:lstStyle/>
          <a:p>
            <a:r>
              <a:rPr lang="en-US" dirty="0" smtClean="0"/>
              <a:t>Promote a deeper understanding of the data, sources, and methods </a:t>
            </a:r>
            <a:r>
              <a:rPr lang="en-US" dirty="0"/>
              <a:t>for calculating disproportionate </a:t>
            </a:r>
            <a:r>
              <a:rPr lang="en-US" dirty="0" smtClean="0"/>
              <a:t>impact</a:t>
            </a:r>
          </a:p>
          <a:p>
            <a:pPr marL="685800" indent="-457200">
              <a:buFont typeface="Arial" panose="020B0604020202020204" pitchFamily="34" charset="0"/>
              <a:buChar char="•"/>
            </a:pPr>
            <a:r>
              <a:rPr lang="en-US" dirty="0" smtClean="0">
                <a:solidFill>
                  <a:schemeClr val="accent6">
                    <a:lumMod val="75000"/>
                  </a:schemeClr>
                </a:solidFill>
              </a:rPr>
              <a:t>Data: </a:t>
            </a:r>
            <a:r>
              <a:rPr lang="en-US" dirty="0" smtClean="0"/>
              <a:t>Vision for Success dashboard, DataMart and/or Student Success Metrics Dashboard</a:t>
            </a:r>
          </a:p>
          <a:p>
            <a:pPr marL="685800" indent="-457200">
              <a:buFont typeface="Arial" panose="020B0604020202020204" pitchFamily="34" charset="0"/>
              <a:buChar char="•"/>
            </a:pPr>
            <a:r>
              <a:rPr lang="en-US" dirty="0" smtClean="0">
                <a:solidFill>
                  <a:schemeClr val="accent6">
                    <a:lumMod val="75000"/>
                  </a:schemeClr>
                </a:solidFill>
              </a:rPr>
              <a:t>Methods</a:t>
            </a:r>
            <a:r>
              <a:rPr lang="en-US" dirty="0"/>
              <a:t>:</a:t>
            </a:r>
            <a:r>
              <a:rPr lang="en-US" dirty="0" smtClean="0"/>
              <a:t> enacted by the California Community College Chancellor’s Office (CCCCO) and codified through the </a:t>
            </a:r>
            <a:r>
              <a:rPr lang="en-US" dirty="0" err="1" smtClean="0"/>
              <a:t>Hartnell</a:t>
            </a:r>
            <a:r>
              <a:rPr lang="en-US" dirty="0" smtClean="0"/>
              <a:t> governance process (e.g., Strategic Plan and/or IEF).</a:t>
            </a:r>
          </a:p>
          <a:p>
            <a:pPr marL="685800" indent="-457200">
              <a:buFont typeface="Arial" panose="020B0604020202020204" pitchFamily="34" charset="0"/>
              <a:buChar char="•"/>
            </a:pPr>
            <a:endParaRPr lang="en-US" dirty="0" smtClean="0"/>
          </a:p>
          <a:p>
            <a:pPr marL="228600" indent="0"/>
            <a:r>
              <a:rPr lang="en-US" dirty="0" smtClean="0">
                <a:hlinkClick r:id="rId2"/>
              </a:rPr>
              <a:t>Institutional Effectiveness Framework (IEF)</a:t>
            </a:r>
            <a:r>
              <a:rPr lang="en-US" dirty="0" smtClean="0"/>
              <a:t> </a:t>
            </a:r>
            <a:endParaRPr lang="en-US" dirty="0"/>
          </a:p>
          <a:p>
            <a:r>
              <a:rPr lang="en-US" dirty="0" smtClean="0"/>
              <a:t>Metrics are </a:t>
            </a:r>
            <a:r>
              <a:rPr lang="en-US" dirty="0"/>
              <a:t>assigned </a:t>
            </a:r>
            <a:r>
              <a:rPr lang="en-US" dirty="0" smtClean="0"/>
              <a:t>an Aspirational, Attainable &amp; Minimum Expectation target to </a:t>
            </a:r>
            <a:r>
              <a:rPr lang="en-US" dirty="0" smtClean="0">
                <a:solidFill>
                  <a:schemeClr val="tx1"/>
                </a:solidFill>
              </a:rPr>
              <a:t>allow </a:t>
            </a:r>
            <a:r>
              <a:rPr lang="en-US" dirty="0">
                <a:solidFill>
                  <a:schemeClr val="tx1"/>
                </a:solidFill>
              </a:rPr>
              <a:t>for normal fluctuations in the data to be resolved and/or </a:t>
            </a:r>
            <a:r>
              <a:rPr lang="en-US" dirty="0" smtClean="0">
                <a:solidFill>
                  <a:schemeClr val="tx1"/>
                </a:solidFill>
              </a:rPr>
              <a:t>revealed</a:t>
            </a:r>
            <a:r>
              <a:rPr lang="en-US" dirty="0" smtClean="0"/>
              <a:t> over time.</a:t>
            </a:r>
            <a:endParaRPr lang="en-US" dirty="0"/>
          </a:p>
          <a:p>
            <a:pPr marL="685800" indent="-457200">
              <a:buFont typeface="Arial" panose="020B0604020202020204" pitchFamily="34" charset="0"/>
              <a:buChar char="•"/>
            </a:pPr>
            <a:r>
              <a:rPr lang="en-US" dirty="0" smtClean="0">
                <a:solidFill>
                  <a:schemeClr val="accent6">
                    <a:lumMod val="75000"/>
                  </a:schemeClr>
                </a:solidFill>
              </a:rPr>
              <a:t>Minimum </a:t>
            </a:r>
            <a:r>
              <a:rPr lang="en-US" dirty="0">
                <a:solidFill>
                  <a:schemeClr val="accent6">
                    <a:lumMod val="75000"/>
                  </a:schemeClr>
                </a:solidFill>
              </a:rPr>
              <a:t>expectation (ME</a:t>
            </a:r>
            <a:r>
              <a:rPr lang="en-US" dirty="0" smtClean="0">
                <a:solidFill>
                  <a:schemeClr val="accent6">
                    <a:lumMod val="75000"/>
                  </a:schemeClr>
                </a:solidFill>
              </a:rPr>
              <a:t>): </a:t>
            </a:r>
            <a:r>
              <a:rPr lang="en-US" dirty="0" smtClean="0">
                <a:solidFill>
                  <a:schemeClr val="tx1"/>
                </a:solidFill>
              </a:rPr>
              <a:t>represent</a:t>
            </a:r>
            <a:r>
              <a:rPr lang="en-US" dirty="0" smtClean="0">
                <a:solidFill>
                  <a:schemeClr val="accent6">
                    <a:lumMod val="75000"/>
                  </a:schemeClr>
                </a:solidFill>
              </a:rPr>
              <a:t> </a:t>
            </a:r>
            <a:r>
              <a:rPr lang="en-US" dirty="0" smtClean="0"/>
              <a:t>minimally </a:t>
            </a:r>
            <a:r>
              <a:rPr lang="en-US" dirty="0"/>
              <a:t>acceptable outcome below which extraordinary action (EAC) must be taken.</a:t>
            </a:r>
            <a:r>
              <a:rPr lang="en-US" dirty="0">
                <a:solidFill>
                  <a:srgbClr val="FF0000"/>
                </a:solidFill>
              </a:rPr>
              <a:t>* </a:t>
            </a:r>
          </a:p>
          <a:p>
            <a:r>
              <a:rPr lang="en-US" dirty="0" smtClean="0">
                <a:solidFill>
                  <a:srgbClr val="FF0000"/>
                </a:solidFill>
              </a:rPr>
              <a:t>*</a:t>
            </a:r>
            <a:r>
              <a:rPr lang="en-US" dirty="0">
                <a:solidFill>
                  <a:srgbClr val="FF0000"/>
                </a:solidFill>
              </a:rPr>
              <a:t>Normally taken as a result of a trend of three consecutive years of unacceptable performance. </a:t>
            </a:r>
            <a:endParaRPr lang="en-US" dirty="0" smtClean="0">
              <a:solidFill>
                <a:srgbClr val="FF0000"/>
              </a:solidFill>
            </a:endParaRPr>
          </a:p>
        </p:txBody>
      </p:sp>
    </p:spTree>
    <p:extLst>
      <p:ext uri="{BB962C8B-B14F-4D97-AF65-F5344CB8AC3E}">
        <p14:creationId xmlns:p14="http://schemas.microsoft.com/office/powerpoint/2010/main" val="3536807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Disporportionate</a:t>
            </a:r>
            <a:r>
              <a:rPr lang="en-US" dirty="0" smtClean="0"/>
              <a:t> Impact (DI) Methodologies</a:t>
            </a:r>
            <a:endParaRPr lang="en-US" dirty="0"/>
          </a:p>
        </p:txBody>
      </p:sp>
      <p:sp>
        <p:nvSpPr>
          <p:cNvPr id="3" name="Text Placeholder 2"/>
          <p:cNvSpPr>
            <a:spLocks noGrp="1"/>
          </p:cNvSpPr>
          <p:nvPr>
            <p:ph type="body" idx="1"/>
          </p:nvPr>
        </p:nvSpPr>
        <p:spPr>
          <a:xfrm>
            <a:off x="26773" y="683865"/>
            <a:ext cx="9117227" cy="5994615"/>
          </a:xfrm>
        </p:spPr>
        <p:txBody>
          <a:bodyPr>
            <a:normAutofit fontScale="62500" lnSpcReduction="20000"/>
          </a:bodyPr>
          <a:lstStyle/>
          <a:p>
            <a:r>
              <a:rPr lang="en-US" dirty="0" smtClean="0">
                <a:solidFill>
                  <a:schemeClr val="tx1"/>
                </a:solidFill>
              </a:rPr>
              <a:t>The CCCCO uses </a:t>
            </a:r>
            <a:r>
              <a:rPr lang="en-US" dirty="0">
                <a:solidFill>
                  <a:schemeClr val="accent6">
                    <a:lumMod val="75000"/>
                  </a:schemeClr>
                </a:solidFill>
              </a:rPr>
              <a:t>The 80% Rule</a:t>
            </a:r>
            <a:r>
              <a:rPr lang="en-US" dirty="0">
                <a:solidFill>
                  <a:schemeClr val="accent1">
                    <a:lumMod val="50000"/>
                  </a:schemeClr>
                </a:solidFill>
              </a:rPr>
              <a:t> </a:t>
            </a:r>
            <a:r>
              <a:rPr lang="en-US" dirty="0" smtClean="0">
                <a:solidFill>
                  <a:schemeClr val="tx1"/>
                </a:solidFill>
              </a:rPr>
              <a:t>to calculate DI among enrollment</a:t>
            </a:r>
            <a:r>
              <a:rPr lang="en-US" dirty="0">
                <a:solidFill>
                  <a:schemeClr val="tx1"/>
                </a:solidFill>
              </a:rPr>
              <a:t>, retention, success &amp; </a:t>
            </a:r>
            <a:r>
              <a:rPr lang="en-US" dirty="0" smtClean="0">
                <a:solidFill>
                  <a:schemeClr val="tx1"/>
                </a:solidFill>
              </a:rPr>
              <a:t>completion metrics. Do</a:t>
            </a:r>
            <a:r>
              <a:rPr lang="en-US" dirty="0" smtClean="0"/>
              <a:t>es a subgroup achieve the desired outcome less than 80% of the time? </a:t>
            </a:r>
          </a:p>
          <a:p>
            <a:pPr marL="685800" indent="-457200">
              <a:buFont typeface="Arial" panose="020B0604020202020204" pitchFamily="34" charset="0"/>
              <a:buChar char="•"/>
            </a:pPr>
            <a:r>
              <a:rPr lang="en-US" dirty="0" smtClean="0">
                <a:solidFill>
                  <a:schemeClr val="accent6">
                    <a:lumMod val="75000"/>
                  </a:schemeClr>
                </a:solidFill>
              </a:rPr>
              <a:t>80% index = cohort group rate ÷ reference group rate</a:t>
            </a:r>
          </a:p>
          <a:p>
            <a:pPr marL="685800" indent="-457200">
              <a:buFont typeface="Arial" panose="020B0604020202020204" pitchFamily="34" charset="0"/>
              <a:buChar char="•"/>
            </a:pPr>
            <a:r>
              <a:rPr lang="en-US" dirty="0" smtClean="0"/>
              <a:t>based </a:t>
            </a:r>
            <a:r>
              <a:rPr lang="en-US" dirty="0"/>
              <a:t>on the Equal Employment Opportunity Commission (EEOC) 80% </a:t>
            </a:r>
            <a:r>
              <a:rPr lang="en-US" dirty="0" smtClean="0"/>
              <a:t>Rule in which a </a:t>
            </a:r>
            <a:r>
              <a:rPr lang="en-US" dirty="0"/>
              <a:t>selection rate for any race, sex, or ethnic group </a:t>
            </a:r>
            <a:r>
              <a:rPr lang="en-US" dirty="0" smtClean="0"/>
              <a:t>is </a:t>
            </a:r>
            <a:r>
              <a:rPr lang="en-US" dirty="0"/>
              <a:t>less than four-fifths </a:t>
            </a:r>
            <a:r>
              <a:rPr lang="en-US" dirty="0" smtClean="0"/>
              <a:t>will </a:t>
            </a:r>
            <a:r>
              <a:rPr lang="en-US" dirty="0"/>
              <a:t>generally be regarded by Federal enforcement agencies (e.g., Title VII enforcement by the U.S. Equal Opportunity Commission, Department of Labor, and the Department of Justice) as evidence of adverse impact (CCCCO, 2014</a:t>
            </a:r>
            <a:r>
              <a:rPr lang="en-US" dirty="0" smtClean="0"/>
              <a:t>).</a:t>
            </a:r>
          </a:p>
          <a:p>
            <a:pPr marL="228600" indent="0"/>
            <a:endParaRPr lang="en-US" dirty="0" smtClean="0"/>
          </a:p>
          <a:p>
            <a:pPr marL="228600" indent="0"/>
            <a:r>
              <a:rPr lang="en-US" dirty="0" smtClean="0"/>
              <a:t>Other methods include:</a:t>
            </a:r>
          </a:p>
          <a:p>
            <a:pPr marL="685800" indent="-457200">
              <a:buFont typeface="Arial" panose="020B0604020202020204" pitchFamily="34" charset="0"/>
              <a:buChar char="•"/>
            </a:pPr>
            <a:r>
              <a:rPr lang="en-US" dirty="0" smtClean="0">
                <a:solidFill>
                  <a:schemeClr val="accent6">
                    <a:lumMod val="75000"/>
                  </a:schemeClr>
                </a:solidFill>
              </a:rPr>
              <a:t>The Percentage </a:t>
            </a:r>
            <a:r>
              <a:rPr lang="en-US" dirty="0">
                <a:solidFill>
                  <a:schemeClr val="accent6">
                    <a:lumMod val="75000"/>
                  </a:schemeClr>
                </a:solidFill>
              </a:rPr>
              <a:t>P</a:t>
            </a:r>
            <a:r>
              <a:rPr lang="en-US" dirty="0" smtClean="0">
                <a:solidFill>
                  <a:schemeClr val="accent6">
                    <a:lumMod val="75000"/>
                  </a:schemeClr>
                </a:solidFill>
              </a:rPr>
              <a:t>oint Gap (PPG): </a:t>
            </a:r>
            <a:r>
              <a:rPr lang="en-US" dirty="0" smtClean="0"/>
              <a:t>Is there a difference in a given demographic group and the observed overall average/mean across all demographic groups? </a:t>
            </a:r>
          </a:p>
          <a:p>
            <a:pPr marL="1143000" lvl="1" indent="-457200">
              <a:buFont typeface="Arial" panose="020B0604020202020204" pitchFamily="34" charset="0"/>
              <a:buChar char="•"/>
            </a:pPr>
            <a:r>
              <a:rPr lang="en-US" dirty="0" smtClean="0">
                <a:solidFill>
                  <a:schemeClr val="accent6">
                    <a:lumMod val="75000"/>
                  </a:schemeClr>
                </a:solidFill>
              </a:rPr>
              <a:t>Percentage point gap = % of outcome for students in subgroup – % of outcome for all students</a:t>
            </a:r>
          </a:p>
          <a:p>
            <a:pPr marL="685800" indent="-457200">
              <a:buFont typeface="Arial" panose="020B0604020202020204" pitchFamily="34" charset="0"/>
              <a:buChar char="•"/>
            </a:pPr>
            <a:endParaRPr lang="en-US" dirty="0" smtClean="0"/>
          </a:p>
          <a:p>
            <a:pPr marL="685800" indent="-457200">
              <a:buFont typeface="Arial" panose="020B0604020202020204" pitchFamily="34" charset="0"/>
              <a:buChar char="•"/>
            </a:pPr>
            <a:r>
              <a:rPr lang="en-US" dirty="0" smtClean="0">
                <a:solidFill>
                  <a:schemeClr val="accent6">
                    <a:lumMod val="75000"/>
                  </a:schemeClr>
                </a:solidFill>
              </a:rPr>
              <a:t>The Proportionality Index (</a:t>
            </a:r>
            <a:r>
              <a:rPr lang="en-US" dirty="0">
                <a:solidFill>
                  <a:schemeClr val="accent6">
                    <a:lumMod val="75000"/>
                  </a:schemeClr>
                </a:solidFill>
              </a:rPr>
              <a:t>P</a:t>
            </a:r>
            <a:r>
              <a:rPr lang="en-US" dirty="0" smtClean="0">
                <a:solidFill>
                  <a:schemeClr val="accent6">
                    <a:lumMod val="75000"/>
                  </a:schemeClr>
                </a:solidFill>
              </a:rPr>
              <a:t>I): </a:t>
            </a:r>
            <a:r>
              <a:rPr lang="en-US" dirty="0" smtClean="0"/>
              <a:t>“If a subgroup of students represents 45% of the student body, does that same subgroup also represent at least 45% of the students who achieve the desired outcome?” </a:t>
            </a:r>
          </a:p>
          <a:p>
            <a:pPr marL="1143000" lvl="1" indent="-457200">
              <a:buFont typeface="Arial" panose="020B0604020202020204" pitchFamily="34" charset="0"/>
              <a:buChar char="•"/>
            </a:pPr>
            <a:r>
              <a:rPr lang="en-US" dirty="0" smtClean="0">
                <a:solidFill>
                  <a:schemeClr val="accent6">
                    <a:lumMod val="75000"/>
                  </a:schemeClr>
                </a:solidFill>
              </a:rPr>
              <a:t>Proportionality </a:t>
            </a:r>
            <a:r>
              <a:rPr lang="en-US" dirty="0">
                <a:solidFill>
                  <a:schemeClr val="accent6">
                    <a:lumMod val="75000"/>
                  </a:schemeClr>
                </a:solidFill>
              </a:rPr>
              <a:t>index = proportion in outcome group ÷ proportion in </a:t>
            </a:r>
            <a:r>
              <a:rPr lang="en-US" dirty="0" smtClean="0">
                <a:solidFill>
                  <a:schemeClr val="accent6">
                    <a:lumMod val="75000"/>
                  </a:schemeClr>
                </a:solidFill>
              </a:rPr>
              <a:t>cohort</a:t>
            </a:r>
            <a:endParaRPr lang="en-US" dirty="0">
              <a:solidFill>
                <a:schemeClr val="accent6">
                  <a:lumMod val="75000"/>
                </a:schemeClr>
              </a:solidFill>
            </a:endParaRPr>
          </a:p>
        </p:txBody>
      </p:sp>
    </p:spTree>
    <p:extLst>
      <p:ext uri="{BB962C8B-B14F-4D97-AF65-F5344CB8AC3E}">
        <p14:creationId xmlns:p14="http://schemas.microsoft.com/office/powerpoint/2010/main" val="38570562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4"/>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p>
            <a:pPr lvl="0"/>
            <a:r>
              <a:rPr lang="en-US" sz="1800" b="0" dirty="0" smtClean="0"/>
              <a:t>DI Exemplar</a:t>
            </a:r>
            <a:endParaRPr sz="1800" dirty="0"/>
          </a:p>
        </p:txBody>
      </p:sp>
      <p:graphicFrame>
        <p:nvGraphicFramePr>
          <p:cNvPr id="2" name="Table 1"/>
          <p:cNvGraphicFramePr>
            <a:graphicFrameLocks noGrp="1"/>
          </p:cNvGraphicFramePr>
          <p:nvPr>
            <p:extLst>
              <p:ext uri="{D42A27DB-BD31-4B8C-83A1-F6EECF244321}">
                <p14:modId xmlns:p14="http://schemas.microsoft.com/office/powerpoint/2010/main" val="3915371144"/>
              </p:ext>
            </p:extLst>
          </p:nvPr>
        </p:nvGraphicFramePr>
        <p:xfrm>
          <a:off x="26773" y="929899"/>
          <a:ext cx="8962243" cy="5331416"/>
        </p:xfrm>
        <a:graphic>
          <a:graphicData uri="http://schemas.openxmlformats.org/drawingml/2006/table">
            <a:tbl>
              <a:tblPr firstRow="1" firstCol="1" bandRow="1"/>
              <a:tblGrid>
                <a:gridCol w="2375464">
                  <a:extLst>
                    <a:ext uri="{9D8B030D-6E8A-4147-A177-3AD203B41FA5}">
                      <a16:colId xmlns:a16="http://schemas.microsoft.com/office/drawing/2014/main" val="605989561"/>
                    </a:ext>
                  </a:extLst>
                </a:gridCol>
                <a:gridCol w="984258">
                  <a:extLst>
                    <a:ext uri="{9D8B030D-6E8A-4147-A177-3AD203B41FA5}">
                      <a16:colId xmlns:a16="http://schemas.microsoft.com/office/drawing/2014/main" val="1038158849"/>
                    </a:ext>
                  </a:extLst>
                </a:gridCol>
                <a:gridCol w="876683">
                  <a:extLst>
                    <a:ext uri="{9D8B030D-6E8A-4147-A177-3AD203B41FA5}">
                      <a16:colId xmlns:a16="http://schemas.microsoft.com/office/drawing/2014/main" val="102180086"/>
                    </a:ext>
                  </a:extLst>
                </a:gridCol>
                <a:gridCol w="828276">
                  <a:extLst>
                    <a:ext uri="{9D8B030D-6E8A-4147-A177-3AD203B41FA5}">
                      <a16:colId xmlns:a16="http://schemas.microsoft.com/office/drawing/2014/main" val="3735949951"/>
                    </a:ext>
                  </a:extLst>
                </a:gridCol>
                <a:gridCol w="1012936">
                  <a:extLst>
                    <a:ext uri="{9D8B030D-6E8A-4147-A177-3AD203B41FA5}">
                      <a16:colId xmlns:a16="http://schemas.microsoft.com/office/drawing/2014/main" val="134889818"/>
                    </a:ext>
                  </a:extLst>
                </a:gridCol>
                <a:gridCol w="225893">
                  <a:extLst>
                    <a:ext uri="{9D8B030D-6E8A-4147-A177-3AD203B41FA5}">
                      <a16:colId xmlns:a16="http://schemas.microsoft.com/office/drawing/2014/main" val="1662828396"/>
                    </a:ext>
                  </a:extLst>
                </a:gridCol>
                <a:gridCol w="874890">
                  <a:extLst>
                    <a:ext uri="{9D8B030D-6E8A-4147-A177-3AD203B41FA5}">
                      <a16:colId xmlns:a16="http://schemas.microsoft.com/office/drawing/2014/main" val="304836437"/>
                    </a:ext>
                  </a:extLst>
                </a:gridCol>
                <a:gridCol w="930466">
                  <a:extLst>
                    <a:ext uri="{9D8B030D-6E8A-4147-A177-3AD203B41FA5}">
                      <a16:colId xmlns:a16="http://schemas.microsoft.com/office/drawing/2014/main" val="24899620"/>
                    </a:ext>
                  </a:extLst>
                </a:gridCol>
                <a:gridCol w="853377">
                  <a:extLst>
                    <a:ext uri="{9D8B030D-6E8A-4147-A177-3AD203B41FA5}">
                      <a16:colId xmlns:a16="http://schemas.microsoft.com/office/drawing/2014/main" val="1547571209"/>
                    </a:ext>
                  </a:extLst>
                </a:gridCol>
              </a:tblGrid>
              <a:tr h="729343">
                <a:tc>
                  <a:txBody>
                    <a:bodyPr/>
                    <a:lstStyle/>
                    <a:p>
                      <a:pPr marL="0" marR="0" algn="l">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2015-16AY Demographic Group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Non-Transfer Associates Awards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Enrolled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80% Rule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80%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Awards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Enrolled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13261942"/>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American Indian or Alaska Native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99.11%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99.11%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536049939"/>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Asian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586</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1.19%</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54.46%</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54.46%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2726255017"/>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Black </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or African American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568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64.21%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64.21%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4020532018"/>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Filipino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578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149.86%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3.44%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149.86%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026416098"/>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Hispanic or Latino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14022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138.83%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77.22%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55.62%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138.83%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161998956"/>
                  </a:ext>
                </a:extLst>
              </a:tr>
              <a:tr h="638248">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Native Hawaiian or other Pacific Islander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84.43%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84.43%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4477675"/>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More than one race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4.62%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210.60%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210.60%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84341356"/>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Some </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other race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0.07%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11.04%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2682891950"/>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White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6105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51.53%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51.53%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3609230313"/>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Overall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25211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2.19%</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8909662"/>
                  </a:ext>
                </a:extLst>
              </a:tr>
            </a:tbl>
          </a:graphicData>
        </a:graphic>
      </p:graphicFrame>
    </p:spTree>
    <p:extLst>
      <p:ext uri="{BB962C8B-B14F-4D97-AF65-F5344CB8AC3E}">
        <p14:creationId xmlns:p14="http://schemas.microsoft.com/office/powerpoint/2010/main" val="13884268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4"/>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p>
            <a:pPr lvl="0"/>
            <a:r>
              <a:rPr lang="en-US" sz="1800" b="0" dirty="0" smtClean="0"/>
              <a:t>DI Exemplar of the 80% Rule</a:t>
            </a:r>
            <a:endParaRPr sz="1800" dirty="0"/>
          </a:p>
        </p:txBody>
      </p:sp>
      <p:graphicFrame>
        <p:nvGraphicFramePr>
          <p:cNvPr id="2" name="Table 1"/>
          <p:cNvGraphicFramePr>
            <a:graphicFrameLocks noGrp="1"/>
          </p:cNvGraphicFramePr>
          <p:nvPr>
            <p:extLst/>
          </p:nvPr>
        </p:nvGraphicFramePr>
        <p:xfrm>
          <a:off x="26773" y="973442"/>
          <a:ext cx="8962243" cy="5331416"/>
        </p:xfrm>
        <a:graphic>
          <a:graphicData uri="http://schemas.openxmlformats.org/drawingml/2006/table">
            <a:tbl>
              <a:tblPr firstRow="1" firstCol="1" bandRow="1"/>
              <a:tblGrid>
                <a:gridCol w="2375464">
                  <a:extLst>
                    <a:ext uri="{9D8B030D-6E8A-4147-A177-3AD203B41FA5}">
                      <a16:colId xmlns:a16="http://schemas.microsoft.com/office/drawing/2014/main" val="605989561"/>
                    </a:ext>
                  </a:extLst>
                </a:gridCol>
                <a:gridCol w="984258">
                  <a:extLst>
                    <a:ext uri="{9D8B030D-6E8A-4147-A177-3AD203B41FA5}">
                      <a16:colId xmlns:a16="http://schemas.microsoft.com/office/drawing/2014/main" val="1038158849"/>
                    </a:ext>
                  </a:extLst>
                </a:gridCol>
                <a:gridCol w="876683">
                  <a:extLst>
                    <a:ext uri="{9D8B030D-6E8A-4147-A177-3AD203B41FA5}">
                      <a16:colId xmlns:a16="http://schemas.microsoft.com/office/drawing/2014/main" val="102180086"/>
                    </a:ext>
                  </a:extLst>
                </a:gridCol>
                <a:gridCol w="828276">
                  <a:extLst>
                    <a:ext uri="{9D8B030D-6E8A-4147-A177-3AD203B41FA5}">
                      <a16:colId xmlns:a16="http://schemas.microsoft.com/office/drawing/2014/main" val="3735949951"/>
                    </a:ext>
                  </a:extLst>
                </a:gridCol>
                <a:gridCol w="1012936">
                  <a:extLst>
                    <a:ext uri="{9D8B030D-6E8A-4147-A177-3AD203B41FA5}">
                      <a16:colId xmlns:a16="http://schemas.microsoft.com/office/drawing/2014/main" val="134889818"/>
                    </a:ext>
                  </a:extLst>
                </a:gridCol>
                <a:gridCol w="225893">
                  <a:extLst>
                    <a:ext uri="{9D8B030D-6E8A-4147-A177-3AD203B41FA5}">
                      <a16:colId xmlns:a16="http://schemas.microsoft.com/office/drawing/2014/main" val="1662828396"/>
                    </a:ext>
                  </a:extLst>
                </a:gridCol>
                <a:gridCol w="874890">
                  <a:extLst>
                    <a:ext uri="{9D8B030D-6E8A-4147-A177-3AD203B41FA5}">
                      <a16:colId xmlns:a16="http://schemas.microsoft.com/office/drawing/2014/main" val="304836437"/>
                    </a:ext>
                  </a:extLst>
                </a:gridCol>
                <a:gridCol w="930466">
                  <a:extLst>
                    <a:ext uri="{9D8B030D-6E8A-4147-A177-3AD203B41FA5}">
                      <a16:colId xmlns:a16="http://schemas.microsoft.com/office/drawing/2014/main" val="24899620"/>
                    </a:ext>
                  </a:extLst>
                </a:gridCol>
                <a:gridCol w="853377">
                  <a:extLst>
                    <a:ext uri="{9D8B030D-6E8A-4147-A177-3AD203B41FA5}">
                      <a16:colId xmlns:a16="http://schemas.microsoft.com/office/drawing/2014/main" val="1547571209"/>
                    </a:ext>
                  </a:extLst>
                </a:gridCol>
              </a:tblGrid>
              <a:tr h="729343">
                <a:tc>
                  <a:txBody>
                    <a:bodyPr/>
                    <a:lstStyle/>
                    <a:p>
                      <a:pPr marL="0" marR="0" algn="l">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2015-16AY Demographic Group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Non-Transfer Associates Awards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Enrolled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80% Rule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80%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Awards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Enrolled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13261942"/>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American Indian or Alaska Native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99.11%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99.11%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536049939"/>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Asian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586</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1.19%</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54.46%</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54.46%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2726255017"/>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Black </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or African American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568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64.21%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64.21%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4020532018"/>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Filipino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578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149.86%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3.44%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149.86%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026416098"/>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Hispanic or Latino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14022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138.83%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77.22%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55.62%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138.83%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161998956"/>
                  </a:ext>
                </a:extLst>
              </a:tr>
              <a:tr h="638248">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Native Hawaiian or other Pacific Islander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84.43%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84.43%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4477675"/>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More than one race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4.62%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210.60%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210.60%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84341356"/>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Some </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other race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0.07%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11.04%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2682891950"/>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White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6105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51.53%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51.53%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3609230313"/>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Overall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25211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2.19%</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8909662"/>
                  </a:ext>
                </a:extLst>
              </a:tr>
            </a:tbl>
          </a:graphicData>
        </a:graphic>
      </p:graphicFrame>
      <p:sp>
        <p:nvSpPr>
          <p:cNvPr id="4" name="Curved Down Arrow 3"/>
          <p:cNvSpPr/>
          <p:nvPr/>
        </p:nvSpPr>
        <p:spPr>
          <a:xfrm flipH="1">
            <a:off x="2895601" y="1687286"/>
            <a:ext cx="1208314" cy="40277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Curved Left Arrow 4"/>
          <p:cNvSpPr/>
          <p:nvPr/>
        </p:nvSpPr>
        <p:spPr>
          <a:xfrm flipV="1">
            <a:off x="5127171" y="2311091"/>
            <a:ext cx="859972" cy="387199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urved Down Arrow 7"/>
          <p:cNvSpPr/>
          <p:nvPr/>
        </p:nvSpPr>
        <p:spPr>
          <a:xfrm flipH="1">
            <a:off x="2895601" y="5399314"/>
            <a:ext cx="1208314" cy="40277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88912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4"/>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p>
            <a:pPr lvl="0"/>
            <a:r>
              <a:rPr lang="en-US" sz="1800" b="0" dirty="0" smtClean="0"/>
              <a:t>DI Exemplar of the Proportionality Index</a:t>
            </a:r>
            <a:endParaRPr sz="1800" dirty="0"/>
          </a:p>
        </p:txBody>
      </p:sp>
      <p:graphicFrame>
        <p:nvGraphicFramePr>
          <p:cNvPr id="2" name="Table 1"/>
          <p:cNvGraphicFramePr>
            <a:graphicFrameLocks noGrp="1"/>
          </p:cNvGraphicFramePr>
          <p:nvPr>
            <p:extLst/>
          </p:nvPr>
        </p:nvGraphicFramePr>
        <p:xfrm>
          <a:off x="26773" y="929899"/>
          <a:ext cx="8962243" cy="5331416"/>
        </p:xfrm>
        <a:graphic>
          <a:graphicData uri="http://schemas.openxmlformats.org/drawingml/2006/table">
            <a:tbl>
              <a:tblPr firstRow="1" firstCol="1" bandRow="1"/>
              <a:tblGrid>
                <a:gridCol w="2375464">
                  <a:extLst>
                    <a:ext uri="{9D8B030D-6E8A-4147-A177-3AD203B41FA5}">
                      <a16:colId xmlns:a16="http://schemas.microsoft.com/office/drawing/2014/main" val="605989561"/>
                    </a:ext>
                  </a:extLst>
                </a:gridCol>
                <a:gridCol w="984258">
                  <a:extLst>
                    <a:ext uri="{9D8B030D-6E8A-4147-A177-3AD203B41FA5}">
                      <a16:colId xmlns:a16="http://schemas.microsoft.com/office/drawing/2014/main" val="1038158849"/>
                    </a:ext>
                  </a:extLst>
                </a:gridCol>
                <a:gridCol w="876683">
                  <a:extLst>
                    <a:ext uri="{9D8B030D-6E8A-4147-A177-3AD203B41FA5}">
                      <a16:colId xmlns:a16="http://schemas.microsoft.com/office/drawing/2014/main" val="102180086"/>
                    </a:ext>
                  </a:extLst>
                </a:gridCol>
                <a:gridCol w="828276">
                  <a:extLst>
                    <a:ext uri="{9D8B030D-6E8A-4147-A177-3AD203B41FA5}">
                      <a16:colId xmlns:a16="http://schemas.microsoft.com/office/drawing/2014/main" val="3735949951"/>
                    </a:ext>
                  </a:extLst>
                </a:gridCol>
                <a:gridCol w="1012936">
                  <a:extLst>
                    <a:ext uri="{9D8B030D-6E8A-4147-A177-3AD203B41FA5}">
                      <a16:colId xmlns:a16="http://schemas.microsoft.com/office/drawing/2014/main" val="134889818"/>
                    </a:ext>
                  </a:extLst>
                </a:gridCol>
                <a:gridCol w="225893">
                  <a:extLst>
                    <a:ext uri="{9D8B030D-6E8A-4147-A177-3AD203B41FA5}">
                      <a16:colId xmlns:a16="http://schemas.microsoft.com/office/drawing/2014/main" val="1662828396"/>
                    </a:ext>
                  </a:extLst>
                </a:gridCol>
                <a:gridCol w="874890">
                  <a:extLst>
                    <a:ext uri="{9D8B030D-6E8A-4147-A177-3AD203B41FA5}">
                      <a16:colId xmlns:a16="http://schemas.microsoft.com/office/drawing/2014/main" val="304836437"/>
                    </a:ext>
                  </a:extLst>
                </a:gridCol>
                <a:gridCol w="930466">
                  <a:extLst>
                    <a:ext uri="{9D8B030D-6E8A-4147-A177-3AD203B41FA5}">
                      <a16:colId xmlns:a16="http://schemas.microsoft.com/office/drawing/2014/main" val="24899620"/>
                    </a:ext>
                  </a:extLst>
                </a:gridCol>
                <a:gridCol w="853377">
                  <a:extLst>
                    <a:ext uri="{9D8B030D-6E8A-4147-A177-3AD203B41FA5}">
                      <a16:colId xmlns:a16="http://schemas.microsoft.com/office/drawing/2014/main" val="1547571209"/>
                    </a:ext>
                  </a:extLst>
                </a:gridCol>
              </a:tblGrid>
              <a:tr h="729343">
                <a:tc>
                  <a:txBody>
                    <a:bodyPr/>
                    <a:lstStyle/>
                    <a:p>
                      <a:pPr marL="0" marR="0" algn="l">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2015-16AY Demographic Group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Non-Transfer Associates Awards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Enrolled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80% Rule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80%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Awards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Enrolled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a:lnSpc>
                          <a:spcPct val="115000"/>
                        </a:lnSpc>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13261942"/>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American Indian or Alaska Native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99.11%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99.11%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536049939"/>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Asian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586</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1.19%</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54.46%</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54.46%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2726255017"/>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Black </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or African American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568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64.21%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64.21%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4020532018"/>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Filipino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578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149.86%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3.44%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149.86%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026416098"/>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Hispanic or Latino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14022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138.83%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77.22%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55.62%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138.83%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161998956"/>
                  </a:ext>
                </a:extLst>
              </a:tr>
              <a:tr h="638248">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Native Hawaiian or other Pacific Islander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84.43%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84.43%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4477675"/>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More than one race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4.62%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210.60%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210.60%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84341356"/>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Some </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other race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0.07%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11.04%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2682891950"/>
                  </a:ext>
                </a:extLst>
              </a:tr>
              <a:tr h="440425">
                <a:tc>
                  <a:txBody>
                    <a:bodyPr/>
                    <a:lstStyle/>
                    <a:p>
                      <a:pPr marL="0" marR="0" algn="l">
                        <a:lnSpc>
                          <a:spcPct val="115000"/>
                        </a:lnSpc>
                        <a:spcBef>
                          <a:spcPts val="0"/>
                        </a:spcBef>
                        <a:spcAft>
                          <a:spcPts val="0"/>
                        </a:spcAft>
                      </a:pPr>
                      <a:r>
                        <a:rPr lang="en-US" sz="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White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6105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51.53%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51.53%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3609230313"/>
                  </a:ext>
                </a:extLst>
              </a:tr>
              <a:tr h="440425">
                <a:tc>
                  <a:txBody>
                    <a:bodyPr/>
                    <a:lstStyle/>
                    <a:p>
                      <a:pPr marL="0" marR="0" algn="l">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Overall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25211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ctr">
                        <a:lnSpc>
                          <a:spcPct val="115000"/>
                        </a:lnSpc>
                        <a:spcBef>
                          <a:spcPts val="0"/>
                        </a:spcBef>
                        <a:spcAft>
                          <a:spcPts val="0"/>
                        </a:spcAft>
                      </a:pPr>
                      <a:r>
                        <a:rPr lang="en-US" sz="1400" b="1"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2.19%</a:t>
                      </a:r>
                      <a:endParaRPr lang="en-US" sz="1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8909662"/>
                  </a:ext>
                </a:extLst>
              </a:tr>
            </a:tbl>
          </a:graphicData>
        </a:graphic>
      </p:graphicFrame>
      <p:sp>
        <p:nvSpPr>
          <p:cNvPr id="3" name="Up Arrow 2"/>
          <p:cNvSpPr/>
          <p:nvPr/>
        </p:nvSpPr>
        <p:spPr>
          <a:xfrm>
            <a:off x="2481943" y="2645229"/>
            <a:ext cx="250371" cy="2939142"/>
          </a:xfrm>
          <a:prstGeom prst="up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5" name="Up Arrow 4"/>
          <p:cNvSpPr/>
          <p:nvPr/>
        </p:nvSpPr>
        <p:spPr>
          <a:xfrm>
            <a:off x="3385457" y="2645229"/>
            <a:ext cx="250371" cy="2939142"/>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 name="Up Arrow 5"/>
          <p:cNvSpPr/>
          <p:nvPr/>
        </p:nvSpPr>
        <p:spPr>
          <a:xfrm>
            <a:off x="6313714" y="2547258"/>
            <a:ext cx="217715" cy="1284513"/>
          </a:xfrm>
          <a:prstGeom prst="up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7" name="Up Arrow 6"/>
          <p:cNvSpPr/>
          <p:nvPr/>
        </p:nvSpPr>
        <p:spPr>
          <a:xfrm>
            <a:off x="7217228" y="2547258"/>
            <a:ext cx="206829" cy="1284513"/>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8-Point Star 3"/>
          <p:cNvSpPr/>
          <p:nvPr/>
        </p:nvSpPr>
        <p:spPr>
          <a:xfrm>
            <a:off x="8109856" y="1937658"/>
            <a:ext cx="879160" cy="609600"/>
          </a:xfrm>
          <a:prstGeom prst="star8">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8443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 Methodologies (Advantages Vs Limitations)</a:t>
            </a:r>
            <a:endParaRPr lang="en-US" dirty="0"/>
          </a:p>
        </p:txBody>
      </p:sp>
      <p:pic>
        <p:nvPicPr>
          <p:cNvPr id="3" name="Picture 2"/>
          <p:cNvPicPr>
            <a:picLocks noChangeAspect="1"/>
          </p:cNvPicPr>
          <p:nvPr/>
        </p:nvPicPr>
        <p:blipFill>
          <a:blip r:embed="rId2"/>
          <a:stretch>
            <a:fillRect/>
          </a:stretch>
        </p:blipFill>
        <p:spPr>
          <a:xfrm>
            <a:off x="-49441" y="1593531"/>
            <a:ext cx="9193441" cy="3954862"/>
          </a:xfrm>
          <a:prstGeom prst="rect">
            <a:avLst/>
          </a:prstGeom>
        </p:spPr>
      </p:pic>
    </p:spTree>
    <p:extLst>
      <p:ext uri="{BB962C8B-B14F-4D97-AF65-F5344CB8AC3E}">
        <p14:creationId xmlns:p14="http://schemas.microsoft.com/office/powerpoint/2010/main" val="1522949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Rectangle 2"/>
          <p:cNvSpPr/>
          <p:nvPr/>
        </p:nvSpPr>
        <p:spPr>
          <a:xfrm>
            <a:off x="145143" y="1259264"/>
            <a:ext cx="8853714" cy="5016758"/>
          </a:xfrm>
          <a:prstGeom prst="rect">
            <a:avLst/>
          </a:prstGeom>
        </p:spPr>
        <p:txBody>
          <a:bodyPr wrap="square">
            <a:spAutoFit/>
          </a:bodyPr>
          <a:lstStyle/>
          <a:p>
            <a:r>
              <a:rPr lang="en-US" sz="1800" b="1" dirty="0" smtClean="0"/>
              <a:t>Methodology:</a:t>
            </a:r>
          </a:p>
          <a:p>
            <a:pPr marL="285750" indent="-285750">
              <a:buFont typeface="Arial" panose="020B0604020202020204" pitchFamily="34" charset="0"/>
              <a:buChar char="•"/>
            </a:pPr>
            <a:r>
              <a:rPr lang="en-US" sz="1800" dirty="0" smtClean="0"/>
              <a:t>CCCCO </a:t>
            </a:r>
            <a:r>
              <a:rPr lang="en-US" sz="1800" dirty="0"/>
              <a:t>(2014) </a:t>
            </a:r>
            <a:r>
              <a:rPr lang="en-US" sz="1800" u="sng" dirty="0">
                <a:hlinkClick r:id="rId3"/>
              </a:rPr>
              <a:t>Guidelines for measuring disproportionate impact in equity plans</a:t>
            </a:r>
            <a:r>
              <a:rPr lang="en-US" sz="1800" dirty="0"/>
              <a:t>, California Community Colleges Chancellors’ Office, July 6, 2014 revision, </a:t>
            </a:r>
            <a:r>
              <a:rPr lang="en-US" sz="1800" dirty="0" err="1"/>
              <a:t>pg</a:t>
            </a:r>
            <a:r>
              <a:rPr lang="en-US" sz="1800" dirty="0"/>
              <a:t> 4</a:t>
            </a:r>
          </a:p>
          <a:p>
            <a:pPr marL="285750" indent="-285750">
              <a:buFont typeface="Arial" panose="020B0604020202020204" pitchFamily="34" charset="0"/>
              <a:buChar char="•"/>
            </a:pPr>
            <a:r>
              <a:rPr lang="en-US" sz="1800" dirty="0"/>
              <a:t>Sosa, G., (2018) </a:t>
            </a:r>
            <a:r>
              <a:rPr lang="en-US" sz="1800" u="sng" dirty="0">
                <a:hlinkClick r:id="rId4"/>
              </a:rPr>
              <a:t>Using Disproportionate Impact Methods to Identify Equity Gaps</a:t>
            </a:r>
            <a:r>
              <a:rPr lang="en-US" sz="1800" dirty="0"/>
              <a:t>, California Community Colleges Chancellors’ Office, July 2017, Revised February 2018, </a:t>
            </a:r>
            <a:r>
              <a:rPr lang="en-US" sz="1800" dirty="0" err="1"/>
              <a:t>pg</a:t>
            </a:r>
            <a:r>
              <a:rPr lang="en-US" sz="1800" dirty="0"/>
              <a:t> 11</a:t>
            </a:r>
          </a:p>
          <a:p>
            <a:endParaRPr lang="en-US" sz="1800" dirty="0" smtClean="0"/>
          </a:p>
          <a:p>
            <a:r>
              <a:rPr lang="en-US" sz="1800" b="1" dirty="0" smtClean="0"/>
              <a:t>Data Sources: </a:t>
            </a:r>
          </a:p>
          <a:p>
            <a:pPr marL="285750" indent="-285750">
              <a:buFont typeface="Arial" panose="020B0604020202020204" pitchFamily="34" charset="0"/>
              <a:buChar char="•"/>
            </a:pPr>
            <a:r>
              <a:rPr lang="en-US" sz="1800" dirty="0" smtClean="0"/>
              <a:t>California </a:t>
            </a:r>
            <a:r>
              <a:rPr lang="en-US" sz="1800" dirty="0"/>
              <a:t>Community Colleges Chancellor's Office </a:t>
            </a:r>
            <a:r>
              <a:rPr lang="en-US" sz="1800" dirty="0" smtClean="0"/>
              <a:t>, Data Mart., </a:t>
            </a:r>
            <a:r>
              <a:rPr lang="en-US" sz="1800" dirty="0"/>
              <a:t>Retention/Success </a:t>
            </a:r>
            <a:r>
              <a:rPr lang="en-US" sz="1800" dirty="0" smtClean="0"/>
              <a:t>Rate.: </a:t>
            </a:r>
            <a:r>
              <a:rPr lang="en-US" sz="1800" dirty="0" smtClean="0">
                <a:hlinkClick r:id="rId5"/>
              </a:rPr>
              <a:t>https</a:t>
            </a:r>
            <a:r>
              <a:rPr lang="en-US" sz="1800" dirty="0">
                <a:hlinkClick r:id="rId5"/>
              </a:rPr>
              <a:t>://</a:t>
            </a:r>
            <a:r>
              <a:rPr lang="en-US" sz="1800" dirty="0" smtClean="0">
                <a:hlinkClick r:id="rId5"/>
              </a:rPr>
              <a:t>datamart.cccco.edu/Outcomes/Course_Ret_Success.aspx</a:t>
            </a:r>
            <a:r>
              <a:rPr lang="en-US" sz="1800" dirty="0" smtClean="0"/>
              <a:t> </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California Community Colleges Chancellor's Office , </a:t>
            </a:r>
            <a:r>
              <a:rPr lang="en-US" sz="1800" dirty="0" smtClean="0"/>
              <a:t>Vision for Success. Accessed from Data on Demand. </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Student Success Metrics, Cal-PASS Plus: </a:t>
            </a:r>
            <a:r>
              <a:rPr lang="en-US" sz="1800" dirty="0">
                <a:hlinkClick r:id="rId6"/>
              </a:rPr>
              <a:t>https://www.calpassplus.org/LaunchBoard/Student-Success-Metrics.aspx</a:t>
            </a:r>
            <a:r>
              <a:rPr lang="en-US" sz="1800" dirty="0"/>
              <a:t> </a:t>
            </a:r>
          </a:p>
          <a:p>
            <a:endParaRPr lang="en-US" dirty="0"/>
          </a:p>
        </p:txBody>
      </p:sp>
    </p:spTree>
    <p:extLst>
      <p:ext uri="{BB962C8B-B14F-4D97-AF65-F5344CB8AC3E}">
        <p14:creationId xmlns:p14="http://schemas.microsoft.com/office/powerpoint/2010/main" val="1764006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Hartnell Presentation Template - no title image - final">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32326</TotalTime>
  <Words>1004</Words>
  <Application>Microsoft Office PowerPoint</Application>
  <PresentationFormat>On-screen Show (4:3)</PresentationFormat>
  <Paragraphs>337</Paragraphs>
  <Slides>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Times New Roman</vt:lpstr>
      <vt:lpstr>Calibri</vt:lpstr>
      <vt:lpstr>Quicksand</vt:lpstr>
      <vt:lpstr>Hartnell Presentation Template - no title image - final</vt:lpstr>
      <vt:lpstr> </vt:lpstr>
      <vt:lpstr>Introduction</vt:lpstr>
      <vt:lpstr>Disporportionate Impact (DI) Methodologies</vt:lpstr>
      <vt:lpstr>DI Exemplar</vt:lpstr>
      <vt:lpstr>DI Exemplar of the 80% Rule</vt:lpstr>
      <vt:lpstr>DI Exemplar of the Proportionality Index</vt:lpstr>
      <vt:lpstr>DI Methodologies (Advantages Vs Limitations)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Trengove, PhD., Layheng Ting, PhD.</dc:title>
  <dc:creator>Dr. Brian Lofman</dc:creator>
  <cp:lastModifiedBy>matthew_trengove@yahoo.com</cp:lastModifiedBy>
  <cp:revision>55</cp:revision>
  <dcterms:created xsi:type="dcterms:W3CDTF">2014-10-23T16:03:52Z</dcterms:created>
  <dcterms:modified xsi:type="dcterms:W3CDTF">2021-08-17T17:16:02Z</dcterms:modified>
</cp:coreProperties>
</file>