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</p:sldMasterIdLst>
  <p:notesMasterIdLst>
    <p:notesMasterId r:id="rId4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6858000" type="screen4x3"/>
  <p:notesSz cx="7010400" cy="9296400"/>
  <p:embeddedFontLst>
    <p:embeddedFont>
      <p:font typeface="Quicksand" panose="020B060402020202020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7BE5DF-F4FA-4C78-903E-42026840B197}">
  <a:tblStyle styleId="{C17BE5DF-F4FA-4C78-903E-42026840B1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51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9ae1ef551_9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59ae1ef551_9_3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59ae1ef551_9_3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9ae1ef551_8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59ae1ef551_8_4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59ae1ef551_8_4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9ae1ef551_9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g59ae1ef551_9_4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59ae1ef551_9_4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9ae1ef551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59ae1ef551_8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59ae1ef551_8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9ae1ef551_9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59ae1ef551_9_5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59ae1ef551_9_5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8a109023d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8a109023da_1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8a109023da_1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1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1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2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2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2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2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2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2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3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3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3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9ae1ef551_1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9ae1ef551_10_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59ae1ef551_10_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59ae1ef551_9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59ae1ef551_9_1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g59ae1ef551_9_1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9ae1ef551_8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59ae1ef551_8_2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59ae1ef551_8_2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9ae1ef551_9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9ae1ef551_9_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59ae1ef551_9_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9ae1ef551_9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59ae1ef551_9_2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59ae1ef551_9_2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2"/>
          <p:cNvGrpSpPr/>
          <p:nvPr/>
        </p:nvGrpSpPr>
        <p:grpSpPr>
          <a:xfrm>
            <a:off x="0" y="0"/>
            <a:ext cx="9144000" cy="3693030"/>
            <a:chOff x="0" y="0"/>
            <a:chExt cx="9144000" cy="3693030"/>
          </a:xfrm>
        </p:grpSpPr>
        <p:sp>
          <p:nvSpPr>
            <p:cNvPr id="22" name="Google Shape;22;p2"/>
            <p:cNvSpPr/>
            <p:nvPr/>
          </p:nvSpPr>
          <p:spPr>
            <a:xfrm>
              <a:off x="0" y="0"/>
              <a:ext cx="6192207" cy="3600450"/>
            </a:xfrm>
            <a:prstGeom prst="rect">
              <a:avLst/>
            </a:prstGeom>
            <a:solidFill>
              <a:srgbClr val="4D1A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0" y="3600451"/>
              <a:ext cx="6192207" cy="92579"/>
            </a:xfrm>
            <a:prstGeom prst="rect">
              <a:avLst/>
            </a:prstGeom>
            <a:solidFill>
              <a:srgbClr val="E391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192207" y="3600450"/>
              <a:ext cx="2951793" cy="92580"/>
            </a:xfrm>
            <a:prstGeom prst="rect">
              <a:avLst/>
            </a:prstGeom>
            <a:solidFill>
              <a:srgbClr val="4D1A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Google Shape;2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5279" y="4447853"/>
            <a:ext cx="908595" cy="125562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228600" y="1266825"/>
            <a:ext cx="5715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Quicksand"/>
              <a:buNone/>
              <a:defRPr sz="2000" b="1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5715000" cy="561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560"/>
              </a:spcBef>
              <a:spcAft>
                <a:spcPts val="0"/>
              </a:spcAft>
              <a:buClr>
                <a:srgbClr val="F2F2F2"/>
              </a:buClr>
              <a:buSzPts val="2800"/>
              <a:buNone/>
              <a:defRPr sz="2800" b="1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/>
          <p:nvPr/>
        </p:nvSpPr>
        <p:spPr>
          <a:xfrm>
            <a:off x="537284" y="6203646"/>
            <a:ext cx="553565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GROWING LEADERS </a:t>
            </a:r>
            <a:r>
              <a:rPr lang="en-US" sz="1600" b="0" i="1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Opportunity. Engagement. Achievement.    www.hartnell.edu</a:t>
            </a:r>
            <a:endParaRPr sz="1600" b="0" i="1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 txBox="1">
            <a:spLocks noGrp="1"/>
          </p:cNvSpPr>
          <p:nvPr>
            <p:ph type="body" idx="2"/>
          </p:nvPr>
        </p:nvSpPr>
        <p:spPr>
          <a:xfrm>
            <a:off x="228600" y="2819400"/>
            <a:ext cx="35020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body" idx="3"/>
          </p:nvPr>
        </p:nvSpPr>
        <p:spPr>
          <a:xfrm>
            <a:off x="228600" y="1800225"/>
            <a:ext cx="4572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>
            <a:spLocks noGrp="1"/>
          </p:cNvSpPr>
          <p:nvPr>
            <p:ph type="pic" idx="4"/>
          </p:nvPr>
        </p:nvSpPr>
        <p:spPr>
          <a:xfrm>
            <a:off x="6192838" y="0"/>
            <a:ext cx="2951162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2"/>
          <p:cNvGrpSpPr/>
          <p:nvPr/>
        </p:nvGrpSpPr>
        <p:grpSpPr>
          <a:xfrm>
            <a:off x="0" y="0"/>
            <a:ext cx="9144000" cy="3693030"/>
            <a:chOff x="0" y="0"/>
            <a:chExt cx="9144000" cy="3693030"/>
          </a:xfrm>
        </p:grpSpPr>
        <p:sp>
          <p:nvSpPr>
            <p:cNvPr id="71" name="Google Shape;71;p12"/>
            <p:cNvSpPr/>
            <p:nvPr/>
          </p:nvSpPr>
          <p:spPr>
            <a:xfrm>
              <a:off x="0" y="0"/>
              <a:ext cx="6192207" cy="3600450"/>
            </a:xfrm>
            <a:prstGeom prst="rect">
              <a:avLst/>
            </a:prstGeom>
            <a:solidFill>
              <a:srgbClr val="4D1A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2"/>
            <p:cNvSpPr/>
            <p:nvPr/>
          </p:nvSpPr>
          <p:spPr>
            <a:xfrm>
              <a:off x="0" y="3600451"/>
              <a:ext cx="6192207" cy="92579"/>
            </a:xfrm>
            <a:prstGeom prst="rect">
              <a:avLst/>
            </a:prstGeom>
            <a:solidFill>
              <a:srgbClr val="E391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2"/>
            <p:cNvSpPr/>
            <p:nvPr/>
          </p:nvSpPr>
          <p:spPr>
            <a:xfrm>
              <a:off x="6192207" y="3600450"/>
              <a:ext cx="2951793" cy="92580"/>
            </a:xfrm>
            <a:prstGeom prst="rect">
              <a:avLst/>
            </a:prstGeom>
            <a:solidFill>
              <a:srgbClr val="4D1A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4" name="Google Shape;7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5279" y="4447853"/>
            <a:ext cx="908595" cy="125562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2"/>
          <p:cNvSpPr txBox="1">
            <a:spLocks noGrp="1"/>
          </p:cNvSpPr>
          <p:nvPr>
            <p:ph type="ctrTitle"/>
          </p:nvPr>
        </p:nvSpPr>
        <p:spPr>
          <a:xfrm>
            <a:off x="228600" y="1266825"/>
            <a:ext cx="5715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Quicksand"/>
              <a:buNone/>
              <a:defRPr sz="2000" b="1" i="0" u="none" strike="noStrike" cap="none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ubTitle" idx="1"/>
          </p:nvPr>
        </p:nvSpPr>
        <p:spPr>
          <a:xfrm>
            <a:off x="228600" y="228600"/>
            <a:ext cx="5715000" cy="561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/>
          <p:nvPr/>
        </p:nvSpPr>
        <p:spPr>
          <a:xfrm>
            <a:off x="537284" y="6203646"/>
            <a:ext cx="553565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1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GROWING LEADERS </a:t>
            </a:r>
            <a:r>
              <a:rPr lang="en-US" sz="1600" b="0" i="1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Opportunity. Engagement. Achievement.    www.hartnell.edu</a:t>
            </a:r>
            <a:endParaRPr sz="1600" b="0" i="1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2"/>
          </p:nvPr>
        </p:nvSpPr>
        <p:spPr>
          <a:xfrm>
            <a:off x="228600" y="2819400"/>
            <a:ext cx="35020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3"/>
          </p:nvPr>
        </p:nvSpPr>
        <p:spPr>
          <a:xfrm>
            <a:off x="228600" y="1800225"/>
            <a:ext cx="4572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1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>
            <a:spLocks noGrp="1"/>
          </p:cNvSpPr>
          <p:nvPr>
            <p:ph type="pic" idx="4"/>
          </p:nvPr>
        </p:nvSpPr>
        <p:spPr>
          <a:xfrm>
            <a:off x="6192838" y="0"/>
            <a:ext cx="2951162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2059" y="0"/>
            <a:ext cx="617014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685800" y="1066800"/>
            <a:ext cx="7772400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888888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D183F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816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D183F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B816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D183F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B816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D183F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B816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>
            <a:spLocks noGrp="1"/>
          </p:cNvSpPr>
          <p:nvPr>
            <p:ph type="pic" idx="2"/>
          </p:nvPr>
        </p:nvSpPr>
        <p:spPr>
          <a:xfrm>
            <a:off x="1828800" y="9906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1828800" y="5257800"/>
            <a:ext cx="548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Quicksa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D183F"/>
              </a:buClr>
              <a:buSzPts val="2800"/>
              <a:buFont typeface="Arial"/>
              <a:buChar char="•"/>
              <a:defRPr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FCB816"/>
              </a:buClr>
              <a:buSzPts val="24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2059" y="0"/>
            <a:ext cx="617014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Quicksand"/>
              <a:buNone/>
              <a:defRPr sz="24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685800" y="1066800"/>
            <a:ext cx="7772400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7D183F"/>
              </a:buClr>
              <a:buSzPts val="2400"/>
              <a:buFont typeface="Arial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CB816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7D183F"/>
              </a:buClr>
              <a:buSzPts val="2400"/>
              <a:buFont typeface="Arial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CB816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Quicksa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7D183F"/>
              </a:buClr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CB816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7D183F"/>
              </a:buClr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CB816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>
            <a:spLocks noGrp="1"/>
          </p:cNvSpPr>
          <p:nvPr>
            <p:ph type="pic" idx="2"/>
          </p:nvPr>
        </p:nvSpPr>
        <p:spPr>
          <a:xfrm>
            <a:off x="1828800" y="9906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1828800" y="5257800"/>
            <a:ext cx="548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D183F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CB816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" name="Google Shape;11;p1"/>
          <p:cNvGrpSpPr/>
          <p:nvPr/>
        </p:nvGrpSpPr>
        <p:grpSpPr>
          <a:xfrm>
            <a:off x="0" y="0"/>
            <a:ext cx="9144000" cy="776445"/>
            <a:chOff x="0" y="0"/>
            <a:chExt cx="9144000" cy="776445"/>
          </a:xfrm>
        </p:grpSpPr>
        <p:grpSp>
          <p:nvGrpSpPr>
            <p:cNvPr id="12" name="Google Shape;12;p1"/>
            <p:cNvGrpSpPr/>
            <p:nvPr/>
          </p:nvGrpSpPr>
          <p:grpSpPr>
            <a:xfrm>
              <a:off x="0" y="0"/>
              <a:ext cx="9144000" cy="776445"/>
              <a:chOff x="0" y="0"/>
              <a:chExt cx="9144000" cy="776445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0" y="0"/>
                <a:ext cx="6192207" cy="683866"/>
              </a:xfrm>
              <a:prstGeom prst="rect">
                <a:avLst/>
              </a:prstGeom>
              <a:solidFill>
                <a:srgbClr val="4D1A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C0504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683866"/>
                <a:ext cx="6192207" cy="92579"/>
              </a:xfrm>
              <a:prstGeom prst="rect">
                <a:avLst/>
              </a:prstGeom>
              <a:solidFill>
                <a:srgbClr val="E391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C0504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6192207" y="683865"/>
                <a:ext cx="2951793" cy="92580"/>
              </a:xfrm>
              <a:prstGeom prst="rect">
                <a:avLst/>
              </a:prstGeom>
              <a:solidFill>
                <a:srgbClr val="4D1A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C0504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6" name="Google Shape;16;p1" descr="Hartnell Logo CMYK 121813.eps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341574" y="148552"/>
              <a:ext cx="463111" cy="43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1" descr="Hartnell Logo RGB-Horz 101314.jpg"/>
            <p:cNvPicPr preferRelativeResize="0"/>
            <p:nvPr/>
          </p:nvPicPr>
          <p:blipFill rotWithShape="1">
            <a:blip r:embed="rId11">
              <a:alphaModFix/>
            </a:blip>
            <a:srcRect t="80177" b="6844"/>
            <a:stretch/>
          </p:blipFill>
          <p:spPr>
            <a:xfrm>
              <a:off x="6838151" y="237585"/>
              <a:ext cx="2159311" cy="2294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18;p1"/>
          <p:cNvSpPr txBox="1"/>
          <p:nvPr/>
        </p:nvSpPr>
        <p:spPr>
          <a:xfrm>
            <a:off x="537284" y="6203646"/>
            <a:ext cx="553565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GROWING LEADERS </a:t>
            </a:r>
            <a:r>
              <a:rPr lang="en-US" sz="1400" b="0" i="1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Opportunity. Engagement. Achievement.    www.hartnell.edu</a:t>
            </a:r>
            <a:endParaRPr sz="1400" b="0" i="1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0" y="0"/>
            <a:ext cx="9144000" cy="776445"/>
            <a:chOff x="0" y="0"/>
            <a:chExt cx="9144000" cy="776445"/>
          </a:xfrm>
        </p:grpSpPr>
        <p:grpSp>
          <p:nvGrpSpPr>
            <p:cNvPr id="58" name="Google Shape;58;p10"/>
            <p:cNvGrpSpPr/>
            <p:nvPr/>
          </p:nvGrpSpPr>
          <p:grpSpPr>
            <a:xfrm>
              <a:off x="0" y="0"/>
              <a:ext cx="9144000" cy="776445"/>
              <a:chOff x="0" y="0"/>
              <a:chExt cx="9144000" cy="776445"/>
            </a:xfrm>
          </p:grpSpPr>
          <p:sp>
            <p:nvSpPr>
              <p:cNvPr id="59" name="Google Shape;59;p10"/>
              <p:cNvSpPr/>
              <p:nvPr/>
            </p:nvSpPr>
            <p:spPr>
              <a:xfrm>
                <a:off x="0" y="0"/>
                <a:ext cx="6192207" cy="683866"/>
              </a:xfrm>
              <a:prstGeom prst="rect">
                <a:avLst/>
              </a:prstGeom>
              <a:solidFill>
                <a:srgbClr val="4D1A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C0504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10"/>
              <p:cNvSpPr/>
              <p:nvPr/>
            </p:nvSpPr>
            <p:spPr>
              <a:xfrm>
                <a:off x="0" y="683866"/>
                <a:ext cx="6192207" cy="92579"/>
              </a:xfrm>
              <a:prstGeom prst="rect">
                <a:avLst/>
              </a:prstGeom>
              <a:solidFill>
                <a:srgbClr val="E391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C0504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10"/>
              <p:cNvSpPr/>
              <p:nvPr/>
            </p:nvSpPr>
            <p:spPr>
              <a:xfrm>
                <a:off x="6192207" y="683865"/>
                <a:ext cx="2951793" cy="92580"/>
              </a:xfrm>
              <a:prstGeom prst="rect">
                <a:avLst/>
              </a:prstGeom>
              <a:solidFill>
                <a:srgbClr val="4D1A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C0504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2" name="Google Shape;62;p10" descr="Hartnell Logo CMYK 121813.eps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41574" y="148552"/>
              <a:ext cx="463111" cy="43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0" descr="Hartnell Logo RGB-Horz 101314.jpg"/>
            <p:cNvPicPr preferRelativeResize="0"/>
            <p:nvPr/>
          </p:nvPicPr>
          <p:blipFill rotWithShape="1">
            <a:blip r:embed="rId10">
              <a:alphaModFix/>
            </a:blip>
            <a:srcRect t="80177" b="6844"/>
            <a:stretch/>
          </p:blipFill>
          <p:spPr>
            <a:xfrm>
              <a:off x="6838151" y="237585"/>
              <a:ext cx="2159311" cy="2294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Google Shape;64;p10"/>
          <p:cNvSpPr txBox="1"/>
          <p:nvPr/>
        </p:nvSpPr>
        <p:spPr>
          <a:xfrm>
            <a:off x="537284" y="6203646"/>
            <a:ext cx="553565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GROWING LEADERS </a:t>
            </a:r>
            <a:r>
              <a:rPr lang="en-US" sz="1400" b="0" i="1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Opportunity. Engagement. Achievement.    www.hartnell.edu</a:t>
            </a:r>
            <a:endParaRPr sz="1400" b="0" i="1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434" cy="66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Quicksand"/>
              <a:buNone/>
              <a:defRPr sz="2400" b="1" i="0" u="none" strike="noStrike" cap="none">
                <a:solidFill>
                  <a:srgbClr val="F2F2F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ctrTitle"/>
          </p:nvPr>
        </p:nvSpPr>
        <p:spPr>
          <a:xfrm>
            <a:off x="0" y="1266825"/>
            <a:ext cx="5715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Tahoma"/>
              <a:buNone/>
            </a:pPr>
            <a:r>
              <a:rPr lang="en-US" sz="2400">
                <a:latin typeface="Tahoma"/>
                <a:ea typeface="Tahoma"/>
                <a:cs typeface="Tahoma"/>
                <a:sym typeface="Tahoma"/>
              </a:rPr>
              <a:t>Administrative Services Council 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"/>
          </p:nvPr>
        </p:nvSpPr>
        <p:spPr>
          <a:xfrm>
            <a:off x="0" y="228600"/>
            <a:ext cx="5943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None/>
            </a:pPr>
            <a:r>
              <a:rPr lang="en-US" sz="3200">
                <a:latin typeface="Tahoma"/>
                <a:ea typeface="Tahoma"/>
                <a:cs typeface="Tahoma"/>
                <a:sym typeface="Tahoma"/>
              </a:rPr>
              <a:t>MATSUI LAND GIFT</a:t>
            </a:r>
            <a:endParaRPr sz="32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1572" y="3878408"/>
            <a:ext cx="3272244" cy="252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l="14952" t="13855" r="13599" b="19336"/>
          <a:stretch/>
        </p:blipFill>
        <p:spPr>
          <a:xfrm>
            <a:off x="6183923" y="0"/>
            <a:ext cx="2960077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" y="4343400"/>
            <a:ext cx="1884761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0" y="1925894"/>
            <a:ext cx="5943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n-US" sz="2000" b="0" i="1" u="none" strike="noStrike" cap="none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Status of Property- </a:t>
            </a:r>
            <a:endParaRPr sz="2500" b="0" i="1" u="none" strike="noStrike" cap="none">
              <a:solidFill>
                <a:srgbClr val="F2F2F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0" y="2322398"/>
            <a:ext cx="5943600" cy="1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June 18, 2019 Bo</a:t>
            </a:r>
            <a:r>
              <a:rPr lang="en-US" sz="200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ard of Trustees Update</a:t>
            </a:r>
            <a:endParaRPr sz="2000">
              <a:solidFill>
                <a:srgbClr val="F2F2F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October 1, 2019 Board of Trustees Update </a:t>
            </a:r>
            <a:endParaRPr sz="2000" b="0" i="0" u="none" strike="noStrike" cap="none">
              <a:solidFill>
                <a:srgbClr val="F2F2F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June 25, 2020 Administrative Services Council Update</a:t>
            </a:r>
            <a:endParaRPr/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F2F2F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Acceptance of the Gift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6" name="Google Shape;196;p27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7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8" name="Google Shape;198;p27"/>
          <p:cNvSpPr txBox="1"/>
          <p:nvPr/>
        </p:nvSpPr>
        <p:spPr>
          <a:xfrm>
            <a:off x="255100" y="880050"/>
            <a:ext cx="80460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 Actions in Accepting Gift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Hartnell College Foundation Formal Gift Acceptance Policy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Diligence Conducted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Approval of Foundation Board after Due Diligence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 rotWithShape="1">
          <a:blip r:embed="rId3">
            <a:alphaModFix/>
          </a:blip>
          <a:srcRect l="7176" t="7680" r="1398"/>
          <a:stretch/>
        </p:blipFill>
        <p:spPr>
          <a:xfrm>
            <a:off x="358975" y="3311475"/>
            <a:ext cx="3807139" cy="2435575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004" y="3311475"/>
            <a:ext cx="3844696" cy="2435575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Acceptance of the Gift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7" name="Google Shape;207;p28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255100" y="1108650"/>
            <a:ext cx="84768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Importance of Gift to Hartnell College Foundation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 and affirm Hartnell College Foundation’s credibility to manage gifts of this magnitude and complexity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Eventually yield significant amounts to Foundation for student benefit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 rotWithShape="1">
          <a:blip r:embed="rId3">
            <a:alphaModFix/>
          </a:blip>
          <a:srcRect l="11449"/>
          <a:stretch/>
        </p:blipFill>
        <p:spPr>
          <a:xfrm>
            <a:off x="294975" y="3500200"/>
            <a:ext cx="3825530" cy="2880078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251" y="3500200"/>
            <a:ext cx="4320089" cy="2880078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789906" y="5900875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255100" y="1108650"/>
            <a:ext cx="80460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Body of Work Provided Pro Bono by Kurt Gollnick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How Gift is Being Managed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8" name="Google Shape;228;p30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0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789906" y="5900875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255100" y="1108650"/>
            <a:ext cx="80460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 Investment Committee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3" name="Google Shape;233;p30"/>
          <p:cNvGraphicFramePr/>
          <p:nvPr/>
        </p:nvGraphicFramePr>
        <p:xfrm>
          <a:off x="227700" y="1499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{C17BE5DF-F4FA-4C78-903E-42026840B197}</a:tableStyleId>
              </a:tblPr>
              <a:tblGrid>
                <a:gridCol w="462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u="sng" strike="noStrike" cap="none"/>
                        <a:t>Name</a:t>
                      </a:r>
                      <a:endParaRPr sz="1800" b="1" u="sng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u="sng" strike="noStrike" cap="none"/>
                        <a:t>Affiliation </a:t>
                      </a:r>
                      <a:endParaRPr sz="1800" b="1" u="sng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Kurt Gollnick, Chief Op</a:t>
                      </a:r>
                      <a:r>
                        <a:rPr lang="en-US" sz="1800"/>
                        <a:t>erating Officer</a:t>
                      </a:r>
                      <a:r>
                        <a:rPr lang="en-US" sz="1800" u="none" strike="noStrike" cap="none"/>
                        <a:t> (Chair)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Scheid Family Wines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Susan Black,</a:t>
                      </a:r>
                      <a:r>
                        <a:rPr lang="en-US" sz="1800"/>
                        <a:t> Founder and Chairman of the Board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Pinnacle Bank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David Warner, Former CEO </a:t>
                      </a:r>
                      <a:r>
                        <a:rPr lang="en-US" sz="1800"/>
                        <a:t>of Pinnacle Bank </a:t>
                      </a:r>
                      <a:r>
                        <a:rPr lang="en-US" sz="1800" u="none" strike="noStrike" cap="none"/>
                        <a:t> 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Community Leader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Teri Belli, CPA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Belli Architectural Group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Mike Avila, Partner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Avila Construction Company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Kerry Varney, Executi</a:t>
                      </a:r>
                      <a:r>
                        <a:rPr lang="en-US" sz="1800"/>
                        <a:t>ve Vice President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Tanimura &amp; Antle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Scott Brubaker, Wealth Advisor, CFA 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Hayashi Wayland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8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Albert Fong, Financial Advisor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u="none" strike="noStrike" cap="none"/>
                        <a:t>Wedbush Securities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How Gift is Being Managed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0" name="Google Shape;240;p31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789906" y="5900875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319225" y="599500"/>
            <a:ext cx="8809200" cy="59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Matsui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Leadership Gift Committee 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5" name="Google Shape;245;p31"/>
          <p:cNvGraphicFramePr/>
          <p:nvPr/>
        </p:nvGraphicFramePr>
        <p:xfrm>
          <a:off x="383275" y="1306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{C17BE5DF-F4FA-4C78-903E-42026840B197}</a:tableStyleId>
              </a:tblPr>
              <a:tblGrid>
                <a:gridCol w="434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sng" strike="noStrike" cap="none"/>
                        <a:t>Name</a:t>
                      </a:r>
                      <a:endParaRPr sz="1200" b="1" u="sng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sng" strike="noStrike" cap="none"/>
                        <a:t>Affiliation </a:t>
                      </a:r>
                      <a:endParaRPr sz="1200" b="1" u="sng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Kurt Gollnick, Chief </a:t>
                      </a:r>
                      <a:r>
                        <a:rPr lang="en-US" sz="1200"/>
                        <a:t>Operating Officer (</a:t>
                      </a:r>
                      <a:r>
                        <a:rPr lang="en-US" sz="1200" u="none" strike="noStrike" cap="none"/>
                        <a:t>Committee Chair)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Scheid Family Wines &amp; Hartnell College Foundation Board President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Susan Black, Chairman of the Board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Pinnacle Bank &amp; Har</a:t>
                      </a:r>
                      <a:r>
                        <a:rPr lang="en-US" sz="1200"/>
                        <a:t>tnell College Foundation Board Member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David Warner, Community Leader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Hartnell College Foundation, Vice President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Teri Belli, CP</a:t>
                      </a:r>
                      <a:r>
                        <a:rPr lang="en-US" sz="1200"/>
                        <a:t>A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Belli Architectural Group &amp; Hartnell College Foundation Board </a:t>
                      </a:r>
                      <a:r>
                        <a:rPr lang="en-US" sz="1200"/>
                        <a:t>Member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Mike Avila, Partner</a:t>
                      </a:r>
                      <a:r>
                        <a:rPr lang="en-US" sz="1200"/>
                        <a:t> 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Avila Construction Company &amp; Hartnell College Foundation Board Member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Kerry Varney,</a:t>
                      </a:r>
                      <a:r>
                        <a:rPr lang="en-US" sz="1200"/>
                        <a:t> Executive Vice President</a:t>
                      </a:r>
                      <a:r>
                        <a:rPr lang="en-US" sz="1200" u="none" strike="noStrike" cap="none"/>
                        <a:t> 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Tanimura &amp; Antle</a:t>
                      </a:r>
                      <a:r>
                        <a:rPr lang="en-US" sz="1200"/>
                        <a:t> &amp; Hartnell College Foundation Board Member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Scott Brubaker, </a:t>
                      </a:r>
                      <a:r>
                        <a:rPr lang="en-US" sz="1200"/>
                        <a:t>Wealth Advisor, CFA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Hayashi Wayland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Albert Fong, Financial Advisor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Wedbush Securities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Candi DePauw, Busines</a:t>
                      </a:r>
                      <a:r>
                        <a:rPr lang="en-US" sz="1200"/>
                        <a:t>s Owner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Hartnell College Board of Trustees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Erica Padilla Chavez, </a:t>
                      </a:r>
                      <a:r>
                        <a:rPr lang="en-US" sz="1200"/>
                        <a:t>Chief Executive Officer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Pajaro Valley Prevention and Student Assistance, Inc., </a:t>
                      </a:r>
                      <a:r>
                        <a:rPr lang="en-US" sz="1200" u="none" strike="noStrike" cap="none"/>
                        <a:t>Hartnell College Board of Trustees &amp; Hartnell Colle</a:t>
                      </a:r>
                      <a:r>
                        <a:rPr lang="en-US" sz="1200"/>
                        <a:t>ge Foundation Board Member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How Gift is Being Managed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789906" y="5900875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2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2"/>
          <p:cNvSpPr txBox="1"/>
          <p:nvPr/>
        </p:nvSpPr>
        <p:spPr>
          <a:xfrm>
            <a:off x="255100" y="651450"/>
            <a:ext cx="8476800" cy="53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Matsui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Leadership Gift Hired Expertise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7" name="Google Shape;257;p32"/>
          <p:cNvGraphicFramePr/>
          <p:nvPr/>
        </p:nvGraphicFramePr>
        <p:xfrm>
          <a:off x="383275" y="1458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{C17BE5DF-F4FA-4C78-903E-42026840B197}</a:tableStyleId>
              </a:tblPr>
              <a:tblGrid>
                <a:gridCol w="434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sng" strike="noStrike" cap="none"/>
                        <a:t>Name</a:t>
                      </a:r>
                      <a:endParaRPr sz="1200" b="1" u="sng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sng" strike="noStrike" cap="none"/>
                        <a:t>Affiliation </a:t>
                      </a:r>
                      <a:endParaRPr sz="1200" b="1" u="sng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Will Silva, </a:t>
                      </a:r>
                      <a:r>
                        <a:rPr lang="en-US" sz="1200"/>
                        <a:t>President &amp; Managing Broker</a:t>
                      </a:r>
                      <a:endParaRPr sz="16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Woodman Development Company, Inc., </a:t>
                      </a:r>
                      <a:r>
                        <a:rPr lang="en-US" sz="1200" u="none" strike="noStrike" cap="none"/>
                        <a:t>Hired Expert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u="none" strike="noStrike" cap="none"/>
                        <a:t>John Bridges, Attorney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Fenton &amp; Keller, </a:t>
                      </a:r>
                      <a:r>
                        <a:rPr lang="en-US" sz="1200" u="none" strike="noStrike" cap="none"/>
                        <a:t>Hired Expert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John Piini, President, MAI 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Piini Realty, Hired Expert to appraise the fair market value of the rental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How Gift is Currently Being Managed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4" name="Google Shape;264;p33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3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6" name="Google Shape;266;p33"/>
          <p:cNvSpPr txBox="1"/>
          <p:nvPr/>
        </p:nvSpPr>
        <p:spPr>
          <a:xfrm>
            <a:off x="255100" y="1108650"/>
            <a:ext cx="84768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Explanation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Silva was hired as consultant to th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foundation to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advise the committe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 the development process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Bridges, attorney and legal counsel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Piini, Lease Market Analysis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How Gift is Currently Being Managed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3" name="Google Shape;273;p34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789906" y="5900875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255100" y="1108650"/>
            <a:ext cx="8046000" cy="51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Use of Property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Property is currently being leased for farming row crops by Mendoza Farms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Conducted a rent market analysis in determining current lease value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farm managers’ input/advice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 farming practices to make sure land is not adversely affected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dialogue with farmer/good communication, etc.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How Gift is Currently Being Managed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4" name="Google Shape;284;p35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5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6" name="Google Shape;286;p35"/>
          <p:cNvSpPr txBox="1"/>
          <p:nvPr/>
        </p:nvSpPr>
        <p:spPr>
          <a:xfrm>
            <a:off x="789906" y="5900875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5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308100" y="1108675"/>
            <a:ext cx="8046000" cy="51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of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Funds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Rental income is used to fund CSin3 scholarships (this was the last year of the payout for CSin3)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commitment to the donor was to support CSin3 until fiscal year 2019-2020 for Cohort 5.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the first two years of the gift a total of up to $415K will be awarded to students. The total income from the property is $400K over 2 years.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Property Taxes are paid 50% by the tenant and 50% by the foundation.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year 2, the rent funds will continue to support student scholarships, refocusing on local students, jobs and careers.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2020-2021 Revenue has been earmarked to pay for the COVID 19 Student Emergency Response Fund to support Crisis Counseling, Emergency Scholarships, and Access to laptops and hotspots.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Revenue that can be used for support to students after paying for property taxes, property management expenses, etc. is approximately 125k a year.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How Gift is Currently Being Managed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5" name="Google Shape;295;p36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6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7" name="Google Shape;297;p36"/>
          <p:cNvSpPr txBox="1"/>
          <p:nvPr/>
        </p:nvSpPr>
        <p:spPr>
          <a:xfrm>
            <a:off x="741531" y="5635200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340575" y="1339575"/>
            <a:ext cx="8574000" cy="24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Matsui Leadership Committee hired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Silva for his expertise in rea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 estate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velopment and land use.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will provide an explanation of the development process that will lead us to materialize the potential benefits of this transformational gift.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Purpose of Presentation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789906" y="5900875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308100" y="1108675"/>
            <a:ext cx="8284500" cy="49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Provide Hartnell College Administrative Council an Up to Date Informational Presentation on the Matsui Land Gift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656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Acceptance process for a gift of this magnitude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656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status of the land gift from Andy and Yasuko Matsui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656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to expect in the upcoming years both short term and in the long term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789906" y="5900875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7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255100" y="1108650"/>
            <a:ext cx="80460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Will Silva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8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Professional Highlights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5" name="Google Shape;315;p38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8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8"/>
          <p:cNvPicPr preferRelativeResize="0"/>
          <p:nvPr/>
        </p:nvPicPr>
        <p:blipFill rotWithShape="1">
          <a:blip r:embed="rId3">
            <a:alphaModFix/>
          </a:blip>
          <a:srcRect l="2910" r="2910" b="18725"/>
          <a:stretch/>
        </p:blipFill>
        <p:spPr>
          <a:xfrm>
            <a:off x="5633050" y="2672775"/>
            <a:ext cx="3184598" cy="19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8"/>
          <p:cNvSpPr txBox="1"/>
          <p:nvPr/>
        </p:nvSpPr>
        <p:spPr>
          <a:xfrm>
            <a:off x="500725" y="965675"/>
            <a:ext cx="4944600" cy="5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Years Industry Experience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Nearly 3,000 Residential Units Developed Regionally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than 750 Homes Built Locally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 Garrison Original Developer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Experienced Market Rate Affordable Housing Solutions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Development Team for MPUSD Student Housing Initiative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City of Seaside Planning Commissioner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19" name="Google Shape;319;p38"/>
          <p:cNvPicPr preferRelativeResize="0"/>
          <p:nvPr/>
        </p:nvPicPr>
        <p:blipFill rotWithShape="1">
          <a:blip r:embed="rId4">
            <a:alphaModFix/>
          </a:blip>
          <a:srcRect t="5344" b="8306"/>
          <a:stretch/>
        </p:blipFill>
        <p:spPr>
          <a:xfrm>
            <a:off x="5633050" y="839475"/>
            <a:ext cx="3184600" cy="183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8"/>
          <p:cNvPicPr preferRelativeResize="0"/>
          <p:nvPr/>
        </p:nvPicPr>
        <p:blipFill rotWithShape="1">
          <a:blip r:embed="rId5">
            <a:alphaModFix/>
          </a:blip>
          <a:srcRect b="14310"/>
          <a:stretch/>
        </p:blipFill>
        <p:spPr>
          <a:xfrm>
            <a:off x="7249225" y="4619525"/>
            <a:ext cx="1588575" cy="204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8"/>
          <p:cNvPicPr preferRelativeResize="0"/>
          <p:nvPr/>
        </p:nvPicPr>
        <p:blipFill rotWithShape="1">
          <a:blip r:embed="rId6">
            <a:alphaModFix/>
          </a:blip>
          <a:srcRect t="6359" b="9408"/>
          <a:stretch/>
        </p:blipFill>
        <p:spPr>
          <a:xfrm>
            <a:off x="5633051" y="4619525"/>
            <a:ext cx="1616175" cy="2041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Property Location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8" name="Google Shape;328;p39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9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0" name="Google Shape;330;p39"/>
          <p:cNvSpPr txBox="1"/>
          <p:nvPr/>
        </p:nvSpPr>
        <p:spPr>
          <a:xfrm>
            <a:off x="807481" y="5943600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9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39"/>
          <p:cNvPicPr preferRelativeResize="0"/>
          <p:nvPr/>
        </p:nvPicPr>
        <p:blipFill rotWithShape="1">
          <a:blip r:embed="rId3">
            <a:alphaModFix/>
          </a:blip>
          <a:srcRect l="12617" t="17551" r="9736" b="37318"/>
          <a:stretch/>
        </p:blipFill>
        <p:spPr>
          <a:xfrm>
            <a:off x="1420983" y="1336790"/>
            <a:ext cx="6278658" cy="4722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Current Uses</a:t>
            </a:r>
            <a:endParaRPr/>
          </a:p>
        </p:txBody>
      </p:sp>
      <p:sp>
        <p:nvSpPr>
          <p:cNvPr id="339" name="Google Shape;339;p40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0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1" name="Google Shape;341;p40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0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40"/>
          <p:cNvPicPr preferRelativeResize="0"/>
          <p:nvPr/>
        </p:nvPicPr>
        <p:blipFill rotWithShape="1">
          <a:blip r:embed="rId3">
            <a:alphaModFix/>
          </a:blip>
          <a:srcRect l="3664" t="11111" r="3663" b="4444"/>
          <a:stretch/>
        </p:blipFill>
        <p:spPr>
          <a:xfrm>
            <a:off x="715144" y="992951"/>
            <a:ext cx="7696200" cy="5415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1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Property Location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0" name="Google Shape;350;p41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1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2" name="Google Shape;352;p41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41"/>
          <p:cNvPicPr preferRelativeResize="0"/>
          <p:nvPr/>
        </p:nvPicPr>
        <p:blipFill rotWithShape="1">
          <a:blip r:embed="rId3">
            <a:alphaModFix/>
          </a:blip>
          <a:srcRect l="31535" t="5577" b="31494"/>
          <a:stretch/>
        </p:blipFill>
        <p:spPr>
          <a:xfrm>
            <a:off x="4158428" y="1171618"/>
            <a:ext cx="4191000" cy="498260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1"/>
          <p:cNvSpPr txBox="1"/>
          <p:nvPr/>
        </p:nvSpPr>
        <p:spPr>
          <a:xfrm>
            <a:off x="447375" y="1400225"/>
            <a:ext cx="3352800" cy="4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GROWTH AREA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Northeast Salinas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of Boronda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 of San Juan Grade Rd.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 of Williams Rd.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Divided into 4 Areas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Property Location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1" name="Google Shape;361;p42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2" name="Google Shape;362;p42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42"/>
          <p:cNvPicPr preferRelativeResize="0"/>
          <p:nvPr/>
        </p:nvPicPr>
        <p:blipFill rotWithShape="1">
          <a:blip r:embed="rId3">
            <a:alphaModFix/>
          </a:blip>
          <a:srcRect l="3739" r="4049"/>
          <a:stretch/>
        </p:blipFill>
        <p:spPr>
          <a:xfrm>
            <a:off x="3509250" y="1499175"/>
            <a:ext cx="5484725" cy="459344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2"/>
          <p:cNvSpPr txBox="1"/>
          <p:nvPr/>
        </p:nvSpPr>
        <p:spPr>
          <a:xfrm>
            <a:off x="150325" y="1977350"/>
            <a:ext cx="9144000" cy="4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AREA SPECIFIC PLAN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of Boronda Rd.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 of Natividad Rd.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 of Constitution Blvd.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Property Details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1" name="Google Shape;371;p43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3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3" name="Google Shape;373;p43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3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43"/>
          <p:cNvPicPr preferRelativeResize="0"/>
          <p:nvPr/>
        </p:nvPicPr>
        <p:blipFill rotWithShape="1">
          <a:blip r:embed="rId3">
            <a:alphaModFix/>
          </a:blip>
          <a:srcRect l="12146" t="12223" r="11559" b="11536"/>
          <a:stretch/>
        </p:blipFill>
        <p:spPr>
          <a:xfrm rot="-5400000">
            <a:off x="4273874" y="1047696"/>
            <a:ext cx="4051418" cy="522860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3"/>
          <p:cNvSpPr txBox="1"/>
          <p:nvPr/>
        </p:nvSpPr>
        <p:spPr>
          <a:xfrm>
            <a:off x="295000" y="1320725"/>
            <a:ext cx="3718800" cy="48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HARTNELL FOUNDATION PROPERTY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Parcels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Northwest Corner of CASP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219.74 Acres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Bordered by: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Constitution Blvd. Extension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 Stage Rd.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4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Real Property Principals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3" name="Google Shape;383;p44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4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5" name="Google Shape;385;p44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4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4"/>
          <p:cNvSpPr txBox="1"/>
          <p:nvPr/>
        </p:nvSpPr>
        <p:spPr>
          <a:xfrm>
            <a:off x="330450" y="1066800"/>
            <a:ext cx="3886200" cy="53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REAL ESTATE?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Just Physical Asset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Rights Not Absolute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Bundle of Rights or “Sticks”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Rights or “Sticks” can be: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Decreased or Taken Away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Increased: Value Add Events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 Use Entitlements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015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Improvements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44"/>
          <p:cNvPicPr preferRelativeResize="0"/>
          <p:nvPr/>
        </p:nvPicPr>
        <p:blipFill rotWithShape="1">
          <a:blip r:embed="rId3">
            <a:alphaModFix/>
          </a:blip>
          <a:srcRect l="2273" t="2952" r="2474" b="3809"/>
          <a:stretch/>
        </p:blipFill>
        <p:spPr>
          <a:xfrm>
            <a:off x="4737292" y="1254900"/>
            <a:ext cx="3466332" cy="31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6399" y="4598601"/>
            <a:ext cx="4051325" cy="157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5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Land Use Hierarchy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6" name="Google Shape;396;p45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5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8" name="Google Shape;398;p45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5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45"/>
          <p:cNvPicPr preferRelativeResize="0"/>
          <p:nvPr/>
        </p:nvPicPr>
        <p:blipFill rotWithShape="1">
          <a:blip r:embed="rId3">
            <a:alphaModFix/>
          </a:blip>
          <a:srcRect t="5166" b="12401"/>
          <a:stretch/>
        </p:blipFill>
        <p:spPr>
          <a:xfrm>
            <a:off x="646025" y="1109350"/>
            <a:ext cx="8085853" cy="5150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8523" y="1937050"/>
            <a:ext cx="2970043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6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General Plan Requirements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8" name="Google Shape;408;p46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6"/>
          <p:cNvSpPr txBox="1"/>
          <p:nvPr/>
        </p:nvSpPr>
        <p:spPr>
          <a:xfrm>
            <a:off x="343175" y="1503050"/>
            <a:ext cx="6540300" cy="46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Plan is…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Required by State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Citywide Requirements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Governing Land Use Document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Overarching Objectives &amp; Policies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 Design Details or  Development Standards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Introduction of Leadership Team 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3027521" y="6858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l="24513" r="15403"/>
          <a:stretch/>
        </p:blipFill>
        <p:spPr>
          <a:xfrm>
            <a:off x="3377464" y="1466152"/>
            <a:ext cx="1927939" cy="2403848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29" name="Google Shape;129;p20"/>
          <p:cNvSpPr txBox="1"/>
          <p:nvPr/>
        </p:nvSpPr>
        <p:spPr>
          <a:xfrm>
            <a:off x="6276161" y="3904400"/>
            <a:ext cx="2854800" cy="19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Anne Secker, 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Attorney 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Noland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Hamerly, Etienne &amp; Hoss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Hartnell College Foundation Past President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Oversight of Gift Acceptance Process and due diligence on the land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5854" y="1478761"/>
            <a:ext cx="1979647" cy="2403864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31" name="Google Shape;131;p20"/>
          <p:cNvSpPr txBox="1"/>
          <p:nvPr/>
        </p:nvSpPr>
        <p:spPr>
          <a:xfrm>
            <a:off x="3234579" y="3913250"/>
            <a:ext cx="3007200" cy="2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William A. Silva, 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 &amp; Managing Broker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Woodman Development, Inc.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Legacy Real Estate Group, Inc.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Century Construction Group, Inc.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Hartnell College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Hired Expert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5">
            <a:alphaModFix/>
          </a:blip>
          <a:srcRect l="4756" r="2890" b="30045"/>
          <a:stretch/>
        </p:blipFill>
        <p:spPr>
          <a:xfrm>
            <a:off x="428126" y="1453554"/>
            <a:ext cx="1979649" cy="2403847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33" name="Google Shape;133;p20"/>
          <p:cNvSpPr txBox="1"/>
          <p:nvPr/>
        </p:nvSpPr>
        <p:spPr>
          <a:xfrm>
            <a:off x="259225" y="3882675"/>
            <a:ext cx="2779500" cy="19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Kurt Gollnick, 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Chief Operating Officer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Scheid Family Wines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Oversees over 40,000 acres of land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Hartnell College Foundation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Immediate Past 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7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General Plan Requirements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6" name="Google Shape;416;p47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7"/>
          <p:cNvSpPr txBox="1"/>
          <p:nvPr/>
        </p:nvSpPr>
        <p:spPr>
          <a:xfrm>
            <a:off x="294977" y="837275"/>
            <a:ext cx="4811100" cy="5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Plan Requires…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Urbanist Design Features: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Walkable Community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Town Center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Integrated Mix: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 Uses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Lot / Products Types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Park Strips / Setback Sidewalks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Alley Loaded Garages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Elevations / Curb Appeal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Eyes on Street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47"/>
          <p:cNvPicPr preferRelativeResize="0"/>
          <p:nvPr/>
        </p:nvPicPr>
        <p:blipFill rotWithShape="1">
          <a:blip r:embed="rId3">
            <a:alphaModFix/>
          </a:blip>
          <a:srcRect l="32735" t="62122" r="6837" b="7878"/>
          <a:stretch/>
        </p:blipFill>
        <p:spPr>
          <a:xfrm>
            <a:off x="5190392" y="3124200"/>
            <a:ext cx="3030414" cy="194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7"/>
          <p:cNvPicPr preferRelativeResize="0"/>
          <p:nvPr/>
        </p:nvPicPr>
        <p:blipFill rotWithShape="1">
          <a:blip r:embed="rId4">
            <a:alphaModFix/>
          </a:blip>
          <a:srcRect l="8242" t="14835" r="8241" b="14835"/>
          <a:stretch/>
        </p:blipFill>
        <p:spPr>
          <a:xfrm>
            <a:off x="5181600" y="1065863"/>
            <a:ext cx="3047999" cy="192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3637" y="4845556"/>
            <a:ext cx="3383924" cy="1329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8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Central Area Specific Plan </a:t>
            </a: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(proposed)</a:t>
            </a:r>
            <a:endParaRPr sz="16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7" name="Google Shape;427;p48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8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9" name="Google Shape;429;p48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8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48"/>
          <p:cNvPicPr preferRelativeResize="0"/>
          <p:nvPr/>
        </p:nvPicPr>
        <p:blipFill rotWithShape="1">
          <a:blip r:embed="rId3">
            <a:alphaModFix/>
          </a:blip>
          <a:srcRect t="-2260" b="2260"/>
          <a:stretch/>
        </p:blipFill>
        <p:spPr>
          <a:xfrm>
            <a:off x="867167" y="1269579"/>
            <a:ext cx="7536872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9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Central Area Specific Plan </a:t>
            </a: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(proposed)</a:t>
            </a:r>
            <a:endParaRPr sz="1600" b="1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8" name="Google Shape;438;p49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9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0" name="Google Shape;440;p49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9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49"/>
          <p:cNvPicPr preferRelativeResize="0"/>
          <p:nvPr/>
        </p:nvPicPr>
        <p:blipFill rotWithShape="1">
          <a:blip r:embed="rId3">
            <a:alphaModFix/>
          </a:blip>
          <a:srcRect t="13029" b="10407"/>
          <a:stretch/>
        </p:blipFill>
        <p:spPr>
          <a:xfrm>
            <a:off x="3947352" y="1295400"/>
            <a:ext cx="4767253" cy="472343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9"/>
          <p:cNvSpPr txBox="1"/>
          <p:nvPr/>
        </p:nvSpPr>
        <p:spPr>
          <a:xfrm>
            <a:off x="130375" y="1484513"/>
            <a:ext cx="3634200" cy="43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HARTNELL FOUNDATION PROPERTY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Distinct Residential Designations: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Neighborhood Edge 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Neighborhood Edge B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Neighborhood General 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Neighborhood General C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and Open Space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0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Central Area Specific Plan </a:t>
            </a: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(proposed)</a:t>
            </a: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0" name="Google Shape;450;p50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1" name="Google Shape;451;p50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0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50"/>
          <p:cNvPicPr preferRelativeResize="0"/>
          <p:nvPr/>
        </p:nvPicPr>
        <p:blipFill rotWithShape="1">
          <a:blip r:embed="rId3">
            <a:alphaModFix/>
          </a:blip>
          <a:srcRect t="13029" b="10407"/>
          <a:stretch/>
        </p:blipFill>
        <p:spPr>
          <a:xfrm>
            <a:off x="3749163" y="1247744"/>
            <a:ext cx="5021018" cy="497486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0"/>
          <p:cNvSpPr txBox="1"/>
          <p:nvPr/>
        </p:nvSpPr>
        <p:spPr>
          <a:xfrm>
            <a:off x="54175" y="1159400"/>
            <a:ext cx="3759300" cy="53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HARTNELL FOUNDATION PROPERTY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Neighborhood Edge 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46.28 Acres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231-278 Units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Neighborhood Edge B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38.7 Acres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271-310 Units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Neighborhood General 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11.21 Acres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90-101 Units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Neighborhood General C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5.07 Acres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71-81 Units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1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Central Area Specific Plan </a:t>
            </a: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(proposed)</a:t>
            </a:r>
            <a:endParaRPr sz="16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1" name="Google Shape;461;p51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1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3" name="Google Shape;463;p51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1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51"/>
          <p:cNvPicPr preferRelativeResize="0"/>
          <p:nvPr/>
        </p:nvPicPr>
        <p:blipFill rotWithShape="1">
          <a:blip r:embed="rId3">
            <a:alphaModFix/>
          </a:blip>
          <a:srcRect t="13031" b="10405"/>
          <a:stretch/>
        </p:blipFill>
        <p:spPr>
          <a:xfrm>
            <a:off x="3977763" y="1247744"/>
            <a:ext cx="5021018" cy="4974866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1"/>
          <p:cNvSpPr txBox="1"/>
          <p:nvPr/>
        </p:nvSpPr>
        <p:spPr>
          <a:xfrm>
            <a:off x="137150" y="1247750"/>
            <a:ext cx="3793800" cy="53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HARTNELL FOUNDATION PROPERTY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663 (min.) – 769 (max.) Residential Units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Single-Family Districts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84.98 Acres (84%)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502-588 Units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VALUABLE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Multi-Family Districts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16.28 Acres (16%)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161-182 Units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Density Range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DUA minimum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DUA maximum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2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Entitlement Process (with CEQA)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3" name="Google Shape;473;p52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2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p52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2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52"/>
          <p:cNvPicPr preferRelativeResize="0"/>
          <p:nvPr/>
        </p:nvPicPr>
        <p:blipFill rotWithShape="1">
          <a:blip r:embed="rId3">
            <a:alphaModFix/>
          </a:blip>
          <a:srcRect l="8787" t="22223" r="39697" b="26665"/>
          <a:stretch/>
        </p:blipFill>
        <p:spPr>
          <a:xfrm>
            <a:off x="969397" y="809005"/>
            <a:ext cx="7181832" cy="5506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3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History – Project Timeline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4" name="Google Shape;484;p53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3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p53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53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8" name="Google Shape;488;p53"/>
          <p:cNvGrpSpPr/>
          <p:nvPr/>
        </p:nvGrpSpPr>
        <p:grpSpPr>
          <a:xfrm>
            <a:off x="609600" y="1219200"/>
            <a:ext cx="8122276" cy="4827804"/>
            <a:chOff x="0" y="0"/>
            <a:chExt cx="8122276" cy="4827804"/>
          </a:xfrm>
        </p:grpSpPr>
        <p:sp>
          <p:nvSpPr>
            <p:cNvPr id="489" name="Google Shape;489;p53"/>
            <p:cNvSpPr/>
            <p:nvPr/>
          </p:nvSpPr>
          <p:spPr>
            <a:xfrm>
              <a:off x="0" y="1300732"/>
              <a:ext cx="8122276" cy="192024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CFD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53"/>
            <p:cNvSpPr/>
            <p:nvPr/>
          </p:nvSpPr>
          <p:spPr>
            <a:xfrm>
              <a:off x="4742" y="16648"/>
              <a:ext cx="1124108" cy="1853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53"/>
            <p:cNvSpPr txBox="1"/>
            <p:nvPr/>
          </p:nvSpPr>
          <p:spPr>
            <a:xfrm>
              <a:off x="4742" y="16648"/>
              <a:ext cx="1124108" cy="1853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2002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Salinas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GP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Update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53"/>
            <p:cNvSpPr/>
            <p:nvPr/>
          </p:nvSpPr>
          <p:spPr>
            <a:xfrm>
              <a:off x="359021" y="2022127"/>
              <a:ext cx="480060" cy="48006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53"/>
            <p:cNvSpPr/>
            <p:nvPr/>
          </p:nvSpPr>
          <p:spPr>
            <a:xfrm>
              <a:off x="1170660" y="2880359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53"/>
            <p:cNvSpPr txBox="1"/>
            <p:nvPr/>
          </p:nvSpPr>
          <p:spPr>
            <a:xfrm>
              <a:off x="1170660" y="2880359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275" tIns="462275" rIns="462275" bIns="4622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53"/>
            <p:cNvSpPr/>
            <p:nvPr/>
          </p:nvSpPr>
          <p:spPr>
            <a:xfrm>
              <a:off x="1423599" y="2042348"/>
              <a:ext cx="480060" cy="48006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53"/>
            <p:cNvSpPr/>
            <p:nvPr/>
          </p:nvSpPr>
          <p:spPr>
            <a:xfrm>
              <a:off x="2048668" y="0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53"/>
            <p:cNvSpPr txBox="1"/>
            <p:nvPr/>
          </p:nvSpPr>
          <p:spPr>
            <a:xfrm>
              <a:off x="2048668" y="0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275" tIns="462275" rIns="462275" bIns="46227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53"/>
            <p:cNvSpPr/>
            <p:nvPr/>
          </p:nvSpPr>
          <p:spPr>
            <a:xfrm>
              <a:off x="2474673" y="2022127"/>
              <a:ext cx="480060" cy="48006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53"/>
            <p:cNvSpPr/>
            <p:nvPr/>
          </p:nvSpPr>
          <p:spPr>
            <a:xfrm>
              <a:off x="2968627" y="2770402"/>
              <a:ext cx="1467927" cy="2057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53"/>
            <p:cNvSpPr txBox="1"/>
            <p:nvPr/>
          </p:nvSpPr>
          <p:spPr>
            <a:xfrm>
              <a:off x="2968627" y="2770402"/>
              <a:ext cx="1467927" cy="2057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2008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Annexation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Complete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(Began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2005)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53"/>
            <p:cNvSpPr/>
            <p:nvPr/>
          </p:nvSpPr>
          <p:spPr>
            <a:xfrm>
              <a:off x="3470655" y="2022127"/>
              <a:ext cx="480060" cy="48006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53"/>
            <p:cNvSpPr/>
            <p:nvPr/>
          </p:nvSpPr>
          <p:spPr>
            <a:xfrm>
              <a:off x="4436413" y="0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53"/>
            <p:cNvSpPr txBox="1"/>
            <p:nvPr/>
          </p:nvSpPr>
          <p:spPr>
            <a:xfrm>
              <a:off x="4436413" y="0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275" tIns="462275" rIns="462275" bIns="46227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53"/>
            <p:cNvSpPr/>
            <p:nvPr/>
          </p:nvSpPr>
          <p:spPr>
            <a:xfrm>
              <a:off x="4484371" y="2022127"/>
              <a:ext cx="480060" cy="48006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53"/>
            <p:cNvSpPr/>
            <p:nvPr/>
          </p:nvSpPr>
          <p:spPr>
            <a:xfrm>
              <a:off x="5314420" y="2880359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53"/>
            <p:cNvSpPr txBox="1"/>
            <p:nvPr/>
          </p:nvSpPr>
          <p:spPr>
            <a:xfrm>
              <a:off x="5314420" y="2880359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275" tIns="462275" rIns="462275" bIns="4622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53"/>
            <p:cNvSpPr/>
            <p:nvPr/>
          </p:nvSpPr>
          <p:spPr>
            <a:xfrm>
              <a:off x="5504764" y="2022127"/>
              <a:ext cx="480060" cy="48006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53"/>
            <p:cNvSpPr/>
            <p:nvPr/>
          </p:nvSpPr>
          <p:spPr>
            <a:xfrm>
              <a:off x="6095997" y="98431"/>
              <a:ext cx="1112878" cy="1737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53"/>
            <p:cNvSpPr txBox="1"/>
            <p:nvPr/>
          </p:nvSpPr>
          <p:spPr>
            <a:xfrm>
              <a:off x="6095997" y="98431"/>
              <a:ext cx="1112878" cy="1737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2020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Begin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CEQA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Review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53"/>
            <p:cNvSpPr/>
            <p:nvPr/>
          </p:nvSpPr>
          <p:spPr>
            <a:xfrm>
              <a:off x="6476999" y="2022127"/>
              <a:ext cx="480060" cy="48006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1" name="Google Shape;511;p53"/>
          <p:cNvSpPr txBox="1"/>
          <p:nvPr/>
        </p:nvSpPr>
        <p:spPr>
          <a:xfrm>
            <a:off x="1701730" y="4092698"/>
            <a:ext cx="11430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2002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Charrette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53"/>
          <p:cNvSpPr txBox="1"/>
          <p:nvPr/>
        </p:nvSpPr>
        <p:spPr>
          <a:xfrm>
            <a:off x="2590800" y="1763015"/>
            <a:ext cx="13500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2006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Application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Submitted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53"/>
          <p:cNvSpPr txBox="1"/>
          <p:nvPr/>
        </p:nvSpPr>
        <p:spPr>
          <a:xfrm>
            <a:off x="4724400" y="1685050"/>
            <a:ext cx="12192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Reimb.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Ordin.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Approved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53"/>
          <p:cNvSpPr txBox="1"/>
          <p:nvPr/>
        </p:nvSpPr>
        <p:spPr>
          <a:xfrm>
            <a:off x="5715000" y="4039342"/>
            <a:ext cx="13716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Matsui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Gift to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Hartnell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53"/>
          <p:cNvSpPr txBox="1"/>
          <p:nvPr/>
        </p:nvSpPr>
        <p:spPr>
          <a:xfrm>
            <a:off x="609600" y="914400"/>
            <a:ext cx="4114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YEARS AND COUNTING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4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History – Key Facts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2" name="Google Shape;522;p54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4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4" name="Google Shape;524;p54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4"/>
          <p:cNvSpPr txBox="1"/>
          <p:nvPr/>
        </p:nvSpPr>
        <p:spPr>
          <a:xfrm>
            <a:off x="355325" y="1043725"/>
            <a:ext cx="4270200" cy="53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HISTORIC FACTS: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Years in Development Process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“Sponsors”: ≈ $5 Million (2017)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Thrust IV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Harrod Construction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Reimbursement Ordinance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“Pay to Play”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Triggered by Project Application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Hartnell’s Portion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≈ $1.5M (2017)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8% Interest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City Reimbursements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7816" y="3767220"/>
            <a:ext cx="3959308" cy="223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4"/>
          <p:cNvPicPr preferRelativeResize="0"/>
          <p:nvPr/>
        </p:nvPicPr>
        <p:blipFill rotWithShape="1">
          <a:blip r:embed="rId4">
            <a:alphaModFix/>
          </a:blip>
          <a:srcRect t="11292" b="8923"/>
          <a:stretch/>
        </p:blipFill>
        <p:spPr>
          <a:xfrm>
            <a:off x="4944607" y="1152182"/>
            <a:ext cx="3044706" cy="2429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5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Future – Development Milestones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4" name="Google Shape;534;p55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55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6" name="Google Shape;536;p55"/>
          <p:cNvSpPr txBox="1"/>
          <p:nvPr/>
        </p:nvSpPr>
        <p:spPr>
          <a:xfrm>
            <a:off x="807481" y="5943600"/>
            <a:ext cx="756427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55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8" name="Google Shape;538;p55"/>
          <p:cNvGrpSpPr/>
          <p:nvPr/>
        </p:nvGrpSpPr>
        <p:grpSpPr>
          <a:xfrm>
            <a:off x="609600" y="1219200"/>
            <a:ext cx="8122276" cy="4827804"/>
            <a:chOff x="0" y="0"/>
            <a:chExt cx="8122276" cy="4827804"/>
          </a:xfrm>
        </p:grpSpPr>
        <p:sp>
          <p:nvSpPr>
            <p:cNvPr id="539" name="Google Shape;539;p55"/>
            <p:cNvSpPr/>
            <p:nvPr/>
          </p:nvSpPr>
          <p:spPr>
            <a:xfrm>
              <a:off x="0" y="1300732"/>
              <a:ext cx="8122276" cy="192024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DDE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5"/>
            <p:cNvSpPr/>
            <p:nvPr/>
          </p:nvSpPr>
          <p:spPr>
            <a:xfrm>
              <a:off x="4742" y="16648"/>
              <a:ext cx="1124108" cy="1853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5"/>
            <p:cNvSpPr txBox="1"/>
            <p:nvPr/>
          </p:nvSpPr>
          <p:spPr>
            <a:xfrm>
              <a:off x="4742" y="16648"/>
              <a:ext cx="1124108" cy="1853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r>
                <a:rPr lang="en-US" sz="1800">
                  <a:solidFill>
                    <a:schemeClr val="dk1"/>
                  </a:solidFill>
                </a:rPr>
                <a:t>20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</a:rPr>
                <a:t>Summer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CASP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55"/>
            <p:cNvSpPr/>
            <p:nvPr/>
          </p:nvSpPr>
          <p:spPr>
            <a:xfrm>
              <a:off x="359021" y="2022127"/>
              <a:ext cx="480060" cy="480060"/>
            </a:xfrm>
            <a:prstGeom prst="ellipse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5"/>
            <p:cNvSpPr/>
            <p:nvPr/>
          </p:nvSpPr>
          <p:spPr>
            <a:xfrm>
              <a:off x="1170660" y="2880359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5"/>
            <p:cNvSpPr txBox="1"/>
            <p:nvPr/>
          </p:nvSpPr>
          <p:spPr>
            <a:xfrm>
              <a:off x="1170660" y="2880359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275" tIns="462275" rIns="462275" bIns="4622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55"/>
            <p:cNvSpPr/>
            <p:nvPr/>
          </p:nvSpPr>
          <p:spPr>
            <a:xfrm>
              <a:off x="1423599" y="2042348"/>
              <a:ext cx="480060" cy="480060"/>
            </a:xfrm>
            <a:prstGeom prst="ellipse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5"/>
            <p:cNvSpPr/>
            <p:nvPr/>
          </p:nvSpPr>
          <p:spPr>
            <a:xfrm>
              <a:off x="2048668" y="0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5"/>
            <p:cNvSpPr txBox="1"/>
            <p:nvPr/>
          </p:nvSpPr>
          <p:spPr>
            <a:xfrm>
              <a:off x="2048668" y="0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275" tIns="462275" rIns="462275" bIns="46227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55"/>
            <p:cNvSpPr/>
            <p:nvPr/>
          </p:nvSpPr>
          <p:spPr>
            <a:xfrm>
              <a:off x="2474673" y="2022127"/>
              <a:ext cx="480060" cy="480060"/>
            </a:xfrm>
            <a:prstGeom prst="ellipse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5"/>
            <p:cNvSpPr/>
            <p:nvPr/>
          </p:nvSpPr>
          <p:spPr>
            <a:xfrm>
              <a:off x="2968627" y="2770402"/>
              <a:ext cx="1467927" cy="2057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5"/>
            <p:cNvSpPr txBox="1"/>
            <p:nvPr/>
          </p:nvSpPr>
          <p:spPr>
            <a:xfrm>
              <a:off x="2968627" y="2770402"/>
              <a:ext cx="1467927" cy="2057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202</a:t>
              </a:r>
              <a:r>
                <a:rPr lang="en-US" sz="1800">
                  <a:solidFill>
                    <a:schemeClr val="dk1"/>
                  </a:solidFill>
                </a:rPr>
                <a:t>1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</a:rPr>
                <a:t>Winter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Certify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EIR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55"/>
            <p:cNvSpPr/>
            <p:nvPr/>
          </p:nvSpPr>
          <p:spPr>
            <a:xfrm>
              <a:off x="3470655" y="2022127"/>
              <a:ext cx="480060" cy="480060"/>
            </a:xfrm>
            <a:prstGeom prst="ellipse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5"/>
            <p:cNvSpPr/>
            <p:nvPr/>
          </p:nvSpPr>
          <p:spPr>
            <a:xfrm>
              <a:off x="4436413" y="0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5"/>
            <p:cNvSpPr txBox="1"/>
            <p:nvPr/>
          </p:nvSpPr>
          <p:spPr>
            <a:xfrm>
              <a:off x="4436413" y="0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275" tIns="462275" rIns="462275" bIns="46227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55"/>
            <p:cNvSpPr/>
            <p:nvPr/>
          </p:nvSpPr>
          <p:spPr>
            <a:xfrm>
              <a:off x="4484371" y="2022127"/>
              <a:ext cx="480060" cy="480060"/>
            </a:xfrm>
            <a:prstGeom prst="ellipse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5"/>
            <p:cNvSpPr/>
            <p:nvPr/>
          </p:nvSpPr>
          <p:spPr>
            <a:xfrm>
              <a:off x="5314420" y="2880359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5"/>
            <p:cNvSpPr txBox="1"/>
            <p:nvPr/>
          </p:nvSpPr>
          <p:spPr>
            <a:xfrm>
              <a:off x="5314420" y="2880359"/>
              <a:ext cx="836197" cy="1920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275" tIns="462275" rIns="462275" bIns="4622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55"/>
            <p:cNvSpPr/>
            <p:nvPr/>
          </p:nvSpPr>
          <p:spPr>
            <a:xfrm>
              <a:off x="5504764" y="2022127"/>
              <a:ext cx="480060" cy="480060"/>
            </a:xfrm>
            <a:prstGeom prst="ellipse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5"/>
            <p:cNvSpPr/>
            <p:nvPr/>
          </p:nvSpPr>
          <p:spPr>
            <a:xfrm>
              <a:off x="6095997" y="98431"/>
              <a:ext cx="1112878" cy="1737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5"/>
            <p:cNvSpPr txBox="1"/>
            <p:nvPr/>
          </p:nvSpPr>
          <p:spPr>
            <a:xfrm>
              <a:off x="6095997" y="98431"/>
              <a:ext cx="1112878" cy="1737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128000" rIns="128000" bIns="1280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202</a:t>
              </a:r>
              <a:r>
                <a:rPr lang="en-US" sz="1800">
                  <a:solidFill>
                    <a:schemeClr val="dk1"/>
                  </a:solidFill>
                </a:rPr>
                <a:t>1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Fall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CFDs &amp;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Subdiv.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55"/>
            <p:cNvSpPr/>
            <p:nvPr/>
          </p:nvSpPr>
          <p:spPr>
            <a:xfrm>
              <a:off x="6476999" y="2022127"/>
              <a:ext cx="480060" cy="480060"/>
            </a:xfrm>
            <a:prstGeom prst="ellipse">
              <a:avLst/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55"/>
          <p:cNvSpPr txBox="1"/>
          <p:nvPr/>
        </p:nvSpPr>
        <p:spPr>
          <a:xfrm>
            <a:off x="1682280" y="4039342"/>
            <a:ext cx="11430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>
                <a:solidFill>
                  <a:schemeClr val="dk1"/>
                </a:solidFill>
              </a:rPr>
              <a:t>20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Fall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Begin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Draft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55"/>
          <p:cNvSpPr txBox="1"/>
          <p:nvPr/>
        </p:nvSpPr>
        <p:spPr>
          <a:xfrm>
            <a:off x="2645427" y="1763015"/>
            <a:ext cx="1295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Winter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Hearings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55"/>
          <p:cNvSpPr txBox="1"/>
          <p:nvPr/>
        </p:nvSpPr>
        <p:spPr>
          <a:xfrm>
            <a:off x="4724400" y="1685050"/>
            <a:ext cx="12192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en-US" sz="1800">
                <a:solidFill>
                  <a:schemeClr val="dk1"/>
                </a:solidFill>
              </a:rPr>
              <a:t>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Winter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CASP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Approval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55"/>
          <p:cNvSpPr txBox="1"/>
          <p:nvPr/>
        </p:nvSpPr>
        <p:spPr>
          <a:xfrm>
            <a:off x="5715000" y="4039342"/>
            <a:ext cx="13716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en-US" sz="1800">
                <a:solidFill>
                  <a:schemeClr val="dk1"/>
                </a:solidFill>
              </a:rPr>
              <a:t>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Spring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Agmt.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55"/>
          <p:cNvSpPr txBox="1"/>
          <p:nvPr/>
        </p:nvSpPr>
        <p:spPr>
          <a:xfrm>
            <a:off x="609600" y="914400"/>
            <a:ext cx="4114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LOOKING FORWARD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6"/>
          <p:cNvSpPr/>
          <p:nvPr/>
        </p:nvSpPr>
        <p:spPr>
          <a:xfrm>
            <a:off x="54174" y="16836"/>
            <a:ext cx="6540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Principal Objectives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2" name="Google Shape;572;p56"/>
          <p:cNvSpPr/>
          <p:nvPr/>
        </p:nvSpPr>
        <p:spPr>
          <a:xfrm>
            <a:off x="447366" y="6174954"/>
            <a:ext cx="82845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56"/>
          <p:cNvSpPr txBox="1"/>
          <p:nvPr/>
        </p:nvSpPr>
        <p:spPr>
          <a:xfrm>
            <a:off x="741521" y="914400"/>
            <a:ext cx="7696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4" name="Google Shape;574;p56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56"/>
          <p:cNvSpPr txBox="1"/>
          <p:nvPr/>
        </p:nvSpPr>
        <p:spPr>
          <a:xfrm>
            <a:off x="168573" y="1295400"/>
            <a:ext cx="3837300" cy="4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GOALS FOR USE OF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MATSUI GIFT PROPERTY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First!</a:t>
            </a:r>
            <a:endParaRPr sz="200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Maximize Asset Value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Monetize Investment</a:t>
            </a:r>
            <a:endParaRPr sz="2000"/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Excessive Costs</a:t>
            </a:r>
            <a:endParaRPr sz="2000"/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Development Risk</a:t>
            </a:r>
            <a:endParaRPr sz="2000"/>
          </a:p>
          <a:p>
            <a:pPr marL="74295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Threat to Student Program Funding</a:t>
            </a:r>
            <a:endParaRPr sz="200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 Future Student Programs</a:t>
            </a:r>
            <a:endParaRPr sz="2000"/>
          </a:p>
        </p:txBody>
      </p:sp>
      <p:pic>
        <p:nvPicPr>
          <p:cNvPr id="576" name="Google Shape;576;p56"/>
          <p:cNvPicPr preferRelativeResize="0"/>
          <p:nvPr/>
        </p:nvPicPr>
        <p:blipFill rotWithShape="1">
          <a:blip r:embed="rId3">
            <a:alphaModFix/>
          </a:blip>
          <a:srcRect l="12016" r="22543"/>
          <a:stretch/>
        </p:blipFill>
        <p:spPr>
          <a:xfrm>
            <a:off x="5776798" y="2269975"/>
            <a:ext cx="2660923" cy="29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6445" y="1025303"/>
            <a:ext cx="2722440" cy="18149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78" name="Google Shape;578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6445" y="4668876"/>
            <a:ext cx="2011919" cy="148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03962" y="5377710"/>
            <a:ext cx="2435305" cy="75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6" descr="https://hartnellfoundation.org/wp-content/uploads/2018/06/WELI-Forum-2018-Save-the-Date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43400" y="2907122"/>
            <a:ext cx="1216025" cy="164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87232" y="1053033"/>
            <a:ext cx="1418162" cy="120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300" cy="66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Facts about the Gift </a:t>
            </a:r>
            <a:endParaRPr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1"/>
          </p:nvPr>
        </p:nvSpPr>
        <p:spPr>
          <a:xfrm>
            <a:off x="307775" y="1533775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 b="0">
                <a:latin typeface="Calibri"/>
                <a:ea typeface="Calibri"/>
                <a:cs typeface="Calibri"/>
                <a:sym typeface="Calibri"/>
              </a:rPr>
              <a:t>The largest gift received in the history of the Foundation</a:t>
            </a:r>
            <a:endParaRPr sz="2400" b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 b="0">
                <a:latin typeface="Calibri"/>
                <a:ea typeface="Calibri"/>
                <a:cs typeface="Calibri"/>
                <a:sym typeface="Calibri"/>
              </a:rPr>
              <a:t>The largest gift to a single community college district in California</a:t>
            </a:r>
            <a:endParaRPr sz="2400" b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 b="0">
                <a:latin typeface="Calibri"/>
                <a:ea typeface="Calibri"/>
                <a:cs typeface="Calibri"/>
                <a:sym typeface="Calibri"/>
              </a:rPr>
              <a:t>In the top 25 gifts in the Country for Community Colleges</a:t>
            </a:r>
            <a:endParaRPr b="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7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Investment Committee- Matsui Leadership Gift Committee Future Decisions</a:t>
            </a:r>
            <a:endParaRPr sz="18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8" name="Google Shape;588;p57"/>
          <p:cNvSpPr/>
          <p:nvPr/>
        </p:nvSpPr>
        <p:spPr>
          <a:xfrm>
            <a:off x="447366" y="6174954"/>
            <a:ext cx="82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Alliance for Excellent Education, “The High Cost of High School Dropouts: What the Nation Pays for Inadequate High Schools,” (Washington, DC: 2008).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57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0" name="Google Shape;590;p57"/>
          <p:cNvSpPr txBox="1"/>
          <p:nvPr/>
        </p:nvSpPr>
        <p:spPr>
          <a:xfrm>
            <a:off x="789906" y="5900875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57"/>
          <p:cNvSpPr txBox="1"/>
          <p:nvPr/>
        </p:nvSpPr>
        <p:spPr>
          <a:xfrm>
            <a:off x="255100" y="1261050"/>
            <a:ext cx="8046000" cy="3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Once Specific Plan is adopted,</a:t>
            </a:r>
            <a:r>
              <a:rPr lang="en-US" sz="2400">
                <a:solidFill>
                  <a:schemeClr val="dk1"/>
                </a:solidFill>
              </a:rPr>
              <a:t> Hartnell College Foundation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will be in position to decide to sell all</a:t>
            </a:r>
            <a:r>
              <a:rPr lang="en-US" sz="2400">
                <a:solidFill>
                  <a:schemeClr val="dk1"/>
                </a:solidFill>
              </a:rPr>
              <a:t> or part of the land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(phased to capture best market conditions-- but reimbursement of development costs obligation needs to be weighed against that sort of phase</a:t>
            </a:r>
            <a:r>
              <a:rPr lang="en-US" sz="2400">
                <a:solidFill>
                  <a:schemeClr val="dk1"/>
                </a:solidFill>
              </a:rPr>
              <a:t>d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sales)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Overriding goal</a:t>
            </a:r>
            <a:r>
              <a:rPr lang="en-US" sz="2400">
                <a:solidFill>
                  <a:schemeClr val="dk1"/>
                </a:solidFill>
              </a:rPr>
              <a:t> is to o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btain the most reasonable benefit from the land for Hartnell College students and programs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58"/>
          <p:cNvPicPr preferRelativeResize="0"/>
          <p:nvPr/>
        </p:nvPicPr>
        <p:blipFill rotWithShape="1">
          <a:blip r:embed="rId3">
            <a:alphaModFix/>
          </a:blip>
          <a:srcRect l="11403" r="14208"/>
          <a:stretch/>
        </p:blipFill>
        <p:spPr>
          <a:xfrm>
            <a:off x="3920900" y="2006250"/>
            <a:ext cx="5069950" cy="3145522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8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300" cy="66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Thank</a:t>
            </a:r>
            <a:r>
              <a:rPr lang="en-US"/>
              <a:t> </a:t>
            </a:r>
            <a:r>
              <a:rPr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You</a:t>
            </a:r>
            <a:endParaRPr/>
          </a:p>
        </p:txBody>
      </p:sp>
      <p:pic>
        <p:nvPicPr>
          <p:cNvPr id="599" name="Google Shape;59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99" y="1209000"/>
            <a:ext cx="3386098" cy="4514846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00" name="Google Shape;600;p58"/>
          <p:cNvSpPr txBox="1"/>
          <p:nvPr/>
        </p:nvSpPr>
        <p:spPr>
          <a:xfrm>
            <a:off x="458591" y="5770675"/>
            <a:ext cx="3386100" cy="9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Orchids! 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About </a:t>
            </a: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Our Donors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723896" y="85605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445875" y="856050"/>
            <a:ext cx="46482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Andy and Yasuko Matsui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/>
          </a:blip>
          <a:srcRect l="22057" t="19075" b="8805"/>
          <a:stretch/>
        </p:blipFill>
        <p:spPr>
          <a:xfrm>
            <a:off x="526988" y="4198225"/>
            <a:ext cx="3406373" cy="2363850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50" name="Google Shape;150;p22"/>
          <p:cNvSpPr txBox="1"/>
          <p:nvPr/>
        </p:nvSpPr>
        <p:spPr>
          <a:xfrm>
            <a:off x="445875" y="1283725"/>
            <a:ext cx="3996900" cy="29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1969, Andy bought 50 acres of land near Salinas, and began erecting his greenhouses. He grew chrysanthemums, then roses.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1998 at age 63, after nearly 30 years of ups and downs as a commercial flower grower, Andy took a chance and transitioned all of Matsui Nursery’s production to growing orchids.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5161800" y="1046100"/>
            <a:ext cx="32583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Andy traveled the world researching and mastering the techniques of growing orchids and became a pioneer in the industry.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Today, Matsui Nursery is the nation’s largest orchid grower, and consumers can buy potted orchids in supermarkets everywhere.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About </a:t>
            </a: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Our Donors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130375" y="779850"/>
            <a:ext cx="4648200" cy="5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Andy and Yasuko Matsui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372700" y="1251525"/>
            <a:ext cx="8293500" cy="28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65656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surprise success and rise in popularity of orchids has been a profitable adventure for Andy, and he decided he wanted to give back to those who had given to him.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 three children are all Gonzales High graduates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his children went on to succeed at Harvard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5599" y="2839325"/>
            <a:ext cx="5485352" cy="3656901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About </a:t>
            </a: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Our Donors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447375" y="1214413"/>
            <a:ext cx="35979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Andy and Yasuko Matsui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philanthropic vision has been to help more students get through college and in the workforce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 focus is local students with financial needs, and local careers to support Monterey County economic development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Refocus to local workforce and local jobs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Inspired accelerated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college completion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3492" y="1651500"/>
            <a:ext cx="4443234" cy="3332425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71" name="Google Shape;171;p24"/>
          <p:cNvSpPr txBox="1"/>
          <p:nvPr/>
        </p:nvSpPr>
        <p:spPr>
          <a:xfrm>
            <a:off x="447375" y="5136475"/>
            <a:ext cx="84723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Inspired Hartnell and CSUMB to develop the first 3-year BS degree in computer science, creating a national model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Intent to sunset support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CSin3 after Cohort 5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26773" y="16737"/>
            <a:ext cx="6165300" cy="66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Philanthropic Impact</a:t>
            </a:r>
            <a:r>
              <a:rPr lang="en-US"/>
              <a:t> </a:t>
            </a:r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1"/>
          </p:nvPr>
        </p:nvSpPr>
        <p:spPr>
          <a:xfrm>
            <a:off x="222175" y="126905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0">
                <a:latin typeface="Calibri"/>
                <a:ea typeface="Calibri"/>
                <a:cs typeface="Calibri"/>
                <a:sym typeface="Calibri"/>
              </a:rPr>
              <a:t>Gifted $9M in scholarships specifically $4M to CSin3 scholarships</a:t>
            </a:r>
            <a:endParaRPr sz="1800">
              <a:solidFill>
                <a:srgbClr val="81818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>
              <a:solidFill>
                <a:srgbClr val="81818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“Hard work, education and opportunity can change everything.”</a:t>
            </a:r>
            <a:endParaRPr sz="18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50" b="0" i="1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                      - Matsui Nursery and Matsui Foundation founder Andy Matsui</a:t>
            </a:r>
            <a:endParaRPr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9901" y="2251601"/>
            <a:ext cx="5087649" cy="2540900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/>
          <p:nvPr/>
        </p:nvSpPr>
        <p:spPr>
          <a:xfrm>
            <a:off x="54174" y="16836"/>
            <a:ext cx="6540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741521" y="914400"/>
            <a:ext cx="769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789906" y="5900875"/>
            <a:ext cx="7564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1131313" y="5306708"/>
            <a:ext cx="6858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255100" y="1108650"/>
            <a:ext cx="80460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Body of Work Provided Pro Bono by Anne Secker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Hartnell Presentation Template - with title image - final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artnell Presentation Template - with title image - final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2806</Words>
  <Application>Microsoft Office PowerPoint</Application>
  <PresentationFormat>On-screen Show (4:3)</PresentationFormat>
  <Paragraphs>609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Quicksand</vt:lpstr>
      <vt:lpstr>Calibri</vt:lpstr>
      <vt:lpstr>Tahoma</vt:lpstr>
      <vt:lpstr>1_Hartnell Presentation Template - with title image - final</vt:lpstr>
      <vt:lpstr>Hartnell Presentation Template - with title image - final</vt:lpstr>
      <vt:lpstr>Administrative Services Council </vt:lpstr>
      <vt:lpstr>PowerPoint Presentation</vt:lpstr>
      <vt:lpstr>PowerPoint Presentation</vt:lpstr>
      <vt:lpstr>Facts about the Gift </vt:lpstr>
      <vt:lpstr>PowerPoint Presentation</vt:lpstr>
      <vt:lpstr>PowerPoint Presentation</vt:lpstr>
      <vt:lpstr>PowerPoint Presentation</vt:lpstr>
      <vt:lpstr>Philanthropic Impact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Administrative Services Council</dc:title>
  <dc:creator>Michele Peregrin</dc:creator>
  <cp:lastModifiedBy>Vanessa Meldahl</cp:lastModifiedBy>
  <cp:revision>2</cp:revision>
  <dcterms:modified xsi:type="dcterms:W3CDTF">2020-06-26T16:05:15Z</dcterms:modified>
</cp:coreProperties>
</file>