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7" r:id="rId2"/>
    <p:sldId id="562" r:id="rId3"/>
    <p:sldId id="566" r:id="rId4"/>
    <p:sldId id="552" r:id="rId5"/>
    <p:sldId id="564" r:id="rId6"/>
    <p:sldId id="554" r:id="rId7"/>
    <p:sldId id="558" r:id="rId8"/>
    <p:sldId id="557" r:id="rId9"/>
    <p:sldId id="556" r:id="rId10"/>
    <p:sldId id="555" r:id="rId11"/>
    <p:sldId id="559" r:id="rId12"/>
    <p:sldId id="561" r:id="rId13"/>
    <p:sldId id="560" r:id="rId14"/>
    <p:sldId id="563" r:id="rId15"/>
    <p:sldId id="56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King" initials="JK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5153B"/>
    <a:srgbClr val="75143B"/>
    <a:srgbClr val="68A7E5"/>
    <a:srgbClr val="798CA0"/>
    <a:srgbClr val="BABADD"/>
    <a:srgbClr val="9BBB59"/>
    <a:srgbClr val="91BC33"/>
    <a:srgbClr val="96BE3B"/>
    <a:srgbClr val="B1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6" autoAdjust="0"/>
    <p:restoredTop sz="80207" autoAdjust="0"/>
  </p:normalViewPr>
  <p:slideViewPr>
    <p:cSldViewPr>
      <p:cViewPr varScale="1">
        <p:scale>
          <a:sx n="89" d="100"/>
          <a:sy n="89" d="100"/>
        </p:scale>
        <p:origin x="614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302" y="43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C7D8CA6-1130-4983-806A-E355650F2D19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9245DD8-135E-407C-923F-0381E362E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89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8D58-6707-4C57-ABCF-29EF8EDC18D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3DBC-A5AE-4F2E-A7B6-C9F2A2BE8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457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3DBC-A5AE-4F2E-A7B6-C9F2A2BE88C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8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CA7-88E9-46A8-8369-9B9BF196ED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CA7-88E9-46A8-8369-9B9BF196ED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CA7-88E9-46A8-8369-9B9BF196ED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3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3DBC-A5AE-4F2E-A7B6-C9F2A2BE88C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3DBC-A5AE-4F2E-A7B6-C9F2A2BE88C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282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58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633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-1"/>
            <a:ext cx="9753600" cy="914401"/>
          </a:xfrm>
          <a:prstGeom prst="rect">
            <a:avLst/>
          </a:prstGeom>
          <a:solidFill>
            <a:srgbClr val="7514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04455" y="6722076"/>
            <a:ext cx="1219200" cy="1219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b="22904"/>
          <a:stretch/>
        </p:blipFill>
        <p:spPr>
          <a:xfrm>
            <a:off x="9753600" y="76200"/>
            <a:ext cx="2286000" cy="8382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fld id="{87628C97-C7E4-4650-B93A-38D54BA5DC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11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072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21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009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0757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6409849"/>
            <a:ext cx="4409209" cy="21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1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Progressive</a:t>
            </a:r>
            <a:r>
              <a:rPr lang="en-US" sz="818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Design-Build</a:t>
            </a:r>
            <a:endParaRPr lang="en-US" sz="81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02228" y="6360454"/>
            <a:ext cx="11266025" cy="3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81232"/>
            <a:ext cx="1734312" cy="6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27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387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28C97-C7E4-4650-B93A-38D54BA5D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>
    <p:fade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6" y="173736"/>
            <a:ext cx="8887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HCCD Construction Improvement Program Update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91872"/>
            <a:ext cx="7498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Board Presentation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Presented by: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Joseph Reyes (Director of Construction)  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Rick Bennett (Interim VPAS)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Dec 17, 2019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ollection of Construction Safety Helm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98" y="1600200"/>
            <a:ext cx="3913632" cy="25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79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73" y="941832"/>
            <a:ext cx="8558784" cy="5669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872" y="246888"/>
            <a:ext cx="8046720" cy="512064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A04020102020204" pitchFamily="34" charset="0"/>
              </a:rPr>
              <a:t>Phase 1 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Nursing and Health Science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" y="1088136"/>
            <a:ext cx="3474720" cy="552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380" y="941832"/>
            <a:ext cx="3474720" cy="566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2016 Budgeted Cost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    $21,207,321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Projected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~$ 24,728,916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Bid </a:t>
            </a:r>
            <a:r>
              <a:rPr lang="en-US" sz="2400" b="1" dirty="0">
                <a:solidFill>
                  <a:schemeClr val="tx1"/>
                </a:solidFill>
              </a:rPr>
              <a:t>received October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Status</a:t>
            </a:r>
            <a:r>
              <a:rPr lang="en-US" sz="2400" b="1" dirty="0">
                <a:solidFill>
                  <a:schemeClr val="tx1"/>
                </a:solidFill>
              </a:rPr>
              <a:t>: 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Delivery</a:t>
            </a:r>
            <a:r>
              <a:rPr lang="en-US" sz="2400" b="1" dirty="0">
                <a:solidFill>
                  <a:schemeClr val="tx1"/>
                </a:solidFill>
              </a:rPr>
              <a:t>:  Fall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2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84" y="320040"/>
            <a:ext cx="8119872" cy="548640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Phase II &amp; III Projects </a:t>
            </a:r>
            <a:r>
              <a:rPr lang="en-US" sz="2800" b="1" dirty="0" smtClean="0"/>
              <a:t>(more details)</a:t>
            </a:r>
            <a:endParaRPr lang="en-US" sz="2800" b="1" dirty="0"/>
          </a:p>
          <a:p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14984"/>
            <a:ext cx="11777472" cy="5449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Phase II Projects – Projected Bids mid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Alisal Campus: Add classrooms and laboratories (new construction)  GSF 20,000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Renovation of Building J (Visual Arts, built in 1977)  GSF 25,175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Renovation Building </a:t>
            </a:r>
            <a:r>
              <a:rPr lang="en-US" sz="2400" dirty="0" smtClean="0">
                <a:solidFill>
                  <a:schemeClr val="tx1"/>
                </a:solidFill>
              </a:rPr>
              <a:t>K (Performing Arts , built in 1979) GSF 43,645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 </a:t>
            </a:r>
            <a:r>
              <a:rPr lang="en-US" sz="2400" dirty="0">
                <a:solidFill>
                  <a:schemeClr val="tx1"/>
                </a:solidFill>
              </a:rPr>
              <a:t>Schools Partnership (Partner with Distrct high schools to </a:t>
            </a:r>
            <a:r>
              <a:rPr lang="en-US" sz="2400" dirty="0" smtClean="0">
                <a:solidFill>
                  <a:schemeClr val="tx1"/>
                </a:solidFill>
              </a:rPr>
              <a:t>improve and renovation </a:t>
            </a:r>
            <a:r>
              <a:rPr lang="en-US" sz="2400" dirty="0">
                <a:solidFill>
                  <a:schemeClr val="tx1"/>
                </a:solidFill>
              </a:rPr>
              <a:t>science classrooms and labs for support joint use to support </a:t>
            </a:r>
            <a:r>
              <a:rPr lang="en-US" sz="2400" dirty="0" smtClean="0">
                <a:solidFill>
                  <a:schemeClr val="tx1"/>
                </a:solidFill>
              </a:rPr>
              <a:t>dual enrollment)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Practice Football Field (replace grass with artifical turf)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Phase III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Building F, G &amp; H (Main Gym built in 1974, Aux Gym built 1938 &amp; Weight room. GSF 74,017 FPP/IPP submitted in July 2019.  State </a:t>
            </a:r>
            <a:r>
              <a:rPr lang="en-US" sz="2400" dirty="0">
                <a:solidFill>
                  <a:schemeClr val="tx1"/>
                </a:solidFill>
              </a:rPr>
              <a:t>match 50%.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Building N (Merrill Hall former science building built 1964) GSF 43,337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 Schools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2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296" y="210312"/>
            <a:ext cx="8119872" cy="548640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Cost Mitigation &amp; Funding Strategies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16537"/>
            <a:ext cx="11777472" cy="5449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General Obligation Bond (Nov 2020) State Matching funds—for </a:t>
            </a:r>
            <a:r>
              <a:rPr lang="en-US" sz="2800" b="1" dirty="0" err="1" smtClean="0">
                <a:solidFill>
                  <a:schemeClr val="tx1"/>
                </a:solidFill>
              </a:rPr>
              <a:t>Blds</a:t>
            </a:r>
            <a:r>
              <a:rPr lang="en-US" sz="2800" b="1" dirty="0" smtClean="0">
                <a:solidFill>
                  <a:schemeClr val="tx1"/>
                </a:solidFill>
              </a:rPr>
              <a:t>. FGH.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Unspent 10% contingency owner’s allowance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Interest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Bundling of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Continued use of in-house staffing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RDA </a:t>
            </a:r>
            <a:r>
              <a:rPr lang="en-US" sz="2800" b="1" dirty="0" smtClean="0">
                <a:solidFill>
                  <a:schemeClr val="tx1"/>
                </a:solidFill>
              </a:rPr>
              <a:t>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Foundation Funding 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Special Assessment District.  </a:t>
            </a:r>
            <a:r>
              <a:rPr lang="en-US" sz="2800" b="1" dirty="0" err="1" smtClean="0">
                <a:solidFill>
                  <a:schemeClr val="tx1"/>
                </a:solidFill>
              </a:rPr>
              <a:t>Dolinka</a:t>
            </a:r>
            <a:r>
              <a:rPr lang="en-US" sz="2800" b="1" dirty="0" smtClean="0">
                <a:solidFill>
                  <a:schemeClr val="tx1"/>
                </a:solidFill>
              </a:rPr>
              <a:t> group.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088" y="2519836"/>
            <a:ext cx="94000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Five projects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bid to date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50%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of Program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Six Projects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remaining to be bid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50%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of Program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632" y="173736"/>
            <a:ext cx="8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HCCD Fiscal Status of Construction Program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488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392" y="1371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Fiscal Health Analysis </a:t>
            </a:r>
            <a:r>
              <a:rPr lang="en-US" sz="4000" b="1" dirty="0">
                <a:solidFill>
                  <a:schemeClr val="bg1"/>
                </a:solidFill>
              </a:rPr>
              <a:t>Summary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cc.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4811"/>
              </p:ext>
            </p:extLst>
          </p:nvPr>
        </p:nvGraphicFramePr>
        <p:xfrm>
          <a:off x="280416" y="1856232"/>
          <a:ext cx="11484864" cy="3977190"/>
        </p:xfrm>
        <a:graphic>
          <a:graphicData uri="http://schemas.openxmlformats.org/drawingml/2006/table">
            <a:tbl>
              <a:tblPr/>
              <a:tblGrid>
                <a:gridCol w="3351692"/>
                <a:gridCol w="2793075"/>
                <a:gridCol w="2706624"/>
                <a:gridCol w="2633473"/>
              </a:tblGrid>
              <a:tr h="179179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I, II, III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Sources</a:t>
                      </a:r>
                      <a:r>
                        <a:rPr lang="en-US" sz="3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Funds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Total Cost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vs.</a:t>
                      </a:r>
                      <a:r>
                        <a:rPr lang="en-US" sz="3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 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Estimated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185397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Projected HCCD Capital Improvement 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Numbers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$188,387,690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$179,391,237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$8,996,453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291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632" y="1709928"/>
            <a:ext cx="44256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Thank you for your time </a:t>
            </a:r>
          </a:p>
          <a:p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Questions, Comments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632" y="173736"/>
            <a:ext cx="8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HCCD Fiscal Status of Construction Program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5330952"/>
            <a:ext cx="8157942" cy="141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85" y="170992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361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5408" y="1746504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eriod"/>
            </a:pPr>
            <a:endParaRPr lang="en-US" sz="2000" b="1" dirty="0" smtClean="0">
              <a:latin typeface="Trade gothic"/>
              <a:cs typeface="Arial" pitchFamily="34" charset="0"/>
            </a:endParaRPr>
          </a:p>
          <a:p>
            <a:pPr marL="0" lvl="1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144" y="245597"/>
            <a:ext cx="8922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 Ratings &amp; Issuances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197" y="1151109"/>
            <a:ext cx="11082528" cy="541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Phase II &amp; III Projects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92" y="1311649"/>
            <a:ext cx="11439624" cy="3108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280" y="2773377"/>
            <a:ext cx="8046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First issuance: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 September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2017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 $70,000,000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Second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issuance:  Late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  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$70,000,000 (Proposed)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Third issuance Fall 2022:  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$27,000,000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490637">
            <a:off x="-461021" y="1958157"/>
            <a:ext cx="3491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</a:t>
            </a:r>
            <a:r>
              <a:rPr lang="en-US" sz="2800" b="1" u="sng" dirty="0" smtClean="0"/>
              <a:t>Bond Ratings</a:t>
            </a:r>
            <a:endParaRPr lang="en-US" sz="2000" b="1" u="sng" dirty="0"/>
          </a:p>
        </p:txBody>
      </p:sp>
      <p:pic>
        <p:nvPicPr>
          <p:cNvPr id="12" name="Picture 11" descr="Image result for moodys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90" y="1046341"/>
            <a:ext cx="3448050" cy="181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oody's standard and poor's fitc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1" y="1284718"/>
            <a:ext cx="2443805" cy="870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03511" y="2148840"/>
            <a:ext cx="117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Aa2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7520" y="2086491"/>
            <a:ext cx="117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AA</a:t>
            </a:r>
            <a:endParaRPr lang="en-US" sz="4400" b="1" dirty="0"/>
          </a:p>
        </p:txBody>
      </p:sp>
      <p:sp>
        <p:nvSpPr>
          <p:cNvPr id="16" name="Rectangle 15"/>
          <p:cNvSpPr/>
          <p:nvPr/>
        </p:nvSpPr>
        <p:spPr>
          <a:xfrm rot="18490637">
            <a:off x="-613421" y="4517231"/>
            <a:ext cx="3491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</a:t>
            </a:r>
            <a:r>
              <a:rPr lang="en-US" sz="2800" b="1" u="sng" dirty="0" smtClean="0"/>
              <a:t>Bond Issuances</a:t>
            </a:r>
            <a:endParaRPr lang="en-US" sz="20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0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12" y="320040"/>
            <a:ext cx="7680961" cy="512064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HCCD Construction Program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88878"/>
              </p:ext>
            </p:extLst>
          </p:nvPr>
        </p:nvGraphicFramePr>
        <p:xfrm>
          <a:off x="390144" y="2368296"/>
          <a:ext cx="11119105" cy="3948548"/>
        </p:xfrm>
        <a:graphic>
          <a:graphicData uri="http://schemas.openxmlformats.org/drawingml/2006/table">
            <a:tbl>
              <a:tblPr/>
              <a:tblGrid>
                <a:gridCol w="7790688"/>
                <a:gridCol w="3328417"/>
              </a:tblGrid>
              <a:tr h="348478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 T Funding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$167,000,000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~Interest Funding through Dec. 2019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$3,021,690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585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2020 State GO Bond Matching Funds  Conditions: Statewide Nov election and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award dependent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$13,866,000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State High School Matching Funds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$4,500,000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Funding If Matches are Met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$188,023,690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Unexpended 10% Owner's Contingency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952357">
            <a:off x="3287459" y="1263386"/>
            <a:ext cx="4655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</a:t>
            </a:r>
            <a:r>
              <a:rPr lang="en-US" sz="2800" b="1" u="sng" dirty="0" smtClean="0"/>
              <a:t>Sources </a:t>
            </a:r>
            <a:r>
              <a:rPr lang="en-US" sz="2800" b="1" u="sng" dirty="0"/>
              <a:t>of Funds</a:t>
            </a:r>
            <a:endParaRPr lang="en-US" sz="20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82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5408" y="1746504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eriod"/>
            </a:pPr>
            <a:endParaRPr lang="en-US" sz="2000" b="1" dirty="0" smtClean="0">
              <a:latin typeface="Trade gothic"/>
              <a:cs typeface="Arial" pitchFamily="34" charset="0"/>
            </a:endParaRPr>
          </a:p>
          <a:p>
            <a:pPr marL="0" lvl="1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08" y="245597"/>
            <a:ext cx="9354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HCCD Construction Program Refresh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307592"/>
            <a:ext cx="11082528" cy="541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ddddd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7089" y="1128335"/>
            <a:ext cx="11831071" cy="548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																			*Measure 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									  Holdover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71615"/>
              </p:ext>
            </p:extLst>
          </p:nvPr>
        </p:nvGraphicFramePr>
        <p:xfrm>
          <a:off x="1670303" y="941836"/>
          <a:ext cx="7936992" cy="5782631"/>
        </p:xfrm>
        <a:graphic>
          <a:graphicData uri="http://schemas.openxmlformats.org/drawingml/2006/table">
            <a:tbl>
              <a:tblPr/>
              <a:tblGrid>
                <a:gridCol w="5385593"/>
                <a:gridCol w="2551399"/>
              </a:tblGrid>
              <a:tr h="60869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(2018-2022)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Project Budget-Architect Analysis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County Education Center (Soledad)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$13,180,636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King City Education Center Expansion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$8,175,155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9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Monterey County Education Center (Castroville)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$10,890,176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 Fees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$767,444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9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Campus Buildings D &amp; E + Quad Renovation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$14,382,866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Hartnell College Nursing &amp; Health Science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$21,207,321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Secondary Effects Remodel Building B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Phone System &amp; Internet Refresh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$422,026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 Architect (Planning, Standards, Budget)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 Panel Relocation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$621,945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Campus Building H Roof Replacement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$904,873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Campus Building K Roof Replacement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$465,480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 Acquistion-Castroville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$850,000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Campus Bldg K - Ticket Booth/Lobby reno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$516,750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Subtotal Phase 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$74,367,228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9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26540"/>
              </p:ext>
            </p:extLst>
          </p:nvPr>
        </p:nvGraphicFramePr>
        <p:xfrm>
          <a:off x="2036064" y="941832"/>
          <a:ext cx="7351776" cy="5460289"/>
        </p:xfrm>
        <a:graphic>
          <a:graphicData uri="http://schemas.openxmlformats.org/drawingml/2006/table">
            <a:tbl>
              <a:tblPr/>
              <a:tblGrid>
                <a:gridCol w="5020724"/>
                <a:gridCol w="2331052"/>
              </a:tblGrid>
              <a:tr h="65836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(2021-2025)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Project Budget-Architect Analysis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Building Alisal Campus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$13,735,281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Bldg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 (Visual Arts)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$9,442,433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3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Bldg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 (Performing Arts)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$16,372,248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Football Fields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 Partnerships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$2,250,000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Subtotal Phase II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$43,799,962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(~2023-end)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Bldg N (Merrill Hall) *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$16,188,436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Bldg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F,G,H (Athletics Building)*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(50% State Match,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dependent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2020 election &amp; award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$27,733,379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 Partnerships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$2,250,000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9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Upgrades (Sustainability, Energy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Efficiency, Technology, Safety)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$2,660,995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Subtotal Phase III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$48,832,810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0416" y="210312"/>
            <a:ext cx="9354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HCCD Construction Program Refresh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5936" y="5586983"/>
            <a:ext cx="270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*Measure </a:t>
            </a:r>
            <a:r>
              <a:rPr lang="en-US" dirty="0" smtClean="0"/>
              <a:t>H</a:t>
            </a:r>
            <a:r>
              <a:rPr lang="en-US" dirty="0"/>
              <a:t>	  Holdover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41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264" y="1197864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AutoNum type="arabicPeriod"/>
            </a:pPr>
            <a:endParaRPr lang="en-US" sz="2000" b="1" dirty="0" smtClean="0">
              <a:latin typeface="Trade gothic"/>
              <a:cs typeface="Arial" pitchFamily="34" charset="0"/>
            </a:endParaRPr>
          </a:p>
          <a:p>
            <a:pPr marL="0" lvl="1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962" y="13122"/>
            <a:ext cx="930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Phase 1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Monterey County  Education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(Soledad)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416" y="1088136"/>
            <a:ext cx="3364992" cy="52669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58" y="941832"/>
            <a:ext cx="8705088" cy="504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749" y="1490251"/>
            <a:ext cx="3218688" cy="4901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2016 Budgeted </a:t>
            </a:r>
            <a:r>
              <a:rPr lang="en-US" sz="2400" b="1" dirty="0">
                <a:solidFill>
                  <a:schemeClr val="tx1"/>
                </a:solidFill>
              </a:rPr>
              <a:t>Cost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$13,180,636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Projected </a:t>
            </a:r>
            <a:r>
              <a:rPr lang="en-US" sz="2400" b="1" dirty="0" smtClean="0">
                <a:solidFill>
                  <a:schemeClr val="tx1"/>
                </a:solidFill>
              </a:rPr>
              <a:t>Cost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~$15,815,090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Bid </a:t>
            </a:r>
            <a:r>
              <a:rPr lang="en-US" sz="2400" b="1" dirty="0">
                <a:solidFill>
                  <a:schemeClr val="tx1"/>
                </a:solidFill>
              </a:rPr>
              <a:t>October </a:t>
            </a:r>
            <a:r>
              <a:rPr lang="en-US" sz="2400" b="1" dirty="0" smtClean="0">
                <a:solidFill>
                  <a:schemeClr val="tx1"/>
                </a:solidFill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Status:  </a:t>
            </a:r>
            <a:r>
              <a:rPr lang="en-US" sz="2400" b="1" dirty="0" smtClean="0">
                <a:solidFill>
                  <a:schemeClr val="tx1"/>
                </a:solidFill>
              </a:rPr>
              <a:t>in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Delivery</a:t>
            </a:r>
            <a:r>
              <a:rPr lang="en-US" sz="2400" b="1" dirty="0">
                <a:solidFill>
                  <a:schemeClr val="tx1"/>
                </a:solidFill>
              </a:rPr>
              <a:t>:  Spring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56" y="1636776"/>
            <a:ext cx="8217408" cy="4351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19" y="249821"/>
            <a:ext cx="7680961" cy="512064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A04020102020204" pitchFamily="34" charset="0"/>
              </a:rPr>
              <a:t>Phase 1 </a:t>
            </a:r>
            <a:endParaRPr lang="en-US" sz="2400" b="1" dirty="0" smtClean="0"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atin typeface="Arial Black" panose="020B0A04020102020204" pitchFamily="34" charset="0"/>
              </a:rPr>
              <a:t>King City Center Expansion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90472"/>
            <a:ext cx="3352800" cy="482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2016 Budgeted </a:t>
            </a:r>
            <a:r>
              <a:rPr lang="en-US" sz="2400" b="1" dirty="0">
                <a:solidFill>
                  <a:schemeClr val="tx1"/>
                </a:solidFill>
              </a:rPr>
              <a:t>Cost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$</a:t>
            </a:r>
            <a:r>
              <a:rPr lang="en-US" sz="2400" b="1" dirty="0" smtClean="0">
                <a:solidFill>
                  <a:schemeClr val="tx1"/>
                </a:solidFill>
              </a:rPr>
              <a:t>8,175,155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Projected </a:t>
            </a:r>
            <a:r>
              <a:rPr lang="en-US" sz="2400" b="1" dirty="0">
                <a:solidFill>
                  <a:schemeClr val="tx1"/>
                </a:solidFill>
              </a:rPr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~</a:t>
            </a:r>
            <a:r>
              <a:rPr lang="en-US" sz="2400" b="1" dirty="0" smtClean="0">
                <a:solidFill>
                  <a:schemeClr val="tx1"/>
                </a:solidFill>
              </a:rPr>
              <a:t>$ </a:t>
            </a:r>
            <a:r>
              <a:rPr lang="en-US" sz="2400" b="1" dirty="0">
                <a:solidFill>
                  <a:schemeClr val="tx1"/>
                </a:solidFill>
              </a:rPr>
              <a:t>12, 044,509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Bid Nov.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Status: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Delivery</a:t>
            </a:r>
            <a:r>
              <a:rPr lang="en-US" sz="2400" b="1" dirty="0">
                <a:solidFill>
                  <a:schemeClr val="tx1"/>
                </a:solidFill>
              </a:rPr>
              <a:t>:  Spring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2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905256"/>
            <a:ext cx="8595360" cy="440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144" y="230304"/>
            <a:ext cx="9253728" cy="674951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A04020102020204" pitchFamily="34" charset="0"/>
              </a:rPr>
              <a:t>Phase 1 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North Monterey County </a:t>
            </a:r>
            <a:r>
              <a:rPr lang="en-US" sz="2400" b="1" dirty="0">
                <a:latin typeface="Arial Black" panose="020B0A04020102020204" pitchFamily="34" charset="0"/>
              </a:rPr>
              <a:t>Education Center (</a:t>
            </a:r>
            <a:r>
              <a:rPr lang="en-US" sz="2400" b="1" dirty="0" smtClean="0">
                <a:latin typeface="Arial Black" panose="020B0A04020102020204" pitchFamily="34" charset="0"/>
              </a:rPr>
              <a:t>Castroville)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09928"/>
            <a:ext cx="3474720" cy="4400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2016 Budgeted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$10,890,176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Projected </a:t>
            </a:r>
            <a:r>
              <a:rPr lang="en-US" sz="2400" b="1" dirty="0">
                <a:solidFill>
                  <a:schemeClr val="tx1"/>
                </a:solidFill>
              </a:rPr>
              <a:t>Cost.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~$13,090,065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Design </a:t>
            </a:r>
            <a:r>
              <a:rPr lang="en-US" sz="2400" b="1" dirty="0">
                <a:solidFill>
                  <a:schemeClr val="tx1"/>
                </a:solidFill>
              </a:rPr>
              <a:t>Build award spring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Status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Construction </a:t>
            </a:r>
            <a:r>
              <a:rPr lang="en-US" sz="2400" b="1" dirty="0">
                <a:solidFill>
                  <a:schemeClr val="tx1"/>
                </a:solidFill>
              </a:rPr>
              <a:t>Documents (CD’s)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Delivery</a:t>
            </a:r>
            <a:r>
              <a:rPr lang="en-US" sz="2400" b="1" dirty="0">
                <a:solidFill>
                  <a:schemeClr val="tx1"/>
                </a:solidFill>
              </a:rPr>
              <a:t>:  Spring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8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4" y="1197864"/>
            <a:ext cx="8522208" cy="4551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893" y="137160"/>
            <a:ext cx="7790688" cy="621792"/>
          </a:xfrm>
          <a:prstGeom prst="rect">
            <a:avLst/>
          </a:prstGeom>
          <a:solidFill>
            <a:srgbClr val="75143B"/>
          </a:solidFill>
          <a:ln>
            <a:solidFill>
              <a:srgbClr val="751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 Black" panose="020B0A04020102020204" pitchFamily="34" charset="0"/>
              </a:rPr>
              <a:t>Phase 1 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Buildings D &amp; E, Quad Area Renovation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416" y="1124712"/>
            <a:ext cx="3145536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2016 Budgeted Cost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$</a:t>
            </a:r>
            <a:r>
              <a:rPr lang="en-US" sz="2400" b="1" dirty="0">
                <a:solidFill>
                  <a:schemeClr val="tx1"/>
                </a:solidFill>
              </a:rPr>
              <a:t>14,382,866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Projected </a:t>
            </a:r>
            <a:r>
              <a:rPr lang="en-US" sz="2400" b="1" dirty="0">
                <a:solidFill>
                  <a:schemeClr val="tx1"/>
                </a:solidFill>
              </a:rPr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~$</a:t>
            </a:r>
            <a:r>
              <a:rPr lang="en-US" sz="2400" b="1" dirty="0">
                <a:solidFill>
                  <a:schemeClr val="tx1"/>
                </a:solidFill>
              </a:rPr>
              <a:t>17,430,476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Bid </a:t>
            </a:r>
            <a:r>
              <a:rPr lang="en-US" sz="2400" b="1" dirty="0">
                <a:solidFill>
                  <a:schemeClr val="tx1"/>
                </a:solidFill>
              </a:rPr>
              <a:t>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Status</a:t>
            </a:r>
            <a:r>
              <a:rPr lang="en-US" sz="2400" b="1" dirty="0">
                <a:solidFill>
                  <a:schemeClr val="tx1"/>
                </a:solidFill>
              </a:rPr>
              <a:t>: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Delivery</a:t>
            </a:r>
            <a:r>
              <a:rPr lang="en-US" sz="2400" b="1" dirty="0">
                <a:solidFill>
                  <a:schemeClr val="tx1"/>
                </a:solidFill>
              </a:rPr>
              <a:t>:  mid 2020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6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8C97-C7E4-4650-B93A-38D54BA5DC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87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7687</TotalTime>
  <Words>786</Words>
  <Application>Microsoft Office PowerPoint</Application>
  <PresentationFormat>Widescreen</PresentationFormat>
  <Paragraphs>255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Times New Roman</vt:lpstr>
      <vt:lpstr>Trade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kpadgett</dc:creator>
  <cp:lastModifiedBy>Vanessa Meldahl</cp:lastModifiedBy>
  <cp:revision>653</cp:revision>
  <cp:lastPrinted>2017-05-23T21:31:00Z</cp:lastPrinted>
  <dcterms:created xsi:type="dcterms:W3CDTF">2012-01-04T17:08:41Z</dcterms:created>
  <dcterms:modified xsi:type="dcterms:W3CDTF">2019-12-12T17:48:06Z</dcterms:modified>
</cp:coreProperties>
</file>