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71" r:id="rId4"/>
    <p:sldId id="270" r:id="rId5"/>
    <p:sldId id="272" r:id="rId6"/>
    <p:sldId id="268" r:id="rId7"/>
    <p:sldId id="267" r:id="rId8"/>
  </p:sldIdLst>
  <p:sldSz cx="9144000" cy="6858000" type="screen4x3"/>
  <p:notesSz cx="7010400" cy="9296400"/>
  <p:embeddedFontLst>
    <p:embeddedFont>
      <p:font typeface="Quicksand Bold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4" autoAdjust="0"/>
    <p:restoredTop sz="94614" autoAdjust="0"/>
  </p:normalViewPr>
  <p:slideViewPr>
    <p:cSldViewPr>
      <p:cViewPr varScale="1">
        <p:scale>
          <a:sx n="123" d="100"/>
          <a:sy n="123" d="100"/>
        </p:scale>
        <p:origin x="-20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Sheet1!$C$3:$C$8</c:f>
              <c:strCache>
                <c:ptCount val="6"/>
                <c:pt idx="0">
                  <c:v>Property Tax ($26,290,836)</c:v>
                </c:pt>
                <c:pt idx="1">
                  <c:v>State Apportionment ($10,852,160)</c:v>
                </c:pt>
                <c:pt idx="2">
                  <c:v>EPA ($7,181,643)</c:v>
                </c:pt>
                <c:pt idx="3">
                  <c:v>Enrollment Fees ($1,878,353)</c:v>
                </c:pt>
                <c:pt idx="4">
                  <c:v>FT Faculty Hiring ($438,578)</c:v>
                </c:pt>
                <c:pt idx="5">
                  <c:v>Other state/federal/local ($4,497,006)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0.51410966155960225</c:v>
                </c:pt>
                <c:pt idx="1">
                  <c:v>0.21221083668813931</c:v>
                </c:pt>
                <c:pt idx="2">
                  <c:v>0.1404349428892975</c:v>
                </c:pt>
                <c:pt idx="3">
                  <c:v>3.6730647329718369E-2</c:v>
                </c:pt>
                <c:pt idx="4">
                  <c:v>8.5762654008981407E-3</c:v>
                </c:pt>
                <c:pt idx="5">
                  <c:v>8.7937646132344394E-2</c:v>
                </c:pt>
              </c:numCache>
            </c:numRef>
          </c:val>
        </c:ser>
        <c:ser>
          <c:idx val="1"/>
          <c:order val="1"/>
          <c:cat>
            <c:strRef>
              <c:f>Sheet1!$C$3:$C$8</c:f>
              <c:strCache>
                <c:ptCount val="6"/>
                <c:pt idx="0">
                  <c:v>Property Tax ($26,290,836)</c:v>
                </c:pt>
                <c:pt idx="1">
                  <c:v>State Apportionment ($10,852,160)</c:v>
                </c:pt>
                <c:pt idx="2">
                  <c:v>EPA ($7,181,643)</c:v>
                </c:pt>
                <c:pt idx="3">
                  <c:v>Enrollment Fees ($1,878,353)</c:v>
                </c:pt>
                <c:pt idx="4">
                  <c:v>FT Faculty Hiring ($438,578)</c:v>
                </c:pt>
                <c:pt idx="5">
                  <c:v>Other state/federal/local ($4,497,006)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Sheet1!$C$32:$C$36</c:f>
              <c:strCache>
                <c:ptCount val="5"/>
                <c:pt idx="0">
                  <c:v>Employee salary and benefits ($43,508,581)</c:v>
                </c:pt>
                <c:pt idx="1">
                  <c:v>Supplies/Materials ($804,805)</c:v>
                </c:pt>
                <c:pt idx="2">
                  <c:v>Operational Costs ($6,602,483)</c:v>
                </c:pt>
                <c:pt idx="3">
                  <c:v>Capital Outlay ($59,344)</c:v>
                </c:pt>
                <c:pt idx="4">
                  <c:v>Other Outgo ($126,000)</c:v>
                </c:pt>
              </c:strCache>
            </c:strRef>
          </c:cat>
          <c:val>
            <c:numRef>
              <c:f>Sheet1!$D$32:$D$36</c:f>
              <c:numCache>
                <c:formatCode>0.000%</c:formatCode>
                <c:ptCount val="5"/>
                <c:pt idx="0" formatCode="0.00%">
                  <c:v>0.85699999999999998</c:v>
                </c:pt>
                <c:pt idx="1">
                  <c:v>1.5749234758869617E-2</c:v>
                </c:pt>
                <c:pt idx="2">
                  <c:v>0.12860403670261214</c:v>
                </c:pt>
                <c:pt idx="3">
                  <c:v>1.1613031573242693E-3</c:v>
                </c:pt>
                <c:pt idx="4">
                  <c:v>2.4656948945615048E-3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EEA-EFF6-4E7A-B226-7E2290C0790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8D40-0558-4727-BDD2-5226E45F4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4221-A8D2-4403-85C3-EB25F74604A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794C-348F-45D4-81AB-EC48787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800600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David Techaira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Controller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Student Centered Funding Formula (SCFF)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2019-20 Budget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</a:t>
            </a:r>
            <a:r>
              <a:rPr lang="en-US" dirty="0"/>
              <a:t> </a:t>
            </a:r>
            <a:r>
              <a:rPr lang="en-US" dirty="0" smtClean="0"/>
              <a:t>October 17,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SCFF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2800" dirty="0" smtClean="0"/>
              <a:t>The new formula calculates apportionments based on three allocations:</a:t>
            </a:r>
          </a:p>
          <a:p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Base </a:t>
            </a:r>
            <a:r>
              <a:rPr lang="en-US" sz="2800" dirty="0" smtClean="0"/>
              <a:t>(</a:t>
            </a:r>
            <a:r>
              <a:rPr lang="en-US" sz="2800" dirty="0"/>
              <a:t>70</a:t>
            </a:r>
            <a:r>
              <a:rPr lang="en-US" sz="2800" dirty="0" smtClean="0">
                <a:sym typeface="Symbol"/>
              </a:rPr>
              <a:t>) </a:t>
            </a:r>
            <a:r>
              <a:rPr lang="en-US" sz="2800" dirty="0" smtClean="0"/>
              <a:t>– current factors, primarily credit FTES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800" dirty="0"/>
              <a:t>Supplemental </a:t>
            </a:r>
            <a:r>
              <a:rPr lang="en-US" sz="2800" dirty="0" smtClean="0"/>
              <a:t>(20</a:t>
            </a:r>
            <a:r>
              <a:rPr lang="en-US" sz="2800" dirty="0" smtClean="0">
                <a:sym typeface="Symbol"/>
              </a:rPr>
              <a:t></a:t>
            </a:r>
            <a:r>
              <a:rPr lang="en-US" sz="2800" dirty="0">
                <a:sym typeface="Symbol"/>
              </a:rPr>
              <a:t>) </a:t>
            </a:r>
            <a:r>
              <a:rPr lang="en-US" sz="2800" dirty="0" smtClean="0">
                <a:sym typeface="Symbol"/>
              </a:rPr>
              <a:t>– counts of low-income students (PELL, CA College Promise, AB 540)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 smtClean="0">
              <a:sym typeface="Symbo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Student Success (10</a:t>
            </a:r>
            <a:r>
              <a:rPr lang="en-US" sz="2800" dirty="0" smtClean="0">
                <a:sym typeface="Symbol"/>
              </a:rPr>
              <a:t></a:t>
            </a:r>
            <a:r>
              <a:rPr lang="en-US" sz="2800" dirty="0">
                <a:sym typeface="Symbol"/>
              </a:rPr>
              <a:t>) </a:t>
            </a:r>
            <a:r>
              <a:rPr lang="en-US" sz="2800" dirty="0" smtClean="0">
                <a:sym typeface="Symbol"/>
              </a:rPr>
              <a:t>– counts of outcomes (degrees &amp; certificates granted, transfers to 4-year, &amp; completion of certain courses – transfer-level math &amp; English in 1</a:t>
            </a:r>
            <a:r>
              <a:rPr lang="en-US" sz="2800" baseline="30000" dirty="0" smtClean="0">
                <a:sym typeface="Symbol"/>
              </a:rPr>
              <a:t>st</a:t>
            </a:r>
            <a:r>
              <a:rPr lang="en-US" sz="2800" dirty="0" smtClean="0">
                <a:sym typeface="Symbol"/>
              </a:rPr>
              <a:t> year and 9 units of CTE) </a:t>
            </a:r>
            <a:endParaRPr lang="en-US" sz="2800" dirty="0">
              <a:sym typeface="Symbol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		</a:t>
            </a:r>
            <a:endParaRPr lang="en-US" sz="2600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SCFF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Quicksand Bold" charset="0"/>
              </a:rPr>
              <a:t>2018-19 P2 Total Computational Revenue (TCR)</a:t>
            </a:r>
          </a:p>
          <a:p>
            <a:r>
              <a:rPr lang="en-US" sz="2600" b="1" dirty="0" smtClean="0">
                <a:latin typeface="Quicksand Bold" charset="0"/>
              </a:rPr>
              <a:t>		</a:t>
            </a:r>
            <a:endParaRPr lang="en-US" sz="2600" dirty="0" smtClean="0">
              <a:latin typeface="Quicksand Bold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600" dirty="0">
                <a:latin typeface="Quicksand Bold" charset="0"/>
              </a:rPr>
              <a:t>Base </a:t>
            </a:r>
            <a:r>
              <a:rPr lang="en-US" sz="2600" dirty="0" smtClean="0">
                <a:latin typeface="Quicksand Bold" charset="0"/>
              </a:rPr>
              <a:t>Allocation =                     $32,094,892  </a:t>
            </a:r>
            <a:r>
              <a:rPr lang="en-US" sz="2600" dirty="0" smtClean="0"/>
              <a:t>(65</a:t>
            </a:r>
            <a:r>
              <a:rPr lang="en-US" sz="2600" dirty="0" smtClean="0">
                <a:sym typeface="Symbol"/>
              </a:rPr>
              <a:t>)</a:t>
            </a:r>
          </a:p>
          <a:p>
            <a:r>
              <a:rPr lang="en-US" sz="2600" dirty="0" smtClean="0">
                <a:sym typeface="Symbol"/>
              </a:rPr>
              <a:t> </a:t>
            </a:r>
            <a:endParaRPr lang="en-US" sz="2600" dirty="0">
              <a:latin typeface="Quicksand Bold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600" dirty="0">
                <a:latin typeface="Quicksand Bold" charset="0"/>
              </a:rPr>
              <a:t>Supplemental </a:t>
            </a:r>
            <a:r>
              <a:rPr lang="en-US" sz="2600" dirty="0" smtClean="0">
                <a:latin typeface="Quicksand Bold" charset="0"/>
              </a:rPr>
              <a:t>Allocation =       $10,577,690  </a:t>
            </a:r>
            <a:r>
              <a:rPr lang="en-US" sz="2600" dirty="0" smtClean="0"/>
              <a:t>(21</a:t>
            </a:r>
            <a:r>
              <a:rPr lang="en-US" sz="2600" dirty="0" smtClean="0">
                <a:sym typeface="Symbol"/>
              </a:rPr>
              <a:t>)</a:t>
            </a:r>
            <a:endParaRPr lang="en-US" sz="2600" dirty="0">
              <a:latin typeface="Quicksand Bold" charset="0"/>
              <a:sym typeface="Symbol"/>
            </a:endParaRPr>
          </a:p>
          <a:p>
            <a:pPr marL="571500" indent="-571500">
              <a:buFont typeface="+mj-lt"/>
              <a:buAutoNum type="romanUcPeriod"/>
            </a:pPr>
            <a:endParaRPr lang="en-US" sz="2600" dirty="0">
              <a:latin typeface="Quicksand Bold" charset="0"/>
              <a:sym typeface="Symbo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600" dirty="0" smtClean="0">
                <a:latin typeface="Quicksand Bold" charset="0"/>
              </a:rPr>
              <a:t>Student Success Allocation =  </a:t>
            </a:r>
            <a:r>
              <a:rPr lang="en-US" sz="2600" u="sng" dirty="0" smtClean="0">
                <a:latin typeface="Quicksand Bold" charset="0"/>
              </a:rPr>
              <a:t>  $6,764,188</a:t>
            </a:r>
            <a:r>
              <a:rPr lang="en-US" sz="2600" dirty="0" smtClean="0">
                <a:latin typeface="Quicksand Bold" charset="0"/>
              </a:rPr>
              <a:t>   </a:t>
            </a:r>
            <a:r>
              <a:rPr lang="en-US" sz="2600" u="sng" dirty="0" smtClean="0"/>
              <a:t>(14</a:t>
            </a:r>
            <a:r>
              <a:rPr lang="en-US" sz="2600" u="sng" dirty="0" smtClean="0">
                <a:sym typeface="Symbol"/>
              </a:rPr>
              <a:t></a:t>
            </a:r>
            <a:r>
              <a:rPr lang="en-US" sz="2600" u="sng" dirty="0">
                <a:sym typeface="Symbol"/>
              </a:rPr>
              <a:t>)</a:t>
            </a:r>
          </a:p>
          <a:p>
            <a:endParaRPr lang="en-US" sz="2600" dirty="0">
              <a:latin typeface="Quicksand Bold" charset="0"/>
              <a:sym typeface="Symbol"/>
            </a:endParaRPr>
          </a:p>
          <a:p>
            <a:r>
              <a:rPr lang="en-US" sz="2600" dirty="0" smtClean="0">
                <a:latin typeface="Quicksand Bold" charset="0"/>
                <a:sym typeface="Symbol"/>
              </a:rPr>
              <a:t>SCFF Calculated Revenue =         $49,436,770 </a:t>
            </a:r>
            <a:r>
              <a:rPr lang="en-US" sz="2600" dirty="0" smtClean="0"/>
              <a:t>(100</a:t>
            </a:r>
            <a:r>
              <a:rPr lang="en-US" sz="2600" dirty="0" smtClean="0">
                <a:sym typeface="Symbol"/>
              </a:rPr>
              <a:t></a:t>
            </a:r>
            <a:r>
              <a:rPr lang="en-US" sz="2600" dirty="0">
                <a:sym typeface="Symbol"/>
              </a:rPr>
              <a:t>)</a:t>
            </a:r>
          </a:p>
          <a:p>
            <a:endParaRPr lang="en-US" sz="2600" dirty="0">
              <a:latin typeface="Quicksand Bold" charset="0"/>
              <a:sym typeface="Symbol"/>
            </a:endParaRPr>
          </a:p>
          <a:p>
            <a:r>
              <a:rPr lang="en-US" sz="2600" dirty="0" smtClean="0">
                <a:latin typeface="Quicksand Bold" charset="0"/>
                <a:sym typeface="Symbol"/>
              </a:rPr>
              <a:t>		 Adjusted TCR =         </a:t>
            </a:r>
            <a:r>
              <a:rPr lang="en-US" sz="2600" u="sng" dirty="0" smtClean="0">
                <a:latin typeface="Quicksand Bold" charset="0"/>
                <a:sym typeface="Symbol"/>
              </a:rPr>
              <a:t>$46,641,570</a:t>
            </a:r>
          </a:p>
          <a:p>
            <a:endParaRPr lang="en-US" sz="2600" dirty="0">
              <a:latin typeface="Quicksand Bold" charset="0"/>
              <a:sym typeface="Symbol"/>
            </a:endParaRPr>
          </a:p>
          <a:p>
            <a:r>
              <a:rPr lang="en-US" sz="2600" dirty="0" smtClean="0">
                <a:latin typeface="Quicksand Bold" charset="0"/>
                <a:sym typeface="Symbol"/>
              </a:rPr>
              <a:t>                          Difference =        ($2,795,200)</a:t>
            </a:r>
            <a:endParaRPr lang="en-US" sz="2600" dirty="0">
              <a:latin typeface="Quicksand Bold" charset="0"/>
              <a:sym typeface="Symbol"/>
            </a:endParaRPr>
          </a:p>
          <a:p>
            <a:r>
              <a:rPr lang="en-US" sz="3600" dirty="0"/>
              <a:t>	</a:t>
            </a:r>
            <a:r>
              <a:rPr lang="en-US" sz="3600" b="1" dirty="0"/>
              <a:t>	</a:t>
            </a:r>
            <a:endParaRPr lang="en-US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2019-20 Budget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532843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Quicksand Bold" charset="0"/>
              </a:rPr>
              <a:t>Total General Fund Resources: = $51,138,576</a:t>
            </a:r>
          </a:p>
          <a:p>
            <a:endParaRPr lang="en-US" sz="2200" dirty="0" smtClean="0">
              <a:latin typeface="Quicksand Bold" charset="0"/>
            </a:endParaRPr>
          </a:p>
          <a:p>
            <a:r>
              <a:rPr lang="en-US" sz="2200" dirty="0" smtClean="0">
                <a:latin typeface="Quicksand Bold" charset="0"/>
              </a:rPr>
              <a:t>	</a:t>
            </a:r>
            <a:endParaRPr lang="en-US" sz="2200" dirty="0">
              <a:latin typeface="Quicksand Bold" charset="0"/>
            </a:endParaRPr>
          </a:p>
          <a:p>
            <a:r>
              <a:rPr lang="en-US" sz="2200" b="1" dirty="0" smtClean="0">
                <a:latin typeface="Quicksand Bold" charset="0"/>
              </a:rPr>
              <a:t>	</a:t>
            </a:r>
            <a:endParaRPr lang="en-US" sz="2200" dirty="0">
              <a:latin typeface="Quicksand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665921"/>
              </p:ext>
            </p:extLst>
          </p:nvPr>
        </p:nvGraphicFramePr>
        <p:xfrm>
          <a:off x="533400" y="16002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2019-20 Budget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532843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Quicksand Bold" charset="0"/>
              </a:rPr>
              <a:t>Total General Fund </a:t>
            </a:r>
            <a:r>
              <a:rPr lang="en-US" sz="2400" dirty="0" smtClean="0">
                <a:latin typeface="Quicksand Bold" charset="0"/>
              </a:rPr>
              <a:t>Requirements: </a:t>
            </a:r>
            <a:r>
              <a:rPr lang="en-US" sz="2400" dirty="0">
                <a:latin typeface="Quicksand Bold" charset="0"/>
              </a:rPr>
              <a:t>= $</a:t>
            </a:r>
            <a:r>
              <a:rPr lang="en-US" sz="2400" dirty="0" smtClean="0">
                <a:latin typeface="Quicksand Bold" charset="0"/>
              </a:rPr>
              <a:t>51,101,213</a:t>
            </a:r>
            <a:endParaRPr lang="en-US" sz="2400" dirty="0">
              <a:latin typeface="Quicksand Bold" charset="0"/>
            </a:endParaRPr>
          </a:p>
          <a:p>
            <a:endParaRPr lang="en-US" sz="2400" dirty="0" smtClean="0">
              <a:latin typeface="Quicksand Bold" charset="0"/>
            </a:endParaRPr>
          </a:p>
          <a:p>
            <a:endParaRPr lang="en-US" sz="2400" dirty="0" smtClean="0">
              <a:latin typeface="Quicksand Bold" charset="0"/>
            </a:endParaRPr>
          </a:p>
          <a:p>
            <a:endParaRPr lang="en-US" sz="2400" dirty="0">
              <a:latin typeface="Quicksand Bold" charset="0"/>
            </a:endParaRPr>
          </a:p>
          <a:p>
            <a:r>
              <a:rPr lang="en-US" sz="2400" dirty="0" smtClean="0">
                <a:latin typeface="Quicksand Bold" charset="0"/>
              </a:rPr>
              <a:t>                               </a:t>
            </a:r>
          </a:p>
          <a:p>
            <a:endParaRPr lang="en-US" sz="2400" dirty="0">
              <a:latin typeface="Quicksand Bold" charset="0"/>
            </a:endParaRPr>
          </a:p>
          <a:p>
            <a:endParaRPr lang="en-US" sz="2400" dirty="0" smtClean="0">
              <a:latin typeface="Quicksand Bold" charset="0"/>
            </a:endParaRPr>
          </a:p>
          <a:p>
            <a:endParaRPr lang="en-US" sz="2400" dirty="0">
              <a:latin typeface="Quicksand Bold" charset="0"/>
            </a:endParaRPr>
          </a:p>
          <a:p>
            <a:endParaRPr lang="en-US" sz="2400" dirty="0" smtClean="0">
              <a:latin typeface="Quicksand Bold" charset="0"/>
            </a:endParaRPr>
          </a:p>
          <a:p>
            <a:endParaRPr lang="en-US" sz="2400" dirty="0">
              <a:latin typeface="Quicksand Bold" charset="0"/>
            </a:endParaRPr>
          </a:p>
          <a:p>
            <a:endParaRPr lang="en-US" sz="2400" dirty="0" smtClean="0">
              <a:latin typeface="Quicksand Bold" charset="0"/>
            </a:endParaRPr>
          </a:p>
          <a:p>
            <a:r>
              <a:rPr lang="en-US" sz="2400" dirty="0" smtClean="0">
                <a:latin typeface="Quicksand Bold" charset="0"/>
              </a:rPr>
              <a:t>                 </a:t>
            </a:r>
          </a:p>
          <a:p>
            <a:r>
              <a:rPr lang="en-US" sz="2400" dirty="0">
                <a:latin typeface="Quicksand Bold" charset="0"/>
              </a:rPr>
              <a:t> </a:t>
            </a:r>
            <a:r>
              <a:rPr lang="en-US" sz="2400" dirty="0" smtClean="0">
                <a:latin typeface="Quicksand Bold" charset="0"/>
              </a:rPr>
              <a:t>                            Surplus/(Deficit) =   $37,363</a:t>
            </a:r>
            <a:endParaRPr lang="en-US" sz="2400" dirty="0">
              <a:latin typeface="Quicksand Bold" charset="0"/>
            </a:endParaRPr>
          </a:p>
          <a:p>
            <a:endParaRPr lang="en-US" sz="2400" dirty="0">
              <a:latin typeface="Quicksand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093869"/>
              </p:ext>
            </p:extLst>
          </p:nvPr>
        </p:nvGraphicFramePr>
        <p:xfrm>
          <a:off x="533400" y="1752600"/>
          <a:ext cx="807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1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2019-20 Budget Summary by Fund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801100" y="6470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840679" cy="547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65434" cy="66712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Questions?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	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0" y="6564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536" y="2877519"/>
            <a:ext cx="352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Quicksand Bold" charset="0"/>
              </a:rPr>
              <a:t>Thank you!</a:t>
            </a:r>
            <a:endParaRPr lang="en-US" sz="4800" dirty="0">
              <a:latin typeface="Quicksan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0</TotalTime>
  <Words>162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Quicksand Bold</vt:lpstr>
      <vt:lpstr>Calibri</vt:lpstr>
      <vt:lpstr>Symbol</vt:lpstr>
      <vt:lpstr>Tahoma</vt:lpstr>
      <vt:lpstr>Hartnell Presentation Template - no title image - final</vt:lpstr>
      <vt:lpstr>Presented by:  David Techaira Controller   </vt:lpstr>
      <vt:lpstr>SCFF</vt:lpstr>
      <vt:lpstr>SCFF (Continued)</vt:lpstr>
      <vt:lpstr>2019-20 Budget </vt:lpstr>
      <vt:lpstr>2019-20 Budget (continued)</vt:lpstr>
      <vt:lpstr>2019-20 Budget Summary by Fund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2017-11-01T16:20:30Z</dcterms:created>
  <dcterms:modified xsi:type="dcterms:W3CDTF">2019-10-18T00:12:42Z</dcterms:modified>
</cp:coreProperties>
</file>