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9" r:id="rId4"/>
    <p:sldMasterId id="214748367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5143500" cx="9144000"/>
  <p:notesSz cx="6858000" cy="9144000"/>
  <p:embeddedFontLst>
    <p:embeddedFont>
      <p:font typeface="Roboto"/>
      <p:regular r:id="rId20"/>
      <p:bold r:id="rId21"/>
      <p:italic r:id="rId22"/>
      <p:boldItalic r:id="rId23"/>
    </p:embeddedFont>
    <p:embeddedFont>
      <p:font typeface="Quicksand"/>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11" Type="http://schemas.openxmlformats.org/officeDocument/2006/relationships/slide" Target="slides/slide5.xml"/><Relationship Id="rId22" Type="http://schemas.openxmlformats.org/officeDocument/2006/relationships/font" Target="fonts/Roboto-italic.fntdata"/><Relationship Id="rId10" Type="http://schemas.openxmlformats.org/officeDocument/2006/relationships/slide" Target="slides/slide4.xml"/><Relationship Id="rId21" Type="http://schemas.openxmlformats.org/officeDocument/2006/relationships/font" Target="fonts/Roboto-bold.fntdata"/><Relationship Id="rId13" Type="http://schemas.openxmlformats.org/officeDocument/2006/relationships/slide" Target="slides/slide7.xml"/><Relationship Id="rId24" Type="http://schemas.openxmlformats.org/officeDocument/2006/relationships/font" Target="fonts/Quicksand-bold.fntdata"/><Relationship Id="rId12" Type="http://schemas.openxmlformats.org/officeDocument/2006/relationships/slide" Target="slides/slide6.xml"/><Relationship Id="rId23" Type="http://schemas.openxmlformats.org/officeDocument/2006/relationships/font" Target="fonts/Roboto-boldItalic.fntdata"/><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g6bf53631fb_0_4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6bf53631fb_0_4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Google Shape;168;g6bf53631fb_0_4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6bf53631fb_0_4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g6bf53631fb_0_4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6bf53631fb_0_4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g6bf53631fb_0_6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6bf53631fb_0_6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Add Next steps: ESL use slide from Friday.</a:t>
            </a:r>
            <a:endParaRPr/>
          </a:p>
          <a:p>
            <a:pPr indent="0" lvl="0" marL="0" rtl="0" algn="l">
              <a:spcBef>
                <a:spcPts val="0"/>
              </a:spcBef>
              <a:spcAft>
                <a:spcPts val="0"/>
              </a:spcAft>
              <a:buNone/>
            </a:pPr>
            <a:r>
              <a:rPr lang="en"/>
              <a:t>Add Challenges slide about future decisions.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Map the philosophy needs to align to master plan/institutional priorities./strategic plan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Do we want to point to Hartnell faculty doing work prior to AB705? REwork order?</a:t>
            </a:r>
            <a:endParaRPr/>
          </a:p>
          <a:p>
            <a:pPr indent="0" lvl="0" marL="0" rtl="0" algn="l">
              <a:spcBef>
                <a:spcPts val="0"/>
              </a:spcBef>
              <a:spcAft>
                <a:spcPts val="0"/>
              </a:spcAft>
              <a:buNone/>
            </a:pPr>
            <a:r>
              <a:rPr lang="en"/>
              <a:t>Address Equity gaps - huge benefit of vision of success fo closing equity gaps.</a:t>
            </a:r>
            <a:endParaRPr/>
          </a:p>
          <a:p>
            <a:pPr indent="0" lvl="0" marL="0" rtl="0" algn="l">
              <a:spcBef>
                <a:spcPts val="0"/>
              </a:spcBef>
              <a:spcAft>
                <a:spcPts val="0"/>
              </a:spcAft>
              <a:buNone/>
            </a:pPr>
            <a:r>
              <a:rPr lang="en"/>
              <a:t>Tracker - will show?</a:t>
            </a:r>
            <a:endParaRPr/>
          </a:p>
          <a:p>
            <a:pPr indent="0" lvl="0" marL="0" rtl="0" algn="l">
              <a:spcBef>
                <a:spcPts val="0"/>
              </a:spcBef>
              <a:spcAft>
                <a:spcPts val="0"/>
              </a:spcAft>
              <a:buNone/>
            </a:pPr>
            <a:r>
              <a:rPr lang="en"/>
              <a:t>Because equity is important focus here, </a:t>
            </a:r>
            <a:endParaRPr/>
          </a:p>
          <a:p>
            <a:pPr indent="0" lvl="0" marL="0" rtl="0" algn="l">
              <a:spcBef>
                <a:spcPts val="0"/>
              </a:spcBef>
              <a:spcAft>
                <a:spcPts val="0"/>
              </a:spcAft>
              <a:buNone/>
            </a:pPr>
            <a:r>
              <a:rPr lang="en"/>
              <a:t>Accuplacer was a major barrier, When they do enter transfer level, they were successful. We’ve gotten rid of the test.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Spell out additional support is built into and that there is a cost to building in the support. It will require us to understand how we will lose FTEs by getting. More students into the pipeline, but...we anticipate a better throughput/success/gradutaion rate. The help is not free. We will need help going forward as we adjust.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Add What ARE the current supports that will be used. LIST the academic supports, we are building and future needs. Place after the bar slides.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Frame the resource question as a state and district need to step up.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New funding formula and equity numbers: 700s, transfer in 900s,Shannon;’s point?</a:t>
            </a:r>
            <a:endParaRPr/>
          </a:p>
          <a:p>
            <a:pPr indent="0" lvl="0" marL="0" rtl="0" algn="l">
              <a:spcBef>
                <a:spcPts val="0"/>
              </a:spcBef>
              <a:spcAft>
                <a:spcPts val="0"/>
              </a:spcAft>
              <a:buNone/>
            </a:pPr>
            <a:r>
              <a:rPr lang="en"/>
              <a:t>Challenges: </a:t>
            </a:r>
            <a:endParaRPr/>
          </a:p>
          <a:p>
            <a:pPr indent="0" lvl="0" marL="0" rtl="0" algn="l">
              <a:spcBef>
                <a:spcPts val="0"/>
              </a:spcBef>
              <a:spcAft>
                <a:spcPts val="0"/>
              </a:spcAft>
              <a:buNone/>
            </a:pPr>
            <a:r>
              <a:rPr lang="en"/>
              <a:t>Hit on the fact that supports need to be built not on soft money.</a:t>
            </a:r>
            <a:endParaRPr/>
          </a:p>
          <a:p>
            <a:pPr indent="0" lvl="0" marL="0" rtl="0" algn="l">
              <a:spcBef>
                <a:spcPts val="0"/>
              </a:spcBef>
              <a:spcAft>
                <a:spcPts val="0"/>
              </a:spcAft>
              <a:buNone/>
            </a:pPr>
            <a:r>
              <a:rPr lang="en"/>
              <a:t>Non-instructional work IS instructional work.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Future pres: get into the support piece; why it is integrated.</a:t>
            </a:r>
            <a:endParaRPr/>
          </a:p>
          <a:p>
            <a:pPr indent="0" lvl="0" marL="0" rtl="0" algn="l">
              <a:spcBef>
                <a:spcPts val="0"/>
              </a:spcBef>
              <a:spcAft>
                <a:spcPts val="0"/>
              </a:spcAft>
              <a:buNone/>
            </a:pPr>
            <a:r>
              <a:rPr lang="en"/>
              <a:t>How to make the support sustainable.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In early AB705 summary, it is part of a state wide CSU, etc also doing their version.</a:t>
            </a:r>
            <a:endParaRPr/>
          </a:p>
          <a:p>
            <a:pPr indent="0" lvl="0" marL="0" rtl="0" algn="l">
              <a:spcBef>
                <a:spcPts val="0"/>
              </a:spcBef>
              <a:spcAft>
                <a:spcPts val="0"/>
              </a:spcAft>
              <a:buNone/>
            </a:pPr>
            <a:r>
              <a:rPr lang="en"/>
              <a:t>We knew this was happening so we started the work before AB705. Statway, for example.</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g6bf53631fb_0_3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6bf53631fb_0_3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6bf53631fb_0_4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6bf53631fb_0_4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g6bf53631fb_0_4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6bf53631fb_0_4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g6bf53631fb_0_4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6bf53631fb_0_4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Begin with more accurate placement of students into appropriate level AND appropriate course for a student’s declared major</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Began using HS gpa cutoffs and course work taken to begin revising placement. So we were ahead of AB705</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6bf53631fb_0_5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6bf53631fb_0_5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Also using HS gpa for placement like AB705 demands, again Hartnell faculty was ahead of the AB705 curve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6bf53631fb_0_4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6bf53631fb_0_4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g6bf53631fb_0_2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6bf53631fb_0_2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g6bf53631fb_0_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6bf53631fb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p:cSld name="Title Slide">
    <p:spTree>
      <p:nvGrpSpPr>
        <p:cNvPr id="61" name="Shape 61"/>
        <p:cNvGrpSpPr/>
        <p:nvPr/>
      </p:nvGrpSpPr>
      <p:grpSpPr>
        <a:xfrm>
          <a:off x="0" y="0"/>
          <a:ext cx="0" cy="0"/>
          <a:chOff x="0" y="0"/>
          <a:chExt cx="0" cy="0"/>
        </a:xfrm>
      </p:grpSpPr>
      <p:grpSp>
        <p:nvGrpSpPr>
          <p:cNvPr id="62" name="Google Shape;62;p14"/>
          <p:cNvGrpSpPr/>
          <p:nvPr/>
        </p:nvGrpSpPr>
        <p:grpSpPr>
          <a:xfrm>
            <a:off x="0" y="0"/>
            <a:ext cx="9143907" cy="4277612"/>
            <a:chOff x="0" y="0"/>
            <a:chExt cx="9143907" cy="5703482"/>
          </a:xfrm>
        </p:grpSpPr>
        <p:sp>
          <p:nvSpPr>
            <p:cNvPr id="63" name="Google Shape;63;p14"/>
            <p:cNvSpPr/>
            <p:nvPr/>
          </p:nvSpPr>
          <p:spPr>
            <a:xfrm>
              <a:off x="0" y="0"/>
              <a:ext cx="6192300" cy="3600600"/>
            </a:xfrm>
            <a:prstGeom prst="rect">
              <a:avLst/>
            </a:prstGeom>
            <a:solidFill>
              <a:srgbClr val="4D1A2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FFFFFF"/>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sp>
          <p:nvSpPr>
            <p:cNvPr id="64" name="Google Shape;64;p14"/>
            <p:cNvSpPr/>
            <p:nvPr/>
          </p:nvSpPr>
          <p:spPr>
            <a:xfrm>
              <a:off x="6192207" y="0"/>
              <a:ext cx="2951700" cy="3600600"/>
            </a:xfrm>
            <a:prstGeom prst="rect">
              <a:avLst/>
            </a:prstGeom>
            <a:solidFill>
              <a:srgbClr val="E3912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sp>
          <p:nvSpPr>
            <p:cNvPr id="65" name="Google Shape;65;p14"/>
            <p:cNvSpPr/>
            <p:nvPr/>
          </p:nvSpPr>
          <p:spPr>
            <a:xfrm>
              <a:off x="0" y="3600451"/>
              <a:ext cx="6192300" cy="92700"/>
            </a:xfrm>
            <a:prstGeom prst="rect">
              <a:avLst/>
            </a:prstGeom>
            <a:solidFill>
              <a:srgbClr val="E3912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sp>
          <p:nvSpPr>
            <p:cNvPr id="66" name="Google Shape;66;p14"/>
            <p:cNvSpPr/>
            <p:nvPr/>
          </p:nvSpPr>
          <p:spPr>
            <a:xfrm>
              <a:off x="6192207" y="3600450"/>
              <a:ext cx="2951700" cy="92700"/>
            </a:xfrm>
            <a:prstGeom prst="rect">
              <a:avLst/>
            </a:prstGeom>
            <a:solidFill>
              <a:srgbClr val="4D1A2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pic>
          <p:nvPicPr>
            <p:cNvPr id="67" name="Google Shape;67;p14"/>
            <p:cNvPicPr preferRelativeResize="0"/>
            <p:nvPr/>
          </p:nvPicPr>
          <p:blipFill rotWithShape="1">
            <a:blip r:embed="rId2">
              <a:alphaModFix/>
            </a:blip>
            <a:srcRect b="0" l="0" r="0" t="0"/>
            <a:stretch/>
          </p:blipFill>
          <p:spPr>
            <a:xfrm>
              <a:off x="7325279" y="4447853"/>
              <a:ext cx="908595" cy="1255629"/>
            </a:xfrm>
            <a:prstGeom prst="rect">
              <a:avLst/>
            </a:prstGeom>
            <a:noFill/>
            <a:ln>
              <a:noFill/>
            </a:ln>
          </p:spPr>
        </p:pic>
      </p:grpSp>
      <p:sp>
        <p:nvSpPr>
          <p:cNvPr id="68" name="Google Shape;68;p14"/>
          <p:cNvSpPr txBox="1"/>
          <p:nvPr>
            <p:ph type="ctrTitle"/>
          </p:nvPr>
        </p:nvSpPr>
        <p:spPr>
          <a:xfrm>
            <a:off x="228600" y="950119"/>
            <a:ext cx="5715000" cy="399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2000"/>
              <a:buFont typeface="Quicksand"/>
              <a:buNone/>
              <a:defRPr b="1" sz="2000">
                <a:solidFill>
                  <a:srgbClr val="F2F2F2"/>
                </a:solidFill>
                <a:latin typeface="Quicksand"/>
                <a:ea typeface="Quicksand"/>
                <a:cs typeface="Quicksand"/>
                <a:sym typeface="Quicksand"/>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9" name="Google Shape;69;p14"/>
          <p:cNvSpPr txBox="1"/>
          <p:nvPr>
            <p:ph idx="1" type="subTitle"/>
          </p:nvPr>
        </p:nvSpPr>
        <p:spPr>
          <a:xfrm>
            <a:off x="228600" y="171450"/>
            <a:ext cx="5715000" cy="421200"/>
          </a:xfrm>
          <a:prstGeom prst="rect">
            <a:avLst/>
          </a:prstGeom>
          <a:noFill/>
          <a:ln>
            <a:noFill/>
          </a:ln>
        </p:spPr>
        <p:txBody>
          <a:bodyPr anchorCtr="0" anchor="t" bIns="45700" lIns="91425" spcFirstLastPara="1" rIns="91425" wrap="square" tIns="45700">
            <a:noAutofit/>
          </a:bodyPr>
          <a:lstStyle>
            <a:lvl1pPr lvl="0" rtl="0" algn="l">
              <a:spcBef>
                <a:spcPts val="560"/>
              </a:spcBef>
              <a:spcAft>
                <a:spcPts val="0"/>
              </a:spcAft>
              <a:buClr>
                <a:srgbClr val="F2F2F2"/>
              </a:buClr>
              <a:buSzPts val="2800"/>
              <a:buNone/>
              <a:defRPr b="1" sz="2800">
                <a:solidFill>
                  <a:srgbClr val="F2F2F2"/>
                </a:solidFill>
                <a:latin typeface="Quicksand"/>
                <a:ea typeface="Quicksand"/>
                <a:cs typeface="Quicksand"/>
                <a:sym typeface="Quicksand"/>
              </a:defRPr>
            </a:lvl1pPr>
            <a:lvl2pPr lvl="1" rtl="0" algn="ctr">
              <a:spcBef>
                <a:spcPts val="560"/>
              </a:spcBef>
              <a:spcAft>
                <a:spcPts val="0"/>
              </a:spcAft>
              <a:buClr>
                <a:srgbClr val="888888"/>
              </a:buClr>
              <a:buSzPts val="2800"/>
              <a:buNone/>
              <a:defRPr>
                <a:solidFill>
                  <a:srgbClr val="888888"/>
                </a:solidFill>
              </a:defRPr>
            </a:lvl2pPr>
            <a:lvl3pPr lvl="2" rtl="0" algn="ctr">
              <a:spcBef>
                <a:spcPts val="480"/>
              </a:spcBef>
              <a:spcAft>
                <a:spcPts val="0"/>
              </a:spcAft>
              <a:buClr>
                <a:srgbClr val="888888"/>
              </a:buClr>
              <a:buSzPts val="2400"/>
              <a:buNone/>
              <a:defRPr>
                <a:solidFill>
                  <a:srgbClr val="888888"/>
                </a:solidFill>
              </a:defRPr>
            </a:lvl3pPr>
            <a:lvl4pPr lvl="3" rtl="0" algn="ctr">
              <a:spcBef>
                <a:spcPts val="400"/>
              </a:spcBef>
              <a:spcAft>
                <a:spcPts val="0"/>
              </a:spcAft>
              <a:buClr>
                <a:srgbClr val="888888"/>
              </a:buClr>
              <a:buSzPts val="2000"/>
              <a:buNone/>
              <a:defRPr>
                <a:solidFill>
                  <a:srgbClr val="888888"/>
                </a:solidFill>
              </a:defRPr>
            </a:lvl4pPr>
            <a:lvl5pPr lvl="4" rtl="0" algn="ctr">
              <a:spcBef>
                <a:spcPts val="400"/>
              </a:spcBef>
              <a:spcAft>
                <a:spcPts val="0"/>
              </a:spcAft>
              <a:buClr>
                <a:srgbClr val="888888"/>
              </a:buClr>
              <a:buSzPts val="2000"/>
              <a:buNone/>
              <a:defRPr>
                <a:solidFill>
                  <a:srgbClr val="888888"/>
                </a:solidFill>
              </a:defRPr>
            </a:lvl5pPr>
            <a:lvl6pPr lvl="5" rtl="0" algn="ctr">
              <a:spcBef>
                <a:spcPts val="400"/>
              </a:spcBef>
              <a:spcAft>
                <a:spcPts val="0"/>
              </a:spcAft>
              <a:buClr>
                <a:srgbClr val="888888"/>
              </a:buClr>
              <a:buSzPts val="2000"/>
              <a:buNone/>
              <a:defRPr>
                <a:solidFill>
                  <a:srgbClr val="888888"/>
                </a:solidFill>
              </a:defRPr>
            </a:lvl6pPr>
            <a:lvl7pPr lvl="6" rtl="0" algn="ctr">
              <a:spcBef>
                <a:spcPts val="400"/>
              </a:spcBef>
              <a:spcAft>
                <a:spcPts val="0"/>
              </a:spcAft>
              <a:buClr>
                <a:srgbClr val="888888"/>
              </a:buClr>
              <a:buSzPts val="2000"/>
              <a:buNone/>
              <a:defRPr>
                <a:solidFill>
                  <a:srgbClr val="888888"/>
                </a:solidFill>
              </a:defRPr>
            </a:lvl7pPr>
            <a:lvl8pPr lvl="7" rtl="0" algn="ctr">
              <a:spcBef>
                <a:spcPts val="400"/>
              </a:spcBef>
              <a:spcAft>
                <a:spcPts val="0"/>
              </a:spcAft>
              <a:buClr>
                <a:srgbClr val="888888"/>
              </a:buClr>
              <a:buSzPts val="2000"/>
              <a:buNone/>
              <a:defRPr>
                <a:solidFill>
                  <a:srgbClr val="888888"/>
                </a:solidFill>
              </a:defRPr>
            </a:lvl8pPr>
            <a:lvl9pPr lvl="8" rtl="0" algn="ctr">
              <a:spcBef>
                <a:spcPts val="400"/>
              </a:spcBef>
              <a:spcAft>
                <a:spcPts val="0"/>
              </a:spcAft>
              <a:buClr>
                <a:srgbClr val="888888"/>
              </a:buClr>
              <a:buSzPts val="2000"/>
              <a:buNone/>
              <a:defRPr>
                <a:solidFill>
                  <a:srgbClr val="888888"/>
                </a:solidFill>
              </a:defRPr>
            </a:lvl9pPr>
          </a:lstStyle>
          <a:p/>
        </p:txBody>
      </p:sp>
      <p:sp>
        <p:nvSpPr>
          <p:cNvPr id="70" name="Google Shape;70;p14"/>
          <p:cNvSpPr txBox="1"/>
          <p:nvPr/>
        </p:nvSpPr>
        <p:spPr>
          <a:xfrm>
            <a:off x="537284" y="4652735"/>
            <a:ext cx="55356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libri"/>
              <a:buNone/>
            </a:pPr>
            <a:r>
              <a:t/>
            </a:r>
            <a:endParaRPr b="1" baseline="3000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600"/>
              <a:buFont typeface="Calibri"/>
              <a:buNone/>
            </a:pPr>
            <a:r>
              <a:t/>
            </a:r>
            <a:endParaRPr b="1" baseline="3000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Calibri"/>
              <a:buNone/>
            </a:pPr>
            <a:r>
              <a:rPr b="1" baseline="30000" i="0" lang="en" sz="1600" u="none" cap="none" strike="noStrike">
                <a:solidFill>
                  <a:srgbClr val="000000"/>
                </a:solidFill>
                <a:latin typeface="Calibri"/>
                <a:ea typeface="Calibri"/>
                <a:cs typeface="Calibri"/>
                <a:sym typeface="Calibri"/>
              </a:rPr>
              <a:t>GROWING LEADERS </a:t>
            </a:r>
            <a:r>
              <a:rPr b="0" baseline="30000" i="1" lang="en" sz="1600" u="none" cap="none" strike="noStrike">
                <a:solidFill>
                  <a:srgbClr val="000000"/>
                </a:solidFill>
                <a:latin typeface="Calibri"/>
                <a:ea typeface="Calibri"/>
                <a:cs typeface="Calibri"/>
                <a:sym typeface="Calibri"/>
              </a:rPr>
              <a:t>Opportunity. Engagement. Achievement.    www.hartnell.edu</a:t>
            </a:r>
            <a:endParaRPr b="0" baseline="30000" i="1"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71" name="Google Shape;71;p14"/>
          <p:cNvSpPr txBox="1"/>
          <p:nvPr>
            <p:ph idx="2" type="body"/>
          </p:nvPr>
        </p:nvSpPr>
        <p:spPr>
          <a:xfrm>
            <a:off x="228600" y="2114550"/>
            <a:ext cx="3501900" cy="342900"/>
          </a:xfrm>
          <a:prstGeom prst="rect">
            <a:avLst/>
          </a:prstGeom>
          <a:noFill/>
          <a:ln>
            <a:noFill/>
          </a:ln>
        </p:spPr>
        <p:txBody>
          <a:bodyPr anchorCtr="0" anchor="t" bIns="45700" lIns="91425" spcFirstLastPara="1" rIns="91425" wrap="square" tIns="45700">
            <a:noAutofit/>
          </a:bodyPr>
          <a:lstStyle>
            <a:lvl1pPr indent="-228600" lvl="0" marL="457200" rtl="0" algn="l">
              <a:spcBef>
                <a:spcPts val="360"/>
              </a:spcBef>
              <a:spcAft>
                <a:spcPts val="0"/>
              </a:spcAft>
              <a:buClr>
                <a:schemeClr val="lt1"/>
              </a:buClr>
              <a:buSzPts val="1800"/>
              <a:buNone/>
              <a:defRPr sz="1800">
                <a:solidFill>
                  <a:schemeClr val="lt1"/>
                </a:solidFill>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72" name="Google Shape;72;p14"/>
          <p:cNvSpPr txBox="1"/>
          <p:nvPr>
            <p:ph idx="3" type="body"/>
          </p:nvPr>
        </p:nvSpPr>
        <p:spPr>
          <a:xfrm>
            <a:off x="228600" y="1350169"/>
            <a:ext cx="4572000" cy="285900"/>
          </a:xfrm>
          <a:prstGeom prst="rect">
            <a:avLst/>
          </a:prstGeom>
          <a:noFill/>
          <a:ln>
            <a:noFill/>
          </a:ln>
        </p:spPr>
        <p:txBody>
          <a:bodyPr anchorCtr="0" anchor="t" bIns="45700" lIns="91425" spcFirstLastPara="1" rIns="91425" wrap="square" tIns="45700">
            <a:noAutofit/>
          </a:bodyPr>
          <a:lstStyle>
            <a:lvl1pPr indent="-228600" lvl="0" marL="457200" rtl="0" algn="l">
              <a:spcBef>
                <a:spcPts val="360"/>
              </a:spcBef>
              <a:spcAft>
                <a:spcPts val="0"/>
              </a:spcAft>
              <a:buClr>
                <a:schemeClr val="lt1"/>
              </a:buClr>
              <a:buSzPts val="1800"/>
              <a:buNone/>
              <a:defRPr b="0" i="1" sz="1800">
                <a:solidFill>
                  <a:schemeClr val="lt1"/>
                </a:solidFill>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ustom Layout">
  <p:cSld name="Custom Layout">
    <p:spTree>
      <p:nvGrpSpPr>
        <p:cNvPr id="73" name="Shape 73"/>
        <p:cNvGrpSpPr/>
        <p:nvPr/>
      </p:nvGrpSpPr>
      <p:grpSpPr>
        <a:xfrm>
          <a:off x="0" y="0"/>
          <a:ext cx="0" cy="0"/>
          <a:chOff x="0" y="0"/>
          <a:chExt cx="0" cy="0"/>
        </a:xfrm>
      </p:grpSpPr>
      <p:sp>
        <p:nvSpPr>
          <p:cNvPr id="74" name="Google Shape;74;p15"/>
          <p:cNvSpPr txBox="1"/>
          <p:nvPr>
            <p:ph type="title"/>
          </p:nvPr>
        </p:nvSpPr>
        <p:spPr>
          <a:xfrm>
            <a:off x="26773" y="12553"/>
            <a:ext cx="6165300" cy="5004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75" name="Shape 75"/>
        <p:cNvGrpSpPr/>
        <p:nvPr/>
      </p:nvGrpSpPr>
      <p:grpSpPr>
        <a:xfrm>
          <a:off x="0" y="0"/>
          <a:ext cx="0" cy="0"/>
          <a:chOff x="0" y="0"/>
          <a:chExt cx="0" cy="0"/>
        </a:xfrm>
      </p:grpSpPr>
      <p:sp>
        <p:nvSpPr>
          <p:cNvPr id="76" name="Google Shape;76;p16"/>
          <p:cNvSpPr txBox="1"/>
          <p:nvPr>
            <p:ph type="title"/>
          </p:nvPr>
        </p:nvSpPr>
        <p:spPr>
          <a:xfrm>
            <a:off x="26773" y="12553"/>
            <a:ext cx="6165300" cy="5004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2400"/>
              <a:buFont typeface="Quicksand"/>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7" name="Google Shape;77;p16"/>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228600" lvl="0" marL="457200" rtl="0" algn="l">
              <a:spcBef>
                <a:spcPts val="360"/>
              </a:spcBef>
              <a:spcAft>
                <a:spcPts val="0"/>
              </a:spcAft>
              <a:buClr>
                <a:schemeClr val="dk1"/>
              </a:buClr>
              <a:buSzPts val="1800"/>
              <a:buNone/>
              <a:defRPr/>
            </a:lvl1pPr>
            <a:lvl2pPr indent="-406400" lvl="1" marL="914400" rtl="0" algn="l">
              <a:spcBef>
                <a:spcPts val="560"/>
              </a:spcBef>
              <a:spcAft>
                <a:spcPts val="0"/>
              </a:spcAft>
              <a:buClr>
                <a:srgbClr val="7D183F"/>
              </a:buClr>
              <a:buSzPts val="2800"/>
              <a:buFont typeface="Arial"/>
              <a:buChar char="•"/>
              <a:defRPr/>
            </a:lvl2pPr>
            <a:lvl3pPr indent="-381000" lvl="2" marL="1371600" rtl="0" algn="l">
              <a:spcBef>
                <a:spcPts val="480"/>
              </a:spcBef>
              <a:spcAft>
                <a:spcPts val="0"/>
              </a:spcAft>
              <a:buClr>
                <a:srgbClr val="FCB816"/>
              </a:buClr>
              <a:buSzPts val="24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17"/>
          <p:cNvSpPr txBox="1"/>
          <p:nvPr>
            <p:ph type="title"/>
          </p:nvPr>
        </p:nvSpPr>
        <p:spPr>
          <a:xfrm>
            <a:off x="2059" y="0"/>
            <a:ext cx="6170100" cy="5142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2400"/>
              <a:buFont typeface="Quicksand"/>
              <a:buNone/>
              <a:defRPr b="1" sz="24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0" name="Google Shape;80;p17"/>
          <p:cNvSpPr txBox="1"/>
          <p:nvPr>
            <p:ph idx="1" type="body"/>
          </p:nvPr>
        </p:nvSpPr>
        <p:spPr>
          <a:xfrm>
            <a:off x="685800" y="800100"/>
            <a:ext cx="7772400" cy="3886200"/>
          </a:xfrm>
          <a:prstGeom prst="rect">
            <a:avLst/>
          </a:prstGeom>
          <a:noFill/>
          <a:ln>
            <a:noFill/>
          </a:ln>
        </p:spPr>
        <p:txBody>
          <a:bodyPr anchorCtr="0" anchor="ctr" bIns="45700" lIns="91425" spcFirstLastPara="1" rIns="91425" wrap="square" tIns="45700">
            <a:noAutofit/>
          </a:bodyPr>
          <a:lstStyle>
            <a:lvl1pPr indent="-228600" lvl="0" marL="457200" rtl="0" algn="l">
              <a:spcBef>
                <a:spcPts val="400"/>
              </a:spcBef>
              <a:spcAft>
                <a:spcPts val="0"/>
              </a:spcAft>
              <a:buClr>
                <a:schemeClr val="dk1"/>
              </a:buClr>
              <a:buSzPts val="2000"/>
              <a:buNone/>
              <a:defRPr sz="2000">
                <a:solidFill>
                  <a:schemeClr val="dk1"/>
                </a:solidFill>
              </a:defRPr>
            </a:lvl1pPr>
            <a:lvl2pPr indent="-228600" lvl="1" marL="914400" rtl="0" algn="l">
              <a:spcBef>
                <a:spcPts val="360"/>
              </a:spcBef>
              <a:spcAft>
                <a:spcPts val="0"/>
              </a:spcAft>
              <a:buClr>
                <a:srgbClr val="888888"/>
              </a:buClr>
              <a:buSzPts val="1800"/>
              <a:buNone/>
              <a:defRPr sz="1800">
                <a:solidFill>
                  <a:srgbClr val="888888"/>
                </a:solidFill>
              </a:defRPr>
            </a:lvl2pPr>
            <a:lvl3pPr indent="-228600" lvl="2" marL="1371600" rtl="0" algn="l">
              <a:spcBef>
                <a:spcPts val="320"/>
              </a:spcBef>
              <a:spcAft>
                <a:spcPts val="0"/>
              </a:spcAft>
              <a:buClr>
                <a:srgbClr val="888888"/>
              </a:buClr>
              <a:buSzPts val="1600"/>
              <a:buNone/>
              <a:defRPr sz="1600">
                <a:solidFill>
                  <a:srgbClr val="888888"/>
                </a:solidFill>
              </a:defRPr>
            </a:lvl3pPr>
            <a:lvl4pPr indent="-228600" lvl="3" marL="1828800" rtl="0" algn="l">
              <a:spcBef>
                <a:spcPts val="280"/>
              </a:spcBef>
              <a:spcAft>
                <a:spcPts val="0"/>
              </a:spcAft>
              <a:buClr>
                <a:srgbClr val="888888"/>
              </a:buClr>
              <a:buSzPts val="1400"/>
              <a:buNone/>
              <a:defRPr sz="1400">
                <a:solidFill>
                  <a:srgbClr val="888888"/>
                </a:solidFill>
              </a:defRPr>
            </a:lvl4pPr>
            <a:lvl5pPr indent="-228600" lvl="4" marL="2286000" rtl="0" algn="l">
              <a:spcBef>
                <a:spcPts val="280"/>
              </a:spcBef>
              <a:spcAft>
                <a:spcPts val="0"/>
              </a:spcAft>
              <a:buClr>
                <a:srgbClr val="888888"/>
              </a:buClr>
              <a:buSzPts val="1400"/>
              <a:buNone/>
              <a:defRPr sz="1400">
                <a:solidFill>
                  <a:srgbClr val="888888"/>
                </a:solidFill>
              </a:defRPr>
            </a:lvl5pPr>
            <a:lvl6pPr indent="-228600" lvl="5" marL="2743200" rtl="0" algn="l">
              <a:spcBef>
                <a:spcPts val="280"/>
              </a:spcBef>
              <a:spcAft>
                <a:spcPts val="0"/>
              </a:spcAft>
              <a:buClr>
                <a:srgbClr val="888888"/>
              </a:buClr>
              <a:buSzPts val="1400"/>
              <a:buNone/>
              <a:defRPr sz="1400">
                <a:solidFill>
                  <a:srgbClr val="888888"/>
                </a:solidFill>
              </a:defRPr>
            </a:lvl6pPr>
            <a:lvl7pPr indent="-228600" lvl="6" marL="3200400" rtl="0" algn="l">
              <a:spcBef>
                <a:spcPts val="280"/>
              </a:spcBef>
              <a:spcAft>
                <a:spcPts val="0"/>
              </a:spcAft>
              <a:buClr>
                <a:srgbClr val="888888"/>
              </a:buClr>
              <a:buSzPts val="1400"/>
              <a:buNone/>
              <a:defRPr sz="1400">
                <a:solidFill>
                  <a:srgbClr val="888888"/>
                </a:solidFill>
              </a:defRPr>
            </a:lvl7pPr>
            <a:lvl8pPr indent="-228600" lvl="7" marL="3657600" rtl="0" algn="l">
              <a:spcBef>
                <a:spcPts val="280"/>
              </a:spcBef>
              <a:spcAft>
                <a:spcPts val="0"/>
              </a:spcAft>
              <a:buClr>
                <a:srgbClr val="888888"/>
              </a:buClr>
              <a:buSzPts val="1400"/>
              <a:buNone/>
              <a:defRPr sz="1400">
                <a:solidFill>
                  <a:srgbClr val="888888"/>
                </a:solidFill>
              </a:defRPr>
            </a:lvl8pPr>
            <a:lvl9pPr indent="-228600" lvl="8" marL="4114800" rtl="0" algn="l">
              <a:spcBef>
                <a:spcPts val="280"/>
              </a:spcBef>
              <a:spcAft>
                <a:spcPts val="0"/>
              </a:spcAft>
              <a:buClr>
                <a:srgbClr val="888888"/>
              </a:buClr>
              <a:buSzPts val="1400"/>
              <a:buNone/>
              <a:defRPr sz="1400">
                <a:solidFill>
                  <a:srgbClr val="888888"/>
                </a:solidFill>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81" name="Shape 81"/>
        <p:cNvGrpSpPr/>
        <p:nvPr/>
      </p:nvGrpSpPr>
      <p:grpSpPr>
        <a:xfrm>
          <a:off x="0" y="0"/>
          <a:ext cx="0" cy="0"/>
          <a:chOff x="0" y="0"/>
          <a:chExt cx="0" cy="0"/>
        </a:xfrm>
      </p:grpSpPr>
      <p:sp>
        <p:nvSpPr>
          <p:cNvPr id="82" name="Google Shape;82;p18"/>
          <p:cNvSpPr txBox="1"/>
          <p:nvPr>
            <p:ph type="title"/>
          </p:nvPr>
        </p:nvSpPr>
        <p:spPr>
          <a:xfrm>
            <a:off x="26773" y="12553"/>
            <a:ext cx="6165300" cy="5004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3" name="Google Shape;83;p18"/>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Autofit/>
          </a:bodyPr>
          <a:lstStyle>
            <a:lvl1pPr indent="-228600" lvl="0" marL="457200" rtl="0" algn="l">
              <a:spcBef>
                <a:spcPts val="560"/>
              </a:spcBef>
              <a:spcAft>
                <a:spcPts val="0"/>
              </a:spcAft>
              <a:buClr>
                <a:schemeClr val="dk1"/>
              </a:buClr>
              <a:buSzPts val="2800"/>
              <a:buNone/>
              <a:defRPr sz="2800"/>
            </a:lvl1pPr>
            <a:lvl2pPr indent="-381000" lvl="1" marL="914400" rtl="0" algn="l">
              <a:spcBef>
                <a:spcPts val="480"/>
              </a:spcBef>
              <a:spcAft>
                <a:spcPts val="0"/>
              </a:spcAft>
              <a:buClr>
                <a:srgbClr val="7D183F"/>
              </a:buClr>
              <a:buSzPts val="2400"/>
              <a:buFont typeface="Arial"/>
              <a:buChar char="•"/>
              <a:defRPr sz="2400"/>
            </a:lvl2pPr>
            <a:lvl3pPr indent="-355600" lvl="2" marL="1371600" rtl="0" algn="l">
              <a:spcBef>
                <a:spcPts val="400"/>
              </a:spcBef>
              <a:spcAft>
                <a:spcPts val="0"/>
              </a:spcAft>
              <a:buClr>
                <a:srgbClr val="FCB816"/>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84" name="Google Shape;84;p18"/>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Autofit/>
          </a:bodyPr>
          <a:lstStyle>
            <a:lvl1pPr indent="-228600" lvl="0" marL="457200" rtl="0" algn="l">
              <a:spcBef>
                <a:spcPts val="560"/>
              </a:spcBef>
              <a:spcAft>
                <a:spcPts val="0"/>
              </a:spcAft>
              <a:buClr>
                <a:schemeClr val="dk1"/>
              </a:buClr>
              <a:buSzPts val="2800"/>
              <a:buNone/>
              <a:defRPr sz="2800"/>
            </a:lvl1pPr>
            <a:lvl2pPr indent="-381000" lvl="1" marL="914400" rtl="0" algn="l">
              <a:spcBef>
                <a:spcPts val="480"/>
              </a:spcBef>
              <a:spcAft>
                <a:spcPts val="0"/>
              </a:spcAft>
              <a:buClr>
                <a:srgbClr val="7D183F"/>
              </a:buClr>
              <a:buSzPts val="2400"/>
              <a:buFont typeface="Arial"/>
              <a:buChar char="•"/>
              <a:defRPr sz="2400"/>
            </a:lvl2pPr>
            <a:lvl3pPr indent="-355600" lvl="2" marL="1371600" rtl="0" algn="l">
              <a:spcBef>
                <a:spcPts val="400"/>
              </a:spcBef>
              <a:spcAft>
                <a:spcPts val="0"/>
              </a:spcAft>
              <a:buClr>
                <a:srgbClr val="FCB816"/>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5" name="Shape 85"/>
        <p:cNvGrpSpPr/>
        <p:nvPr/>
      </p:nvGrpSpPr>
      <p:grpSpPr>
        <a:xfrm>
          <a:off x="0" y="0"/>
          <a:ext cx="0" cy="0"/>
          <a:chOff x="0" y="0"/>
          <a:chExt cx="0" cy="0"/>
        </a:xfrm>
      </p:grpSpPr>
      <p:sp>
        <p:nvSpPr>
          <p:cNvPr id="86" name="Google Shape;86;p19"/>
          <p:cNvSpPr txBox="1"/>
          <p:nvPr>
            <p:ph type="title"/>
          </p:nvPr>
        </p:nvSpPr>
        <p:spPr>
          <a:xfrm>
            <a:off x="26773" y="12553"/>
            <a:ext cx="6165300" cy="5004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2400"/>
              <a:buFont typeface="Quicksand"/>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7" name="Google Shape;87;p19"/>
          <p:cNvSpPr txBox="1"/>
          <p:nvPr>
            <p:ph idx="1" type="body"/>
          </p:nvPr>
        </p:nvSpPr>
        <p:spPr>
          <a:xfrm>
            <a:off x="457200" y="1151335"/>
            <a:ext cx="4040100" cy="4797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88" name="Google Shape;88;p19"/>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Autofit/>
          </a:bodyPr>
          <a:lstStyle>
            <a:lvl1pPr indent="-228600" lvl="0" marL="457200" rtl="0" algn="l">
              <a:spcBef>
                <a:spcPts val="480"/>
              </a:spcBef>
              <a:spcAft>
                <a:spcPts val="0"/>
              </a:spcAft>
              <a:buClr>
                <a:schemeClr val="dk1"/>
              </a:buClr>
              <a:buSzPts val="2400"/>
              <a:buNone/>
              <a:defRPr sz="2400"/>
            </a:lvl1pPr>
            <a:lvl2pPr indent="-355600" lvl="1" marL="914400" rtl="0" algn="l">
              <a:spcBef>
                <a:spcPts val="400"/>
              </a:spcBef>
              <a:spcAft>
                <a:spcPts val="0"/>
              </a:spcAft>
              <a:buClr>
                <a:srgbClr val="7D183F"/>
              </a:buClr>
              <a:buSzPts val="2000"/>
              <a:buFont typeface="Arial"/>
              <a:buChar char="•"/>
              <a:defRPr sz="2000"/>
            </a:lvl2pPr>
            <a:lvl3pPr indent="-342900" lvl="2" marL="1371600" rtl="0" algn="l">
              <a:spcBef>
                <a:spcPts val="360"/>
              </a:spcBef>
              <a:spcAft>
                <a:spcPts val="0"/>
              </a:spcAft>
              <a:buClr>
                <a:srgbClr val="FCB816"/>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89" name="Google Shape;89;p19"/>
          <p:cNvSpPr txBox="1"/>
          <p:nvPr>
            <p:ph idx="3" type="body"/>
          </p:nvPr>
        </p:nvSpPr>
        <p:spPr>
          <a:xfrm>
            <a:off x="4645025" y="1151335"/>
            <a:ext cx="4041900" cy="4797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90" name="Google Shape;90;p19"/>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Autofit/>
          </a:bodyPr>
          <a:lstStyle>
            <a:lvl1pPr indent="-228600" lvl="0" marL="457200" rtl="0" algn="l">
              <a:spcBef>
                <a:spcPts val="480"/>
              </a:spcBef>
              <a:spcAft>
                <a:spcPts val="0"/>
              </a:spcAft>
              <a:buClr>
                <a:schemeClr val="dk1"/>
              </a:buClr>
              <a:buSzPts val="2400"/>
              <a:buNone/>
              <a:defRPr sz="2400"/>
            </a:lvl1pPr>
            <a:lvl2pPr indent="-355600" lvl="1" marL="914400" rtl="0" algn="l">
              <a:spcBef>
                <a:spcPts val="400"/>
              </a:spcBef>
              <a:spcAft>
                <a:spcPts val="0"/>
              </a:spcAft>
              <a:buClr>
                <a:srgbClr val="7D183F"/>
              </a:buClr>
              <a:buSzPts val="2000"/>
              <a:buFont typeface="Arial"/>
              <a:buChar char="•"/>
              <a:defRPr sz="2000"/>
            </a:lvl2pPr>
            <a:lvl3pPr indent="-342900" lvl="2" marL="1371600" rtl="0" algn="l">
              <a:spcBef>
                <a:spcPts val="360"/>
              </a:spcBef>
              <a:spcAft>
                <a:spcPts val="0"/>
              </a:spcAft>
              <a:buClr>
                <a:srgbClr val="FCB816"/>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1" name="Shape 91"/>
        <p:cNvGrpSpPr/>
        <p:nvPr/>
      </p:nvGrpSpPr>
      <p:grpSpPr>
        <a:xfrm>
          <a:off x="0" y="0"/>
          <a:ext cx="0" cy="0"/>
          <a:chOff x="0" y="0"/>
          <a:chExt cx="0" cy="0"/>
        </a:xfrm>
      </p:grpSpPr>
      <p:sp>
        <p:nvSpPr>
          <p:cNvPr id="92" name="Google Shape;92;p20"/>
          <p:cNvSpPr txBox="1"/>
          <p:nvPr>
            <p:ph type="title"/>
          </p:nvPr>
        </p:nvSpPr>
        <p:spPr>
          <a:xfrm>
            <a:off x="26773" y="12553"/>
            <a:ext cx="6165300" cy="5004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F2F2F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p:cSld name="Picture with Caption">
    <p:spTree>
      <p:nvGrpSpPr>
        <p:cNvPr id="93" name="Shape 93"/>
        <p:cNvGrpSpPr/>
        <p:nvPr/>
      </p:nvGrpSpPr>
      <p:grpSpPr>
        <a:xfrm>
          <a:off x="0" y="0"/>
          <a:ext cx="0" cy="0"/>
          <a:chOff x="0" y="0"/>
          <a:chExt cx="0" cy="0"/>
        </a:xfrm>
      </p:grpSpPr>
      <p:sp>
        <p:nvSpPr>
          <p:cNvPr id="94" name="Google Shape;94;p21"/>
          <p:cNvSpPr/>
          <p:nvPr>
            <p:ph idx="2" type="pic"/>
          </p:nvPr>
        </p:nvSpPr>
        <p:spPr>
          <a:xfrm>
            <a:off x="1828800" y="742950"/>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1" i="0" sz="3200" u="none" cap="none" strike="noStrike">
                <a:solidFill>
                  <a:schemeClr val="dk1"/>
                </a:solidFill>
                <a:latin typeface="Quicksand"/>
                <a:ea typeface="Quicksand"/>
                <a:cs typeface="Quicksand"/>
                <a:sym typeface="Quicksand"/>
              </a:defRPr>
            </a:lvl1pPr>
            <a:lvl2pPr lvl="1" marR="0" rtl="0" algn="l">
              <a:spcBef>
                <a:spcPts val="560"/>
              </a:spcBef>
              <a:spcAft>
                <a:spcPts val="0"/>
              </a:spcAft>
              <a:buClr>
                <a:schemeClr val="dk1"/>
              </a:buClr>
              <a:buSzPts val="2800"/>
              <a:buFont typeface="Arial"/>
              <a:buNone/>
              <a:defRPr b="1" i="0" sz="2800" u="none" cap="none" strike="noStrike">
                <a:solidFill>
                  <a:schemeClr val="dk1"/>
                </a:solidFill>
                <a:latin typeface="Quicksand"/>
                <a:ea typeface="Quicksand"/>
                <a:cs typeface="Quicksand"/>
                <a:sym typeface="Quicksand"/>
              </a:defRPr>
            </a:lvl2pPr>
            <a:lvl3pPr lvl="2" marR="0" rtl="0" algn="l">
              <a:spcBef>
                <a:spcPts val="480"/>
              </a:spcBef>
              <a:spcAft>
                <a:spcPts val="0"/>
              </a:spcAft>
              <a:buClr>
                <a:schemeClr val="dk1"/>
              </a:buClr>
              <a:buSzPts val="2400"/>
              <a:buFont typeface="Arial"/>
              <a:buNone/>
              <a:defRPr b="1" i="0" sz="2400" u="none" cap="none" strike="noStrike">
                <a:solidFill>
                  <a:schemeClr val="dk1"/>
                </a:solidFill>
                <a:latin typeface="Quicksand"/>
                <a:ea typeface="Quicksand"/>
                <a:cs typeface="Quicksand"/>
                <a:sym typeface="Quicksand"/>
              </a:defRPr>
            </a:lvl3pPr>
            <a:lvl4pPr lvl="3" marR="0" rtl="0" algn="l">
              <a:spcBef>
                <a:spcPts val="400"/>
              </a:spcBef>
              <a:spcAft>
                <a:spcPts val="0"/>
              </a:spcAft>
              <a:buClr>
                <a:schemeClr val="dk1"/>
              </a:buClr>
              <a:buSzPts val="2000"/>
              <a:buFont typeface="Arial"/>
              <a:buNone/>
              <a:defRPr b="1" i="0" sz="2000" u="none" cap="none" strike="noStrike">
                <a:solidFill>
                  <a:schemeClr val="dk1"/>
                </a:solidFill>
                <a:latin typeface="Quicksand"/>
                <a:ea typeface="Quicksand"/>
                <a:cs typeface="Quicksand"/>
                <a:sym typeface="Quicksand"/>
              </a:defRPr>
            </a:lvl4pPr>
            <a:lvl5pPr lvl="4" marR="0" rtl="0" algn="l">
              <a:spcBef>
                <a:spcPts val="400"/>
              </a:spcBef>
              <a:spcAft>
                <a:spcPts val="0"/>
              </a:spcAft>
              <a:buClr>
                <a:schemeClr val="dk1"/>
              </a:buClr>
              <a:buSzPts val="2000"/>
              <a:buFont typeface="Arial"/>
              <a:buNone/>
              <a:defRPr b="1" i="0" sz="2000" u="none" cap="none" strike="noStrike">
                <a:solidFill>
                  <a:schemeClr val="dk1"/>
                </a:solidFill>
                <a:latin typeface="Quicksand"/>
                <a:ea typeface="Quicksand"/>
                <a:cs typeface="Quicksand"/>
                <a:sym typeface="Quicksand"/>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95" name="Google Shape;95;p21"/>
          <p:cNvSpPr txBox="1"/>
          <p:nvPr>
            <p:ph idx="1" type="body"/>
          </p:nvPr>
        </p:nvSpPr>
        <p:spPr>
          <a:xfrm>
            <a:off x="1828800" y="3943350"/>
            <a:ext cx="5486400" cy="857400"/>
          </a:xfrm>
          <a:prstGeom prst="rect">
            <a:avLst/>
          </a:prstGeom>
          <a:noFill/>
          <a:ln>
            <a:noFill/>
          </a:ln>
        </p:spPr>
        <p:txBody>
          <a:bodyPr anchorCtr="0" anchor="t" bIns="45700" lIns="91425" spcFirstLastPara="1" rIns="91425" wrap="square" tIns="45700">
            <a:noAutofit/>
          </a:bodyPr>
          <a:lstStyle>
            <a:lvl1pPr indent="-228600" lvl="0" marL="457200" rtl="0" algn="l">
              <a:spcBef>
                <a:spcPts val="320"/>
              </a:spcBef>
              <a:spcAft>
                <a:spcPts val="0"/>
              </a:spcAft>
              <a:buClr>
                <a:schemeClr val="dk1"/>
              </a:buClr>
              <a:buSzPts val="1600"/>
              <a:buNone/>
              <a:defRPr sz="16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6" name="Shape 96"/>
        <p:cNvGrpSpPr/>
        <p:nvPr/>
      </p:nvGrpSpPr>
      <p:grpSpPr>
        <a:xfrm>
          <a:off x="0" y="0"/>
          <a:ext cx="0" cy="0"/>
          <a:chOff x="0" y="0"/>
          <a:chExt cx="0" cy="0"/>
        </a:xfrm>
      </p:grpSpPr>
      <p:sp>
        <p:nvSpPr>
          <p:cNvPr id="97" name="Google Shape;97;p22"/>
          <p:cNvSpPr txBox="1"/>
          <p:nvPr>
            <p:ph type="ctrTitle"/>
          </p:nvPr>
        </p:nvSpPr>
        <p:spPr>
          <a:xfrm>
            <a:off x="311708" y="744575"/>
            <a:ext cx="8520600" cy="2052600"/>
          </a:xfrm>
          <a:prstGeom prst="rect">
            <a:avLst/>
          </a:prstGeom>
        </p:spPr>
        <p:txBody>
          <a:bodyPr anchorCtr="0" anchor="b" bIns="45700" lIns="91425" spcFirstLastPara="1" rIns="91425" wrap="square" tIns="45700">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98" name="Google Shape;98;p22"/>
          <p:cNvSpPr txBox="1"/>
          <p:nvPr>
            <p:ph idx="1" type="subTitle"/>
          </p:nvPr>
        </p:nvSpPr>
        <p:spPr>
          <a:xfrm>
            <a:off x="311700" y="2834125"/>
            <a:ext cx="8520600" cy="792600"/>
          </a:xfrm>
          <a:prstGeom prst="rect">
            <a:avLst/>
          </a:prstGeom>
        </p:spPr>
        <p:txBody>
          <a:bodyPr anchorCtr="0" anchor="t" bIns="45700" lIns="91425" spcFirstLastPara="1" rIns="91425" wrap="square" tIns="45700">
            <a:noAutofit/>
          </a:bodyPr>
          <a:lstStyle>
            <a:lvl1pPr lvl="0" rtl="0" algn="ctr">
              <a:lnSpc>
                <a:spcPct val="100000"/>
              </a:lnSpc>
              <a:spcBef>
                <a:spcPts val="640"/>
              </a:spcBef>
              <a:spcAft>
                <a:spcPts val="0"/>
              </a:spcAft>
              <a:buSzPts val="2800"/>
              <a:buNone/>
              <a:defRPr sz="2800"/>
            </a:lvl1pPr>
            <a:lvl2pPr lvl="1" rtl="0" algn="ctr">
              <a:lnSpc>
                <a:spcPct val="100000"/>
              </a:lnSpc>
              <a:spcBef>
                <a:spcPts val="560"/>
              </a:spcBef>
              <a:spcAft>
                <a:spcPts val="0"/>
              </a:spcAft>
              <a:buSzPts val="2800"/>
              <a:buNone/>
              <a:defRPr sz="2800"/>
            </a:lvl2pPr>
            <a:lvl3pPr lvl="2" rtl="0" algn="ctr">
              <a:lnSpc>
                <a:spcPct val="100000"/>
              </a:lnSpc>
              <a:spcBef>
                <a:spcPts val="480"/>
              </a:spcBef>
              <a:spcAft>
                <a:spcPts val="0"/>
              </a:spcAft>
              <a:buSzPts val="2800"/>
              <a:buNone/>
              <a:defRPr sz="2800"/>
            </a:lvl3pPr>
            <a:lvl4pPr lvl="3" rtl="0" algn="ctr">
              <a:lnSpc>
                <a:spcPct val="100000"/>
              </a:lnSpc>
              <a:spcBef>
                <a:spcPts val="400"/>
              </a:spcBef>
              <a:spcAft>
                <a:spcPts val="0"/>
              </a:spcAft>
              <a:buSzPts val="2800"/>
              <a:buNone/>
              <a:defRPr sz="2800"/>
            </a:lvl4pPr>
            <a:lvl5pPr lvl="4" rtl="0" algn="ctr">
              <a:lnSpc>
                <a:spcPct val="100000"/>
              </a:lnSpc>
              <a:spcBef>
                <a:spcPts val="400"/>
              </a:spcBef>
              <a:spcAft>
                <a:spcPts val="0"/>
              </a:spcAft>
              <a:buSzPts val="2800"/>
              <a:buNone/>
              <a:defRPr sz="2800"/>
            </a:lvl5pPr>
            <a:lvl6pPr lvl="5" rtl="0" algn="ctr">
              <a:lnSpc>
                <a:spcPct val="100000"/>
              </a:lnSpc>
              <a:spcBef>
                <a:spcPts val="400"/>
              </a:spcBef>
              <a:spcAft>
                <a:spcPts val="0"/>
              </a:spcAft>
              <a:buSzPts val="2800"/>
              <a:buNone/>
              <a:defRPr sz="2800"/>
            </a:lvl6pPr>
            <a:lvl7pPr lvl="6" rtl="0" algn="ctr">
              <a:lnSpc>
                <a:spcPct val="100000"/>
              </a:lnSpc>
              <a:spcBef>
                <a:spcPts val="400"/>
              </a:spcBef>
              <a:spcAft>
                <a:spcPts val="0"/>
              </a:spcAft>
              <a:buSzPts val="2800"/>
              <a:buNone/>
              <a:defRPr sz="2800"/>
            </a:lvl7pPr>
            <a:lvl8pPr lvl="7" rtl="0" algn="ctr">
              <a:lnSpc>
                <a:spcPct val="100000"/>
              </a:lnSpc>
              <a:spcBef>
                <a:spcPts val="400"/>
              </a:spcBef>
              <a:spcAft>
                <a:spcPts val="0"/>
              </a:spcAft>
              <a:buSzPts val="2800"/>
              <a:buNone/>
              <a:defRPr sz="2800"/>
            </a:lvl8pPr>
            <a:lvl9pPr lvl="8" rtl="0" algn="ctr">
              <a:lnSpc>
                <a:spcPct val="100000"/>
              </a:lnSpc>
              <a:spcBef>
                <a:spcPts val="400"/>
              </a:spcBef>
              <a:spcAft>
                <a:spcPts val="0"/>
              </a:spcAft>
              <a:buSzPts val="2800"/>
              <a:buNone/>
              <a:defRPr sz="2800"/>
            </a:lvl9pPr>
          </a:lstStyle>
          <a:p/>
        </p:txBody>
      </p:sp>
      <p:sp>
        <p:nvSpPr>
          <p:cNvPr id="99" name="Google Shape;99;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0" name="Shape 100"/>
        <p:cNvGrpSpPr/>
        <p:nvPr/>
      </p:nvGrpSpPr>
      <p:grpSpPr>
        <a:xfrm>
          <a:off x="0" y="0"/>
          <a:ext cx="0" cy="0"/>
          <a:chOff x="0" y="0"/>
          <a:chExt cx="0" cy="0"/>
        </a:xfrm>
      </p:grpSpPr>
      <p:sp>
        <p:nvSpPr>
          <p:cNvPr id="101" name="Google Shape;101;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0.xml"/><Relationship Id="rId10" Type="http://schemas.openxmlformats.org/officeDocument/2006/relationships/slideLayout" Target="../slideLayouts/slideLayout19.xml"/><Relationship Id="rId13" Type="http://schemas.openxmlformats.org/officeDocument/2006/relationships/theme" Target="../theme/theme2.xml"/><Relationship Id="rId12" Type="http://schemas.openxmlformats.org/officeDocument/2006/relationships/slideLayout" Target="../slideLayouts/slideLayout21.xml"/><Relationship Id="rId1" Type="http://schemas.openxmlformats.org/officeDocument/2006/relationships/image" Target="../media/image1.png"/><Relationship Id="rId2" Type="http://schemas.openxmlformats.org/officeDocument/2006/relationships/image" Target="../media/image2.jpg"/><Relationship Id="rId3" Type="http://schemas.openxmlformats.org/officeDocument/2006/relationships/slideLayout" Target="../slideLayouts/slideLayout12.xml"/><Relationship Id="rId4" Type="http://schemas.openxmlformats.org/officeDocument/2006/relationships/slideLayout" Target="../slideLayouts/slideLayout13.xml"/><Relationship Id="rId9" Type="http://schemas.openxmlformats.org/officeDocument/2006/relationships/slideLayout" Target="../slideLayouts/slideLayout18.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640"/>
              </a:spcBef>
              <a:spcAft>
                <a:spcPts val="0"/>
              </a:spcAft>
              <a:buClr>
                <a:schemeClr val="dk1"/>
              </a:buClr>
              <a:buSzPts val="3200"/>
              <a:buFont typeface="Arial"/>
              <a:buNone/>
              <a:defRPr b="1" i="0" sz="3200" u="none" cap="none" strike="noStrike">
                <a:solidFill>
                  <a:schemeClr val="dk1"/>
                </a:solidFill>
                <a:latin typeface="Quicksand"/>
                <a:ea typeface="Quicksand"/>
                <a:cs typeface="Quicksand"/>
                <a:sym typeface="Quicksand"/>
              </a:defRPr>
            </a:lvl1pPr>
            <a:lvl2pPr indent="-406400" lvl="1" marL="914400" marR="0" rtl="0" algn="l">
              <a:spcBef>
                <a:spcPts val="560"/>
              </a:spcBef>
              <a:spcAft>
                <a:spcPts val="0"/>
              </a:spcAft>
              <a:buClr>
                <a:schemeClr val="dk1"/>
              </a:buClr>
              <a:buSzPts val="2800"/>
              <a:buFont typeface="Arial"/>
              <a:buChar char="–"/>
              <a:defRPr b="1" i="0" sz="2800" u="none" cap="none" strike="noStrike">
                <a:solidFill>
                  <a:schemeClr val="dk1"/>
                </a:solidFill>
                <a:latin typeface="Quicksand"/>
                <a:ea typeface="Quicksand"/>
                <a:cs typeface="Quicksand"/>
                <a:sym typeface="Quicksand"/>
              </a:defRPr>
            </a:lvl2pPr>
            <a:lvl3pPr indent="-381000" lvl="2" marL="1371600" marR="0" rtl="0" algn="l">
              <a:spcBef>
                <a:spcPts val="480"/>
              </a:spcBef>
              <a:spcAft>
                <a:spcPts val="0"/>
              </a:spcAft>
              <a:buClr>
                <a:schemeClr val="dk1"/>
              </a:buClr>
              <a:buSzPts val="2400"/>
              <a:buFont typeface="Arial"/>
              <a:buChar char="•"/>
              <a:defRPr b="1" i="0" sz="2400" u="none" cap="none" strike="noStrike">
                <a:solidFill>
                  <a:schemeClr val="dk1"/>
                </a:solidFill>
                <a:latin typeface="Quicksand"/>
                <a:ea typeface="Quicksand"/>
                <a:cs typeface="Quicksand"/>
                <a:sym typeface="Quicksand"/>
              </a:defRPr>
            </a:lvl3pPr>
            <a:lvl4pPr indent="-355600" lvl="3" marL="1828800" marR="0" rtl="0" algn="l">
              <a:spcBef>
                <a:spcPts val="400"/>
              </a:spcBef>
              <a:spcAft>
                <a:spcPts val="0"/>
              </a:spcAft>
              <a:buClr>
                <a:schemeClr val="dk1"/>
              </a:buClr>
              <a:buSzPts val="2000"/>
              <a:buFont typeface="Arial"/>
              <a:buChar char="–"/>
              <a:defRPr b="1" i="0" sz="2000" u="none" cap="none" strike="noStrike">
                <a:solidFill>
                  <a:schemeClr val="dk1"/>
                </a:solidFill>
                <a:latin typeface="Quicksand"/>
                <a:ea typeface="Quicksand"/>
                <a:cs typeface="Quicksand"/>
                <a:sym typeface="Quicksand"/>
              </a:defRPr>
            </a:lvl4pPr>
            <a:lvl5pPr indent="-355600" lvl="4" marL="2286000" marR="0" rtl="0" algn="l">
              <a:spcBef>
                <a:spcPts val="400"/>
              </a:spcBef>
              <a:spcAft>
                <a:spcPts val="0"/>
              </a:spcAft>
              <a:buClr>
                <a:schemeClr val="dk1"/>
              </a:buClr>
              <a:buSzPts val="2000"/>
              <a:buFont typeface="Arial"/>
              <a:buChar char="»"/>
              <a:defRPr b="1" i="0" sz="2000" u="none" cap="none" strike="noStrike">
                <a:solidFill>
                  <a:schemeClr val="dk1"/>
                </a:solidFill>
                <a:latin typeface="Quicksand"/>
                <a:ea typeface="Quicksand"/>
                <a:cs typeface="Quicksand"/>
                <a:sym typeface="Quicksand"/>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grpSp>
        <p:nvGrpSpPr>
          <p:cNvPr id="52" name="Google Shape;52;p13"/>
          <p:cNvGrpSpPr/>
          <p:nvPr/>
        </p:nvGrpSpPr>
        <p:grpSpPr>
          <a:xfrm>
            <a:off x="0" y="0"/>
            <a:ext cx="9143907" cy="582425"/>
            <a:chOff x="0" y="0"/>
            <a:chExt cx="9143907" cy="776566"/>
          </a:xfrm>
        </p:grpSpPr>
        <p:grpSp>
          <p:nvGrpSpPr>
            <p:cNvPr id="53" name="Google Shape;53;p13"/>
            <p:cNvGrpSpPr/>
            <p:nvPr/>
          </p:nvGrpSpPr>
          <p:grpSpPr>
            <a:xfrm>
              <a:off x="0" y="0"/>
              <a:ext cx="9143907" cy="776566"/>
              <a:chOff x="0" y="0"/>
              <a:chExt cx="9143907" cy="776566"/>
            </a:xfrm>
          </p:grpSpPr>
          <p:sp>
            <p:nvSpPr>
              <p:cNvPr id="54" name="Google Shape;54;p13"/>
              <p:cNvSpPr/>
              <p:nvPr/>
            </p:nvSpPr>
            <p:spPr>
              <a:xfrm>
                <a:off x="0" y="0"/>
                <a:ext cx="6192300" cy="684000"/>
              </a:xfrm>
              <a:prstGeom prst="rect">
                <a:avLst/>
              </a:prstGeom>
              <a:solidFill>
                <a:srgbClr val="4D1A2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FFFFFF"/>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sp>
            <p:nvSpPr>
              <p:cNvPr id="55" name="Google Shape;55;p13"/>
              <p:cNvSpPr/>
              <p:nvPr/>
            </p:nvSpPr>
            <p:spPr>
              <a:xfrm>
                <a:off x="0" y="683866"/>
                <a:ext cx="6192300" cy="92700"/>
              </a:xfrm>
              <a:prstGeom prst="rect">
                <a:avLst/>
              </a:prstGeom>
              <a:solidFill>
                <a:srgbClr val="E3912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sp>
            <p:nvSpPr>
              <p:cNvPr id="56" name="Google Shape;56;p13"/>
              <p:cNvSpPr/>
              <p:nvPr/>
            </p:nvSpPr>
            <p:spPr>
              <a:xfrm>
                <a:off x="6192207" y="683865"/>
                <a:ext cx="2951700" cy="92700"/>
              </a:xfrm>
              <a:prstGeom prst="rect">
                <a:avLst/>
              </a:prstGeom>
              <a:solidFill>
                <a:srgbClr val="4D1A2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C0504D"/>
                  </a:solidFill>
                  <a:latin typeface="Calibri"/>
                  <a:ea typeface="Calibri"/>
                  <a:cs typeface="Calibri"/>
                  <a:sym typeface="Calibri"/>
                </a:endParaRPr>
              </a:p>
            </p:txBody>
          </p:sp>
        </p:grpSp>
        <p:pic>
          <p:nvPicPr>
            <p:cNvPr descr="Hartnell Logo CMYK 121813.eps" id="57" name="Google Shape;57;p13"/>
            <p:cNvPicPr preferRelativeResize="0"/>
            <p:nvPr/>
          </p:nvPicPr>
          <p:blipFill rotWithShape="1">
            <a:blip r:embed="rId1">
              <a:alphaModFix/>
            </a:blip>
            <a:srcRect b="0" l="0" r="0" t="0"/>
            <a:stretch/>
          </p:blipFill>
          <p:spPr>
            <a:xfrm>
              <a:off x="6341574" y="148552"/>
              <a:ext cx="463111" cy="439685"/>
            </a:xfrm>
            <a:prstGeom prst="rect">
              <a:avLst/>
            </a:prstGeom>
            <a:noFill/>
            <a:ln>
              <a:noFill/>
            </a:ln>
          </p:spPr>
        </p:pic>
        <p:pic>
          <p:nvPicPr>
            <p:cNvPr descr="Hartnell Logo RGB-Horz 101314.jpg" id="58" name="Google Shape;58;p13"/>
            <p:cNvPicPr preferRelativeResize="0"/>
            <p:nvPr/>
          </p:nvPicPr>
          <p:blipFill rotWithShape="1">
            <a:blip r:embed="rId2">
              <a:alphaModFix/>
            </a:blip>
            <a:srcRect b="6845" l="0" r="0" t="80175"/>
            <a:stretch/>
          </p:blipFill>
          <p:spPr>
            <a:xfrm>
              <a:off x="6838151" y="237585"/>
              <a:ext cx="2159311" cy="229444"/>
            </a:xfrm>
            <a:prstGeom prst="rect">
              <a:avLst/>
            </a:prstGeom>
            <a:noFill/>
            <a:ln>
              <a:noFill/>
            </a:ln>
          </p:spPr>
        </p:pic>
      </p:grpSp>
      <p:sp>
        <p:nvSpPr>
          <p:cNvPr id="59" name="Google Shape;59;p13"/>
          <p:cNvSpPr txBox="1"/>
          <p:nvPr/>
        </p:nvSpPr>
        <p:spPr>
          <a:xfrm>
            <a:off x="537284" y="4652735"/>
            <a:ext cx="55356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libri"/>
              <a:buNone/>
            </a:pPr>
            <a:r>
              <a:t/>
            </a:r>
            <a:endParaRPr b="1" baseline="3000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600"/>
              <a:buFont typeface="Calibri"/>
              <a:buNone/>
            </a:pPr>
            <a:r>
              <a:t/>
            </a:r>
            <a:endParaRPr b="1" baseline="3000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Calibri"/>
              <a:buNone/>
            </a:pPr>
            <a:r>
              <a:rPr b="1" baseline="30000" i="0" lang="en" sz="1400" u="none" cap="none" strike="noStrike">
                <a:solidFill>
                  <a:srgbClr val="000000"/>
                </a:solidFill>
                <a:latin typeface="Calibri"/>
                <a:ea typeface="Calibri"/>
                <a:cs typeface="Calibri"/>
                <a:sym typeface="Calibri"/>
              </a:rPr>
              <a:t>GROWING LEADERS </a:t>
            </a:r>
            <a:r>
              <a:rPr b="0" baseline="30000" i="1" lang="en" sz="1400" u="none" cap="none" strike="noStrike">
                <a:solidFill>
                  <a:srgbClr val="000000"/>
                </a:solidFill>
                <a:latin typeface="Calibri"/>
                <a:ea typeface="Calibri"/>
                <a:cs typeface="Calibri"/>
                <a:sym typeface="Calibri"/>
              </a:rPr>
              <a:t>Opportunity. Engagement. Achievement.    www.hartnell.edu</a:t>
            </a:r>
            <a:endParaRPr b="0" baseline="30000" i="1"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60" name="Google Shape;60;p13"/>
          <p:cNvSpPr txBox="1"/>
          <p:nvPr>
            <p:ph type="title"/>
          </p:nvPr>
        </p:nvSpPr>
        <p:spPr>
          <a:xfrm>
            <a:off x="26773" y="12553"/>
            <a:ext cx="6165300" cy="5004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Clr>
                <a:srgbClr val="F2F2F2"/>
              </a:buClr>
              <a:buSzPts val="2400"/>
              <a:buFont typeface="Quicksand"/>
              <a:buNone/>
              <a:defRPr b="1" i="0" sz="2400" u="none" cap="none" strike="noStrike">
                <a:solidFill>
                  <a:srgbClr val="F2F2F2"/>
                </a:solidFill>
                <a:latin typeface="Quicksand"/>
                <a:ea typeface="Quicksand"/>
                <a:cs typeface="Quicksand"/>
                <a:sym typeface="Quicksand"/>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Tree>
  </p:cSld>
  <p:clrMap accent1="accent1" accent2="accent2" accent3="accent3" accent4="accent4" accent5="accent5" accent6="accent6" bg1="lt1" bg2="dk2" tx1="dk1" tx2="lt2" folHlink="folHlink" hlink="hlink"/>
  <p:sldLayoutIdLst>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 Id="rId3" Type="http://schemas.openxmlformats.org/officeDocument/2006/relationships/hyperlink" Target="http://bit.ly/AccessEnrollmentSuccessR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24"/>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AB705 Update</a:t>
            </a:r>
            <a:endParaRPr/>
          </a:p>
        </p:txBody>
      </p:sp>
      <p:sp>
        <p:nvSpPr>
          <p:cNvPr id="107" name="Google Shape;107;p24"/>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College Planning Council 12/4/19</a:t>
            </a:r>
            <a:endParaRPr/>
          </a:p>
          <a:p>
            <a:pPr indent="0" lvl="0" marL="0" rtl="0" algn="ctr">
              <a:spcBef>
                <a:spcPts val="0"/>
              </a:spcBef>
              <a:spcAft>
                <a:spcPts val="0"/>
              </a:spcAft>
              <a:buNone/>
            </a:pPr>
            <a:r>
              <a:rPr lang="en"/>
              <a:t>Dr. Peter Gray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33"/>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Professional Development Concerns</a:t>
            </a:r>
            <a:endParaRPr/>
          </a:p>
        </p:txBody>
      </p:sp>
      <p:sp>
        <p:nvSpPr>
          <p:cNvPr id="166" name="Google Shape;166;p33"/>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0" lang="en" sz="2400">
                <a:latin typeface="Arial"/>
                <a:ea typeface="Arial"/>
                <a:cs typeface="Arial"/>
                <a:sym typeface="Arial"/>
              </a:rPr>
              <a:t>Does having a larger number of students not passing in individual classes have negative impacts in the short and long term ON STUDENT attitudes even as the whole number of students’ passing programmatically is improving?</a:t>
            </a:r>
            <a:endParaRPr b="0" sz="2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0" sz="2400">
              <a:latin typeface="Arial"/>
              <a:ea typeface="Arial"/>
              <a:cs typeface="Arial"/>
              <a:sym typeface="Arial"/>
            </a:endParaRPr>
          </a:p>
          <a:p>
            <a:pPr indent="0" lvl="0" marL="0" rtl="0" algn="l">
              <a:spcBef>
                <a:spcPts val="360"/>
              </a:spcBef>
              <a:spcAft>
                <a:spcPts val="0"/>
              </a:spcAft>
              <a:buNone/>
            </a:pPr>
            <a:r>
              <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Google Shape;171;p34"/>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Counseling/Math/English/Panther Lab</a:t>
            </a:r>
            <a:endParaRPr/>
          </a:p>
        </p:txBody>
      </p:sp>
      <p:sp>
        <p:nvSpPr>
          <p:cNvPr id="172" name="Google Shape;172;p34"/>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My sense now is that </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I need to somehow change</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my classroom’s culture. How do</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I move beyond connection to:</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We work hard and excel?</a:t>
            </a:r>
            <a:endParaRPr b="0" sz="1800">
              <a:latin typeface="Arial"/>
              <a:ea typeface="Arial"/>
              <a:cs typeface="Arial"/>
              <a:sym typeface="Arial"/>
            </a:endParaRPr>
          </a:p>
          <a:p>
            <a:pPr indent="0" lvl="0" marL="0" rtl="0" algn="l">
              <a:spcBef>
                <a:spcPts val="360"/>
              </a:spcBef>
              <a:spcAft>
                <a:spcPts val="0"/>
              </a:spcAft>
              <a:buNone/>
            </a:pPr>
            <a:r>
              <a:rPr lang="en" sz="1800"/>
              <a:t>								</a:t>
            </a:r>
            <a:r>
              <a:rPr b="0" lang="en" sz="1800">
                <a:latin typeface="Arial"/>
                <a:ea typeface="Arial"/>
                <a:cs typeface="Arial"/>
                <a:sym typeface="Arial"/>
              </a:rPr>
              <a:t>After this conversation I feel</a:t>
            </a:r>
            <a:endParaRPr b="0" sz="1800">
              <a:latin typeface="Arial"/>
              <a:ea typeface="Arial"/>
              <a:cs typeface="Arial"/>
              <a:sym typeface="Arial"/>
            </a:endParaRPr>
          </a:p>
          <a:p>
            <a:pPr indent="457200" lvl="0" marL="320040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encouraged that we are coming</a:t>
            </a:r>
            <a:endParaRPr b="0" sz="1800">
              <a:latin typeface="Arial"/>
              <a:ea typeface="Arial"/>
              <a:cs typeface="Arial"/>
              <a:sym typeface="Arial"/>
            </a:endParaRPr>
          </a:p>
          <a:p>
            <a:pPr indent="457200" lvl="0" marL="320040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together as an institution to</a:t>
            </a:r>
            <a:endParaRPr b="0" sz="1800">
              <a:latin typeface="Arial"/>
              <a:ea typeface="Arial"/>
              <a:cs typeface="Arial"/>
              <a:sym typeface="Arial"/>
            </a:endParaRPr>
          </a:p>
          <a:p>
            <a:pPr indent="457200" lvl="0" marL="320040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help our students succeed and </a:t>
            </a:r>
            <a:endParaRPr b="0" sz="1800">
              <a:latin typeface="Arial"/>
              <a:ea typeface="Arial"/>
              <a:cs typeface="Arial"/>
              <a:sym typeface="Arial"/>
            </a:endParaRPr>
          </a:p>
          <a:p>
            <a:pPr indent="457200" lvl="0" marL="320040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a</a:t>
            </a:r>
            <a:r>
              <a:rPr b="0" lang="en" sz="1800">
                <a:latin typeface="Arial"/>
                <a:ea typeface="Arial"/>
                <a:cs typeface="Arial"/>
                <a:sym typeface="Arial"/>
              </a:rPr>
              <a:t>ccomplish their career/academic goals.</a:t>
            </a:r>
            <a:endParaRPr sz="1800"/>
          </a:p>
        </p:txBody>
      </p:sp>
      <p:sp>
        <p:nvSpPr>
          <p:cNvPr id="173" name="Google Shape;173;p34"/>
          <p:cNvSpPr txBox="1"/>
          <p:nvPr/>
        </p:nvSpPr>
        <p:spPr>
          <a:xfrm>
            <a:off x="491875" y="764000"/>
            <a:ext cx="8194800" cy="436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Quicksand"/>
                <a:ea typeface="Quicksand"/>
                <a:cs typeface="Quicksand"/>
                <a:sym typeface="Quicksand"/>
              </a:rPr>
              <a:t>Faculty and Staff 5x5 Reflections</a:t>
            </a:r>
            <a:r>
              <a:rPr lang="en">
                <a:latin typeface="Quicksand"/>
                <a:ea typeface="Quicksand"/>
                <a:cs typeface="Quicksand"/>
                <a:sym typeface="Quicksand"/>
              </a:rPr>
              <a:t> </a:t>
            </a:r>
            <a:endParaRPr>
              <a:latin typeface="Quicksand"/>
              <a:ea typeface="Quicksand"/>
              <a:cs typeface="Quicksand"/>
              <a:sym typeface="Quicksan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35"/>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
              <a:t>Counseling/Math/English/Panther Lab</a:t>
            </a:r>
            <a:endParaRPr/>
          </a:p>
        </p:txBody>
      </p:sp>
      <p:sp>
        <p:nvSpPr>
          <p:cNvPr id="179" name="Google Shape;179;p35"/>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I see all the faculty</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and staff here who want</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to help our students succeed.</a:t>
            </a:r>
            <a:endParaRPr b="0" sz="18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We will find new tools</a:t>
            </a:r>
            <a:endParaRPr b="0" sz="1800">
              <a:latin typeface="Arial"/>
              <a:ea typeface="Arial"/>
              <a:cs typeface="Arial"/>
              <a:sym typeface="Arial"/>
            </a:endParaRPr>
          </a:p>
          <a:p>
            <a:pPr indent="0" lvl="0" marL="0" rtl="0" algn="l">
              <a:lnSpc>
                <a:spcPct val="115000"/>
              </a:lnSpc>
              <a:spcBef>
                <a:spcPts val="0"/>
              </a:spcBef>
              <a:spcAft>
                <a:spcPts val="0"/>
              </a:spcAft>
              <a:buNone/>
            </a:pPr>
            <a:r>
              <a:rPr b="0" lang="en" sz="1800">
                <a:latin typeface="Arial"/>
                <a:ea typeface="Arial"/>
                <a:cs typeface="Arial"/>
                <a:sym typeface="Arial"/>
              </a:rPr>
              <a:t>and new approaches that work.</a:t>
            </a:r>
            <a:endParaRPr b="0" sz="1800">
              <a:latin typeface="Arial"/>
              <a:ea typeface="Arial"/>
              <a:cs typeface="Arial"/>
              <a:sym typeface="Arial"/>
            </a:endParaRPr>
          </a:p>
          <a:p>
            <a:pPr indent="0" lvl="0" marL="0" rtl="0" algn="l">
              <a:lnSpc>
                <a:spcPct val="115000"/>
              </a:lnSpc>
              <a:spcBef>
                <a:spcPts val="0"/>
              </a:spcBef>
              <a:spcAft>
                <a:spcPts val="0"/>
              </a:spcAft>
              <a:buNone/>
            </a:pPr>
            <a:r>
              <a:rPr b="0" lang="en" sz="1800">
                <a:latin typeface="Arial"/>
                <a:ea typeface="Arial"/>
                <a:cs typeface="Arial"/>
                <a:sym typeface="Arial"/>
              </a:rPr>
              <a:t>									Synergy and dialogue were</a:t>
            </a:r>
            <a:endParaRPr b="0" sz="1800">
              <a:latin typeface="Arial"/>
              <a:ea typeface="Arial"/>
              <a:cs typeface="Arial"/>
              <a:sym typeface="Arial"/>
            </a:endParaRPr>
          </a:p>
          <a:p>
            <a:pPr indent="457200" lvl="0" marL="3657600" rtl="0" algn="l">
              <a:lnSpc>
                <a:spcPct val="115000"/>
              </a:lnSpc>
              <a:spcBef>
                <a:spcPts val="0"/>
              </a:spcBef>
              <a:spcAft>
                <a:spcPts val="0"/>
              </a:spcAft>
              <a:buNone/>
            </a:pPr>
            <a:r>
              <a:rPr b="0" lang="en" sz="1800">
                <a:latin typeface="Arial"/>
                <a:ea typeface="Arial"/>
                <a:cs typeface="Arial"/>
                <a:sym typeface="Arial"/>
              </a:rPr>
              <a:t>motivating and I am hopeful</a:t>
            </a:r>
            <a:endParaRPr b="0" sz="1800">
              <a:latin typeface="Arial"/>
              <a:ea typeface="Arial"/>
              <a:cs typeface="Arial"/>
              <a:sym typeface="Arial"/>
            </a:endParaRPr>
          </a:p>
          <a:p>
            <a:pPr indent="457200" lvl="0" marL="3657600" rtl="0" algn="l">
              <a:lnSpc>
                <a:spcPct val="115000"/>
              </a:lnSpc>
              <a:spcBef>
                <a:spcPts val="0"/>
              </a:spcBef>
              <a:spcAft>
                <a:spcPts val="0"/>
              </a:spcAft>
              <a:buNone/>
            </a:pPr>
            <a:r>
              <a:rPr b="0" lang="en" sz="1800">
                <a:latin typeface="Arial"/>
                <a:ea typeface="Arial"/>
                <a:cs typeface="Arial"/>
                <a:sym typeface="Arial"/>
              </a:rPr>
              <a:t>that this can lead to</a:t>
            </a:r>
            <a:endParaRPr b="0" sz="1800">
              <a:latin typeface="Arial"/>
              <a:ea typeface="Arial"/>
              <a:cs typeface="Arial"/>
              <a:sym typeface="Arial"/>
            </a:endParaRPr>
          </a:p>
          <a:p>
            <a:pPr indent="0" lvl="0" marL="4114800" rtl="0" algn="l">
              <a:lnSpc>
                <a:spcPct val="115000"/>
              </a:lnSpc>
              <a:spcBef>
                <a:spcPts val="0"/>
              </a:spcBef>
              <a:spcAft>
                <a:spcPts val="0"/>
              </a:spcAft>
              <a:buNone/>
            </a:pPr>
            <a:r>
              <a:rPr b="0" lang="en" sz="1800">
                <a:latin typeface="Arial"/>
                <a:ea typeface="Arial"/>
                <a:cs typeface="Arial"/>
                <a:sym typeface="Arial"/>
              </a:rPr>
              <a:t>shifts in perspectives and action</a:t>
            </a:r>
            <a:endParaRPr b="0" sz="1800">
              <a:latin typeface="Arial"/>
              <a:ea typeface="Arial"/>
              <a:cs typeface="Arial"/>
              <a:sym typeface="Arial"/>
            </a:endParaRPr>
          </a:p>
          <a:p>
            <a:pPr indent="0" lvl="0" marL="4114800" rtl="0" algn="l">
              <a:lnSpc>
                <a:spcPct val="115000"/>
              </a:lnSpc>
              <a:spcBef>
                <a:spcPts val="0"/>
              </a:spcBef>
              <a:spcAft>
                <a:spcPts val="0"/>
              </a:spcAft>
              <a:buClr>
                <a:schemeClr val="dk1"/>
              </a:buClr>
              <a:buSzPts val="1100"/>
              <a:buFont typeface="Arial"/>
              <a:buNone/>
            </a:pPr>
            <a:r>
              <a:rPr b="0" lang="en" sz="1800">
                <a:latin typeface="Arial"/>
                <a:ea typeface="Arial"/>
                <a:cs typeface="Arial"/>
                <a:sym typeface="Arial"/>
              </a:rPr>
              <a:t>to benefit all students here. 			</a:t>
            </a:r>
            <a:endParaRPr b="0" sz="180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36"/>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Our Philosophy</a:t>
            </a:r>
            <a:endParaRPr/>
          </a:p>
        </p:txBody>
      </p:sp>
      <p:sp>
        <p:nvSpPr>
          <p:cNvPr id="185" name="Google Shape;185;p36"/>
          <p:cNvSpPr txBox="1"/>
          <p:nvPr/>
        </p:nvSpPr>
        <p:spPr>
          <a:xfrm>
            <a:off x="311725" y="1258525"/>
            <a:ext cx="8520600" cy="3372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000"/>
              <a:t>We are a community of educators dedicated to supporting every student who chooses the potentially life-changing work that a college education offers. </a:t>
            </a:r>
            <a:endParaRPr sz="2000"/>
          </a:p>
          <a:p>
            <a:pPr indent="0" lvl="0" marL="0" rtl="0" algn="l">
              <a:lnSpc>
                <a:spcPct val="115000"/>
              </a:lnSpc>
              <a:spcBef>
                <a:spcPts val="0"/>
              </a:spcBef>
              <a:spcAft>
                <a:spcPts val="0"/>
              </a:spcAft>
              <a:buNone/>
            </a:pPr>
            <a:r>
              <a:t/>
            </a:r>
            <a:endParaRPr sz="2000"/>
          </a:p>
          <a:p>
            <a:pPr indent="0" lvl="0" marL="0" rtl="0" algn="l">
              <a:lnSpc>
                <a:spcPct val="115000"/>
              </a:lnSpc>
              <a:spcBef>
                <a:spcPts val="0"/>
              </a:spcBef>
              <a:spcAft>
                <a:spcPts val="0"/>
              </a:spcAft>
              <a:buNone/>
            </a:pPr>
            <a:r>
              <a:rPr lang="en" sz="2000"/>
              <a:t>We teach, we tutor, we talk; we wonder and imagine together; we ask a lot of hard questions and seek out answers together. We engage with any student, regardless of past educational experiences. </a:t>
            </a:r>
            <a:endParaRPr sz="2000"/>
          </a:p>
          <a:p>
            <a:pPr indent="0" lvl="0" marL="0" rtl="0" algn="l">
              <a:lnSpc>
                <a:spcPct val="115000"/>
              </a:lnSpc>
              <a:spcBef>
                <a:spcPts val="0"/>
              </a:spcBef>
              <a:spcAft>
                <a:spcPts val="0"/>
              </a:spcAft>
              <a:buNone/>
            </a:pPr>
            <a:r>
              <a:t/>
            </a:r>
            <a:endParaRPr sz="2000"/>
          </a:p>
          <a:p>
            <a:pPr indent="0" lvl="0" marL="0" rtl="0" algn="l">
              <a:lnSpc>
                <a:spcPct val="115000"/>
              </a:lnSpc>
              <a:spcBef>
                <a:spcPts val="0"/>
              </a:spcBef>
              <a:spcAft>
                <a:spcPts val="0"/>
              </a:spcAft>
              <a:buNone/>
            </a:pPr>
            <a:r>
              <a:rPr lang="en" sz="2000"/>
              <a:t>We are Hartnell.</a:t>
            </a:r>
            <a:endParaRPr sz="2000">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25"/>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California Statewide</a:t>
            </a:r>
            <a:endParaRPr/>
          </a:p>
        </p:txBody>
      </p:sp>
      <p:sp>
        <p:nvSpPr>
          <p:cNvPr id="113" name="Google Shape;113;p25"/>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0" lang="en" sz="2400" u="sng">
                <a:latin typeface="Arial"/>
                <a:ea typeface="Arial"/>
                <a:cs typeface="Arial"/>
                <a:sym typeface="Arial"/>
              </a:rPr>
              <a:t>Chancellor’s Content Analysis from Adoption Plans</a:t>
            </a:r>
            <a:endParaRPr b="0" sz="2400" u="sng">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0" sz="2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2400">
                <a:latin typeface="Arial"/>
                <a:ea typeface="Arial"/>
                <a:cs typeface="Arial"/>
                <a:sym typeface="Arial"/>
              </a:rPr>
              <a:t>99% of campuses submitted plans in July 2019</a:t>
            </a:r>
            <a:endParaRPr b="0" sz="2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2400">
                <a:latin typeface="Arial"/>
                <a:ea typeface="Arial"/>
                <a:cs typeface="Arial"/>
                <a:sym typeface="Arial"/>
              </a:rPr>
              <a:t>2/3 (59%) used default placement rules</a:t>
            </a:r>
            <a:endParaRPr b="0" sz="2400">
              <a:latin typeface="Arial"/>
              <a:ea typeface="Arial"/>
              <a:cs typeface="Arial"/>
              <a:sym typeface="Arial"/>
            </a:endParaRPr>
          </a:p>
          <a:p>
            <a:pPr indent="0" lvl="0" marL="0" rtl="0" algn="l">
              <a:lnSpc>
                <a:spcPct val="115000"/>
              </a:lnSpc>
              <a:spcBef>
                <a:spcPts val="0"/>
              </a:spcBef>
              <a:spcAft>
                <a:spcPts val="0"/>
              </a:spcAft>
              <a:buNone/>
            </a:pPr>
            <a:r>
              <a:rPr b="0" lang="en" sz="2400">
                <a:latin typeface="Arial"/>
                <a:ea typeface="Arial"/>
                <a:cs typeface="Arial"/>
                <a:sym typeface="Arial"/>
              </a:rPr>
              <a:t>1/3 established localized placement method for English </a:t>
            </a:r>
            <a:endParaRPr b="0" sz="2400">
              <a:latin typeface="Arial"/>
              <a:ea typeface="Arial"/>
              <a:cs typeface="Arial"/>
              <a:sym typeface="Arial"/>
            </a:endParaRPr>
          </a:p>
          <a:p>
            <a:pPr indent="457200" lvl="0" marL="0" rtl="0" algn="l">
              <a:lnSpc>
                <a:spcPct val="115000"/>
              </a:lnSpc>
              <a:spcBef>
                <a:spcPts val="0"/>
              </a:spcBef>
              <a:spcAft>
                <a:spcPts val="0"/>
              </a:spcAft>
              <a:buClr>
                <a:schemeClr val="dk1"/>
              </a:buClr>
              <a:buSzPts val="1100"/>
              <a:buFont typeface="Arial"/>
              <a:buNone/>
            </a:pPr>
            <a:r>
              <a:rPr b="0" lang="en" sz="2400">
                <a:latin typeface="Arial"/>
                <a:ea typeface="Arial"/>
                <a:cs typeface="Arial"/>
                <a:sym typeface="Arial"/>
              </a:rPr>
              <a:t>and/or Math </a:t>
            </a:r>
            <a:endParaRPr b="0" sz="2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0" lang="en" sz="2400">
                <a:latin typeface="Arial"/>
                <a:ea typeface="Arial"/>
                <a:cs typeface="Arial"/>
                <a:sym typeface="Arial"/>
              </a:rPr>
              <a:t>29 plans had retroactive placement recommendations</a:t>
            </a:r>
            <a:endParaRPr b="0" sz="2400">
              <a:latin typeface="Arial"/>
              <a:ea typeface="Arial"/>
              <a:cs typeface="Arial"/>
              <a:sym typeface="Arial"/>
            </a:endParaRPr>
          </a:p>
          <a:p>
            <a:pPr indent="0" lvl="0" marL="0" rtl="0" algn="l">
              <a:spcBef>
                <a:spcPts val="360"/>
              </a:spcBef>
              <a:spcAft>
                <a:spcPts val="0"/>
              </a:spcAft>
              <a:buNone/>
            </a:pPr>
            <a:r>
              <a:t/>
            </a:r>
            <a:endParaRPr/>
          </a:p>
        </p:txBody>
      </p:sp>
      <p:sp>
        <p:nvSpPr>
          <p:cNvPr id="114" name="Google Shape;114;p25"/>
          <p:cNvSpPr txBox="1"/>
          <p:nvPr/>
        </p:nvSpPr>
        <p:spPr>
          <a:xfrm>
            <a:off x="545900" y="857725"/>
            <a:ext cx="4876200" cy="1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latin typeface="Quicksand"/>
              <a:ea typeface="Quicksand"/>
              <a:cs typeface="Quicksand"/>
              <a:sym typeface="Quicksan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6"/>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California Statewide - English </a:t>
            </a:r>
            <a:endParaRPr/>
          </a:p>
        </p:txBody>
      </p:sp>
      <p:sp>
        <p:nvSpPr>
          <p:cNvPr id="120" name="Google Shape;120;p26"/>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 sz="1800"/>
              <a:t>Completed Transfer Level English</a:t>
            </a:r>
            <a:endParaRPr sz="1800"/>
          </a:p>
          <a:p>
            <a:pPr indent="0" lvl="0" marL="0" rtl="0" algn="l">
              <a:spcBef>
                <a:spcPts val="360"/>
              </a:spcBef>
              <a:spcAft>
                <a:spcPts val="0"/>
              </a:spcAft>
              <a:buNone/>
            </a:pPr>
            <a:r>
              <a:t/>
            </a:r>
            <a:endParaRPr sz="1800"/>
          </a:p>
          <a:p>
            <a:pPr indent="0" lvl="0" marL="0" rtl="0" algn="l">
              <a:spcBef>
                <a:spcPts val="360"/>
              </a:spcBef>
              <a:spcAft>
                <a:spcPts val="0"/>
              </a:spcAft>
              <a:buNone/>
            </a:pPr>
            <a:r>
              <a:rPr lang="en" sz="1800"/>
              <a:t>Fall 2018: </a:t>
            </a:r>
            <a:r>
              <a:rPr lang="en" sz="1800"/>
              <a:t>80% increase of students who completed transfer-level English</a:t>
            </a:r>
            <a:endParaRPr sz="1800"/>
          </a:p>
          <a:p>
            <a:pPr indent="457200" lvl="0" marL="457200" rtl="0" algn="l">
              <a:spcBef>
                <a:spcPts val="360"/>
              </a:spcBef>
              <a:spcAft>
                <a:spcPts val="0"/>
              </a:spcAft>
              <a:buNone/>
            </a:pPr>
            <a:r>
              <a:rPr lang="en" sz="1800"/>
              <a:t>(</a:t>
            </a:r>
            <a:r>
              <a:rPr lang="en" sz="1800"/>
              <a:t>18,903 more than in fall 2017)</a:t>
            </a:r>
            <a:endParaRPr sz="1800"/>
          </a:p>
          <a:p>
            <a:pPr indent="457200" lvl="0" marL="0" rtl="0" algn="l">
              <a:spcBef>
                <a:spcPts val="360"/>
              </a:spcBef>
              <a:spcAft>
                <a:spcPts val="0"/>
              </a:spcAft>
              <a:buNone/>
            </a:pPr>
            <a:r>
              <a:t/>
            </a:r>
            <a:endParaRPr sz="1800"/>
          </a:p>
          <a:p>
            <a:pPr indent="0" lvl="0" marL="0" rtl="0" algn="l">
              <a:spcBef>
                <a:spcPts val="360"/>
              </a:spcBef>
              <a:spcAft>
                <a:spcPts val="0"/>
              </a:spcAft>
              <a:buNone/>
            </a:pPr>
            <a:r>
              <a:rPr lang="en" sz="1800"/>
              <a:t>Gains: 	Latinx students (10,569 more)</a:t>
            </a:r>
            <a:endParaRPr sz="1800"/>
          </a:p>
          <a:p>
            <a:pPr indent="457200" lvl="0" marL="457200" rtl="0" algn="l">
              <a:spcBef>
                <a:spcPts val="360"/>
              </a:spcBef>
              <a:spcAft>
                <a:spcPts val="0"/>
              </a:spcAft>
              <a:buNone/>
            </a:pPr>
            <a:r>
              <a:rPr lang="en" sz="1800"/>
              <a:t>White students (3,136 more) </a:t>
            </a:r>
            <a:endParaRPr sz="1800"/>
          </a:p>
          <a:p>
            <a:pPr indent="457200" lvl="0" marL="457200" rtl="0" algn="l">
              <a:spcBef>
                <a:spcPts val="360"/>
              </a:spcBef>
              <a:spcAft>
                <a:spcPts val="0"/>
              </a:spcAft>
              <a:buNone/>
            </a:pPr>
            <a:r>
              <a:rPr lang="en" sz="1800"/>
              <a:t>Asian students (2,780 more)</a:t>
            </a:r>
            <a:endParaRPr sz="1800"/>
          </a:p>
          <a:p>
            <a:pPr indent="457200" lvl="0" marL="457200" rtl="0" algn="l">
              <a:spcBef>
                <a:spcPts val="360"/>
              </a:spcBef>
              <a:spcAft>
                <a:spcPts val="0"/>
              </a:spcAft>
              <a:buNone/>
            </a:pPr>
            <a:r>
              <a:t/>
            </a:r>
            <a:endParaRPr sz="1800"/>
          </a:p>
          <a:p>
            <a:pPr indent="457200" lvl="0" marL="457200" rtl="0" algn="l">
              <a:spcBef>
                <a:spcPts val="360"/>
              </a:spcBef>
              <a:spcAft>
                <a:spcPts val="0"/>
              </a:spcAft>
              <a:buNone/>
            </a:pPr>
            <a:r>
              <a:rPr lang="en" sz="1800"/>
              <a:t>									F15-F18 Statewide Analysis</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27"/>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
              <a:t>California Statewide - Math</a:t>
            </a:r>
            <a:endParaRPr/>
          </a:p>
        </p:txBody>
      </p:sp>
      <p:sp>
        <p:nvSpPr>
          <p:cNvPr id="126" name="Google Shape;126;p27"/>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 sz="1800"/>
              <a:t>Completed Transfer Level Math</a:t>
            </a:r>
            <a:endParaRPr sz="1800"/>
          </a:p>
          <a:p>
            <a:pPr indent="0" lvl="0" marL="0" rtl="0" algn="l">
              <a:spcBef>
                <a:spcPts val="360"/>
              </a:spcBef>
              <a:spcAft>
                <a:spcPts val="0"/>
              </a:spcAft>
              <a:buClr>
                <a:schemeClr val="dk1"/>
              </a:buClr>
              <a:buSzPts val="1100"/>
              <a:buFont typeface="Arial"/>
              <a:buNone/>
            </a:pPr>
            <a:r>
              <a:t/>
            </a:r>
            <a:endParaRPr sz="1800"/>
          </a:p>
          <a:p>
            <a:pPr indent="0" lvl="0" marL="0" rtl="0" algn="l">
              <a:spcBef>
                <a:spcPts val="360"/>
              </a:spcBef>
              <a:spcAft>
                <a:spcPts val="0"/>
              </a:spcAft>
              <a:buNone/>
            </a:pPr>
            <a:r>
              <a:rPr lang="en" sz="1800"/>
              <a:t>Fall 2018: 	</a:t>
            </a:r>
            <a:r>
              <a:rPr lang="en" sz="1800"/>
              <a:t>116% increase students completed a transfer-level </a:t>
            </a:r>
            <a:endParaRPr sz="1800"/>
          </a:p>
          <a:p>
            <a:pPr indent="457200" lvl="0" marL="914400" rtl="0" algn="l">
              <a:spcBef>
                <a:spcPts val="360"/>
              </a:spcBef>
              <a:spcAft>
                <a:spcPts val="0"/>
              </a:spcAft>
              <a:buNone/>
            </a:pPr>
            <a:r>
              <a:rPr lang="en" sz="1800"/>
              <a:t>stats/liberal arts math </a:t>
            </a:r>
            <a:endParaRPr sz="1800"/>
          </a:p>
          <a:p>
            <a:pPr indent="457200" lvl="0" marL="914400" rtl="0" algn="l">
              <a:spcBef>
                <a:spcPts val="360"/>
              </a:spcBef>
              <a:spcAft>
                <a:spcPts val="0"/>
              </a:spcAft>
              <a:buNone/>
            </a:pPr>
            <a:r>
              <a:rPr lang="en" sz="1800"/>
              <a:t>(</a:t>
            </a:r>
            <a:r>
              <a:rPr lang="en" sz="1800"/>
              <a:t>5,552 more than in fall 2017)</a:t>
            </a:r>
            <a:endParaRPr sz="1800"/>
          </a:p>
          <a:p>
            <a:pPr indent="457200" lvl="0" marL="457200" rtl="0" algn="l">
              <a:spcBef>
                <a:spcPts val="360"/>
              </a:spcBef>
              <a:spcAft>
                <a:spcPts val="0"/>
              </a:spcAft>
              <a:buNone/>
            </a:pPr>
            <a:r>
              <a:t/>
            </a:r>
            <a:endParaRPr sz="1800"/>
          </a:p>
          <a:p>
            <a:pPr indent="0" lvl="0" marL="0" rtl="0" algn="l">
              <a:spcBef>
                <a:spcPts val="360"/>
              </a:spcBef>
              <a:spcAft>
                <a:spcPts val="0"/>
              </a:spcAft>
              <a:buNone/>
            </a:pPr>
            <a:r>
              <a:rPr lang="en" sz="1800"/>
              <a:t>Gains:		Latinx students (2,827 more)</a:t>
            </a:r>
            <a:endParaRPr sz="1800"/>
          </a:p>
          <a:p>
            <a:pPr indent="457200" lvl="0" marL="914400" rtl="0" algn="l">
              <a:spcBef>
                <a:spcPts val="360"/>
              </a:spcBef>
              <a:spcAft>
                <a:spcPts val="0"/>
              </a:spcAft>
              <a:buNone/>
            </a:pPr>
            <a:r>
              <a:rPr lang="en" sz="1800"/>
              <a:t>White students (1,283 more)</a:t>
            </a:r>
            <a:endParaRPr sz="1800"/>
          </a:p>
          <a:p>
            <a:pPr indent="457200" lvl="0" marL="914400" rtl="0" algn="l">
              <a:spcBef>
                <a:spcPts val="360"/>
              </a:spcBef>
              <a:spcAft>
                <a:spcPts val="0"/>
              </a:spcAft>
              <a:buNone/>
            </a:pPr>
            <a:r>
              <a:rPr lang="en" sz="1800"/>
              <a:t>Asian students (743 more). </a:t>
            </a:r>
            <a:endParaRPr sz="1800"/>
          </a:p>
          <a:p>
            <a:pPr indent="457200" lvl="0" marL="914400" rtl="0" algn="l">
              <a:spcBef>
                <a:spcPts val="360"/>
              </a:spcBef>
              <a:spcAft>
                <a:spcPts val="0"/>
              </a:spcAft>
              <a:buNone/>
            </a:pPr>
            <a:r>
              <a:rPr lang="en" sz="1800"/>
              <a:t>								</a:t>
            </a:r>
            <a:r>
              <a:rPr lang="en" sz="1800"/>
              <a:t>F15-F18 Statewide Analysis</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28"/>
          <p:cNvSpPr txBox="1"/>
          <p:nvPr/>
        </p:nvSpPr>
        <p:spPr>
          <a:xfrm>
            <a:off x="3546300" y="311325"/>
            <a:ext cx="3072600" cy="81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F2F2F2"/>
              </a:buClr>
              <a:buSzPts val="2400"/>
              <a:buFont typeface="Quicksand"/>
              <a:buNone/>
            </a:pPr>
            <a:r>
              <a:t/>
            </a:r>
            <a:endParaRPr>
              <a:solidFill>
                <a:srgbClr val="434343"/>
              </a:solidFill>
              <a:latin typeface="Roboto"/>
              <a:ea typeface="Roboto"/>
              <a:cs typeface="Roboto"/>
              <a:sym typeface="Roboto"/>
            </a:endParaRPr>
          </a:p>
        </p:txBody>
      </p:sp>
      <p:sp>
        <p:nvSpPr>
          <p:cNvPr id="132" name="Google Shape;132;p28"/>
          <p:cNvSpPr txBox="1"/>
          <p:nvPr/>
        </p:nvSpPr>
        <p:spPr>
          <a:xfrm>
            <a:off x="363450" y="66975"/>
            <a:ext cx="5627700" cy="4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F2F2F2"/>
              </a:buClr>
              <a:buSzPts val="2400"/>
              <a:buFont typeface="Quicksand"/>
              <a:buNone/>
            </a:pPr>
            <a:r>
              <a:rPr b="1" lang="en" sz="1900">
                <a:solidFill>
                  <a:srgbClr val="F3F3F3"/>
                </a:solidFill>
                <a:latin typeface="Quicksand"/>
                <a:ea typeface="Quicksand"/>
                <a:cs typeface="Quicksand"/>
                <a:sym typeface="Quicksand"/>
              </a:rPr>
              <a:t>Hartnell </a:t>
            </a:r>
            <a:r>
              <a:rPr b="1" lang="en" sz="1900">
                <a:solidFill>
                  <a:srgbClr val="F3F3F3"/>
                </a:solidFill>
                <a:latin typeface="Quicksand"/>
                <a:ea typeface="Quicksand"/>
                <a:cs typeface="Quicksand"/>
                <a:sym typeface="Quicksand"/>
              </a:rPr>
              <a:t>Math Placement Changes AY16-19</a:t>
            </a:r>
            <a:endParaRPr sz="1900">
              <a:solidFill>
                <a:srgbClr val="F3F3F3"/>
              </a:solidFill>
              <a:latin typeface="Roboto"/>
              <a:ea typeface="Roboto"/>
              <a:cs typeface="Roboto"/>
              <a:sym typeface="Roboto"/>
            </a:endParaRPr>
          </a:p>
          <a:p>
            <a:pPr indent="0" lvl="0" marL="0" rtl="0" algn="l">
              <a:spcBef>
                <a:spcPts val="0"/>
              </a:spcBef>
              <a:spcAft>
                <a:spcPts val="0"/>
              </a:spcAft>
              <a:buNone/>
            </a:pPr>
            <a:r>
              <a:t/>
            </a:r>
            <a:endParaRPr>
              <a:latin typeface="Quicksand"/>
              <a:ea typeface="Quicksand"/>
              <a:cs typeface="Quicksand"/>
              <a:sym typeface="Quicksand"/>
            </a:endParaRPr>
          </a:p>
        </p:txBody>
      </p:sp>
      <p:pic>
        <p:nvPicPr>
          <p:cNvPr id="133" name="Google Shape;133;p28"/>
          <p:cNvPicPr preferRelativeResize="0"/>
          <p:nvPr/>
        </p:nvPicPr>
        <p:blipFill>
          <a:blip r:embed="rId3">
            <a:alphaModFix/>
          </a:blip>
          <a:stretch>
            <a:fillRect/>
          </a:stretch>
        </p:blipFill>
        <p:spPr>
          <a:xfrm>
            <a:off x="301625" y="706000"/>
            <a:ext cx="7838425" cy="40016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9"/>
          <p:cNvSpPr txBox="1"/>
          <p:nvPr/>
        </p:nvSpPr>
        <p:spPr>
          <a:xfrm>
            <a:off x="194675" y="60125"/>
            <a:ext cx="5901600" cy="36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F2F2F2"/>
              </a:buClr>
              <a:buSzPts val="2400"/>
              <a:buFont typeface="Quicksand"/>
              <a:buNone/>
            </a:pPr>
            <a:r>
              <a:rPr b="1" lang="en" sz="1900">
                <a:solidFill>
                  <a:srgbClr val="F3F3F3"/>
                </a:solidFill>
                <a:latin typeface="Quicksand"/>
                <a:ea typeface="Quicksand"/>
                <a:cs typeface="Quicksand"/>
                <a:sym typeface="Quicksand"/>
              </a:rPr>
              <a:t>Hartnell </a:t>
            </a:r>
            <a:r>
              <a:rPr b="1" lang="en" sz="1900">
                <a:solidFill>
                  <a:srgbClr val="F3F3F3"/>
                </a:solidFill>
                <a:latin typeface="Quicksand"/>
                <a:ea typeface="Quicksand"/>
                <a:cs typeface="Quicksand"/>
                <a:sym typeface="Quicksand"/>
              </a:rPr>
              <a:t>English Placement Changes AY 16-19</a:t>
            </a:r>
            <a:endParaRPr sz="1900">
              <a:solidFill>
                <a:srgbClr val="F3F3F3"/>
              </a:solidFill>
              <a:latin typeface="Roboto"/>
              <a:ea typeface="Roboto"/>
              <a:cs typeface="Roboto"/>
              <a:sym typeface="Roboto"/>
            </a:endParaRPr>
          </a:p>
        </p:txBody>
      </p:sp>
      <p:pic>
        <p:nvPicPr>
          <p:cNvPr id="139" name="Google Shape;139;p29"/>
          <p:cNvPicPr preferRelativeResize="0"/>
          <p:nvPr/>
        </p:nvPicPr>
        <p:blipFill>
          <a:blip r:embed="rId3">
            <a:alphaModFix/>
          </a:blip>
          <a:stretch>
            <a:fillRect/>
          </a:stretch>
        </p:blipFill>
        <p:spPr>
          <a:xfrm>
            <a:off x="152400" y="640225"/>
            <a:ext cx="8136900" cy="42855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Google Shape;144;p30"/>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California Statewide Analysis</a:t>
            </a:r>
            <a:endParaRPr/>
          </a:p>
        </p:txBody>
      </p:sp>
      <p:sp>
        <p:nvSpPr>
          <p:cNvPr id="145" name="Google Shape;145;p30"/>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
              <a:t>“</a:t>
            </a:r>
            <a:r>
              <a:rPr lang="en"/>
              <a:t>Overall, findings suggest that despite a substantial influx of students into transfer-level English and math courses, student success has not declined—students, it seems, are rising to the occasion.”                </a:t>
            </a:r>
            <a:r>
              <a:rPr b="0" lang="en" sz="1100" u="sng">
                <a:solidFill>
                  <a:srgbClr val="1155CC"/>
                </a:solidFill>
                <a:latin typeface="Arial"/>
                <a:ea typeface="Arial"/>
                <a:cs typeface="Arial"/>
                <a:sym typeface="Arial"/>
                <a:hlinkClick r:id="rId3"/>
              </a:rPr>
              <a:t>Http://bit.ly/AccessEnrollmentSuccessRP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31"/>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Guided Self Placement Tool </a:t>
            </a:r>
            <a:r>
              <a:rPr lang="en"/>
              <a:t>Home Page</a:t>
            </a:r>
            <a:endParaRPr/>
          </a:p>
        </p:txBody>
      </p:sp>
      <p:sp>
        <p:nvSpPr>
          <p:cNvPr id="151" name="Google Shape;151;p31"/>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pic>
        <p:nvPicPr>
          <p:cNvPr id="152" name="Google Shape;152;p31"/>
          <p:cNvPicPr preferRelativeResize="0"/>
          <p:nvPr/>
        </p:nvPicPr>
        <p:blipFill rotWithShape="1">
          <a:blip r:embed="rId3">
            <a:alphaModFix/>
          </a:blip>
          <a:srcRect b="0" l="0" r="0" t="2799"/>
          <a:stretch/>
        </p:blipFill>
        <p:spPr>
          <a:xfrm>
            <a:off x="599475" y="1283512"/>
            <a:ext cx="7309950" cy="3227775"/>
          </a:xfrm>
          <a:prstGeom prst="rect">
            <a:avLst/>
          </a:prstGeom>
          <a:noFill/>
          <a:ln>
            <a:noFill/>
          </a:ln>
        </p:spPr>
      </p:pic>
      <p:sp>
        <p:nvSpPr>
          <p:cNvPr id="153" name="Google Shape;153;p31"/>
          <p:cNvSpPr txBox="1"/>
          <p:nvPr/>
        </p:nvSpPr>
        <p:spPr>
          <a:xfrm>
            <a:off x="545900" y="857725"/>
            <a:ext cx="4876200" cy="1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latin typeface="Quicksand"/>
              <a:ea typeface="Quicksand"/>
              <a:cs typeface="Quicksand"/>
              <a:sym typeface="Quicksand"/>
            </a:endParaRPr>
          </a:p>
        </p:txBody>
      </p:sp>
      <p:sp>
        <p:nvSpPr>
          <p:cNvPr id="154" name="Google Shape;154;p31"/>
          <p:cNvSpPr txBox="1"/>
          <p:nvPr/>
        </p:nvSpPr>
        <p:spPr>
          <a:xfrm>
            <a:off x="483275" y="769775"/>
            <a:ext cx="5985600" cy="42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Quicksand"/>
                <a:ea typeface="Quicksand"/>
                <a:cs typeface="Quicksand"/>
                <a:sym typeface="Quicksand"/>
              </a:rPr>
              <a:t>Step 1: Choose the desired discipline…...</a:t>
            </a:r>
            <a:endParaRPr>
              <a:latin typeface="Quicksand"/>
              <a:ea typeface="Quicksand"/>
              <a:cs typeface="Quicksand"/>
              <a:sym typeface="Quicksan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32"/>
          <p:cNvSpPr txBox="1"/>
          <p:nvPr>
            <p:ph type="title"/>
          </p:nvPr>
        </p:nvSpPr>
        <p:spPr>
          <a:xfrm>
            <a:off x="26773" y="12553"/>
            <a:ext cx="6165300" cy="5004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a:t>Hartnell </a:t>
            </a:r>
            <a:r>
              <a:rPr lang="en"/>
              <a:t>Online Placement Tool</a:t>
            </a:r>
            <a:endParaRPr/>
          </a:p>
        </p:txBody>
      </p:sp>
      <p:sp>
        <p:nvSpPr>
          <p:cNvPr id="160" name="Google Shape;160;p32"/>
          <p:cNvSpPr txBox="1"/>
          <p:nvPr>
            <p:ph idx="1" type="body"/>
          </p:nvPr>
        </p:nvSpPr>
        <p:spPr>
          <a:xfrm>
            <a:off x="457200" y="1200150"/>
            <a:ext cx="8229600" cy="33945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i="1" lang="en"/>
              <a:t>Next up for the tool:</a:t>
            </a:r>
            <a:endParaRPr i="1"/>
          </a:p>
          <a:p>
            <a:pPr indent="-419100" lvl="0" marL="457200" rtl="0" algn="l">
              <a:spcBef>
                <a:spcPts val="360"/>
              </a:spcBef>
              <a:spcAft>
                <a:spcPts val="0"/>
              </a:spcAft>
              <a:buSzPts val="3000"/>
              <a:buAutoNum type="arabicPeriod"/>
            </a:pPr>
            <a:r>
              <a:rPr b="0" lang="en" sz="3000">
                <a:latin typeface="Quicksand"/>
                <a:ea typeface="Quicksand"/>
                <a:cs typeface="Quicksand"/>
                <a:sym typeface="Quicksand"/>
              </a:rPr>
              <a:t>Adding modified language for Continuing students. </a:t>
            </a:r>
            <a:endParaRPr b="0" sz="3000">
              <a:latin typeface="Quicksand"/>
              <a:ea typeface="Quicksand"/>
              <a:cs typeface="Quicksand"/>
              <a:sym typeface="Quicksand"/>
            </a:endParaRPr>
          </a:p>
          <a:p>
            <a:pPr indent="-419100" lvl="0" marL="457200" rtl="0" algn="l">
              <a:spcBef>
                <a:spcPts val="0"/>
              </a:spcBef>
              <a:spcAft>
                <a:spcPts val="0"/>
              </a:spcAft>
              <a:buSzPts val="3000"/>
              <a:buAutoNum type="arabicPeriod"/>
            </a:pPr>
            <a:r>
              <a:rPr b="0" lang="en" sz="3000">
                <a:latin typeface="Quicksand"/>
                <a:ea typeface="Quicksand"/>
                <a:cs typeface="Quicksand"/>
                <a:sym typeface="Quicksand"/>
              </a:rPr>
              <a:t>Adding GED/HiSET Data</a:t>
            </a:r>
            <a:endParaRPr b="0" sz="3000">
              <a:latin typeface="Quicksand"/>
              <a:ea typeface="Quicksand"/>
              <a:cs typeface="Quicksand"/>
              <a:sym typeface="Quicksand"/>
            </a:endParaRPr>
          </a:p>
          <a:p>
            <a:pPr indent="-419100" lvl="0" marL="457200" rtl="0" algn="l">
              <a:spcBef>
                <a:spcPts val="0"/>
              </a:spcBef>
              <a:spcAft>
                <a:spcPts val="0"/>
              </a:spcAft>
              <a:buSzPts val="3000"/>
              <a:buAutoNum type="arabicPeriod"/>
            </a:pPr>
            <a:r>
              <a:rPr b="0" lang="en" sz="3000">
                <a:latin typeface="Quicksand"/>
                <a:ea typeface="Quicksand"/>
                <a:cs typeface="Quicksand"/>
                <a:sym typeface="Quicksand"/>
              </a:rPr>
              <a:t>Currently piloting ESL Placement Tool</a:t>
            </a:r>
            <a:endParaRPr b="0" sz="3000">
              <a:latin typeface="Quicksand"/>
              <a:ea typeface="Quicksand"/>
              <a:cs typeface="Quicksand"/>
              <a:sym typeface="Quicksan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