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  <p:sldMasterId id="2147483671" r:id="rId3"/>
  </p:sldMasterIdLst>
  <p:notesMasterIdLst>
    <p:notesMasterId r:id="rId21"/>
  </p:notesMasterIdLst>
  <p:handoutMasterIdLst>
    <p:handoutMasterId r:id="rId22"/>
  </p:handoutMasterIdLst>
  <p:sldIdLst>
    <p:sldId id="258" r:id="rId4"/>
    <p:sldId id="264" r:id="rId5"/>
    <p:sldId id="263" r:id="rId6"/>
    <p:sldId id="261" r:id="rId7"/>
    <p:sldId id="269" r:id="rId8"/>
    <p:sldId id="270" r:id="rId9"/>
    <p:sldId id="276" r:id="rId10"/>
    <p:sldId id="271" r:id="rId11"/>
    <p:sldId id="272" r:id="rId12"/>
    <p:sldId id="273" r:id="rId13"/>
    <p:sldId id="268" r:id="rId14"/>
    <p:sldId id="277" r:id="rId15"/>
    <p:sldId id="266" r:id="rId16"/>
    <p:sldId id="274" r:id="rId17"/>
    <p:sldId id="275" r:id="rId18"/>
    <p:sldId id="265" r:id="rId19"/>
    <p:sldId id="267" r:id="rId20"/>
  </p:sldIdLst>
  <p:sldSz cx="9144000" cy="6858000" type="screen4x3"/>
  <p:notesSz cx="7010400" cy="9296400"/>
  <p:embeddedFontLs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icksand Bold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5CC7B-87B5-4C06-817A-A5D9B39FF2D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63F29-7227-45DF-A860-E03AF9AA3A63}">
      <dgm:prSet phldrT="[Text]" custT="1"/>
      <dgm:spPr/>
      <dgm:t>
        <a:bodyPr/>
        <a:lstStyle/>
        <a:p>
          <a:r>
            <a:rPr lang="en-US" sz="1100" dirty="0" smtClean="0"/>
            <a:t>STUDENT IN EMOTIONAL DISTRESS OR CRISIS  (Levels 1 &amp; 2)</a:t>
          </a:r>
        </a:p>
        <a:p>
          <a:endParaRPr lang="en-US" sz="1000" dirty="0" smtClean="0"/>
        </a:p>
        <a:p>
          <a:r>
            <a:rPr lang="en-US" sz="1000" dirty="0" smtClean="0"/>
            <a:t>NOT life threatening;  student is troubled, confused, very sad, anxious, irritable; has thoughts about not wanting to live; difficulties in interacting with others; change in academic performance and attendance. </a:t>
          </a:r>
        </a:p>
        <a:p>
          <a:endParaRPr lang="en-US" sz="1000" dirty="0"/>
        </a:p>
      </dgm:t>
    </dgm:pt>
    <dgm:pt modelId="{5C5937BB-47C6-49F5-838F-114D08D298AD}" type="parTrans" cxnId="{92C6C517-08A1-4853-828A-ECA98002D5DA}">
      <dgm:prSet/>
      <dgm:spPr/>
      <dgm:t>
        <a:bodyPr/>
        <a:lstStyle/>
        <a:p>
          <a:endParaRPr lang="en-US"/>
        </a:p>
      </dgm:t>
    </dgm:pt>
    <dgm:pt modelId="{205DF4B4-5741-4912-A701-53CC3D8D85D4}" type="sibTrans" cxnId="{92C6C517-08A1-4853-828A-ECA98002D5DA}">
      <dgm:prSet/>
      <dgm:spPr/>
      <dgm:t>
        <a:bodyPr/>
        <a:lstStyle/>
        <a:p>
          <a:endParaRPr lang="en-US"/>
        </a:p>
      </dgm:t>
    </dgm:pt>
    <dgm:pt modelId="{8D99511E-BAB3-4965-8BB8-9CD19B6BE909}">
      <dgm:prSet phldrT="[Text]" custT="1"/>
      <dgm:spPr/>
      <dgm:t>
        <a:bodyPr/>
        <a:lstStyle/>
        <a:p>
          <a:r>
            <a:rPr lang="en-US" sz="1200" dirty="0" smtClean="0"/>
            <a:t>REFER TO  Crisis Counseling Services </a:t>
          </a:r>
          <a:endParaRPr lang="en-US" sz="1200" dirty="0"/>
        </a:p>
      </dgm:t>
    </dgm:pt>
    <dgm:pt modelId="{D5655F6A-6176-4905-9728-2B548A8EDB11}" type="parTrans" cxnId="{65CB0893-B886-4775-B79C-653332971B03}">
      <dgm:prSet/>
      <dgm:spPr/>
      <dgm:t>
        <a:bodyPr/>
        <a:lstStyle/>
        <a:p>
          <a:endParaRPr lang="en-US"/>
        </a:p>
      </dgm:t>
    </dgm:pt>
    <dgm:pt modelId="{E7BA5E39-B1C0-42DA-867B-075065329B0B}" type="sibTrans" cxnId="{65CB0893-B886-4775-B79C-653332971B03}">
      <dgm:prSet/>
      <dgm:spPr/>
      <dgm:t>
        <a:bodyPr/>
        <a:lstStyle/>
        <a:p>
          <a:endParaRPr lang="en-US"/>
        </a:p>
      </dgm:t>
    </dgm:pt>
    <dgm:pt modelId="{63FE2589-5E5F-40A2-A2B6-20D0A833B39F}">
      <dgm:prSet phldrT="[Text]" custT="1"/>
      <dgm:spPr/>
      <dgm:t>
        <a:bodyPr/>
        <a:lstStyle/>
        <a:p>
          <a:r>
            <a:rPr lang="en-US" sz="1100" dirty="0" smtClean="0"/>
            <a:t>DISRUPTIVE STUDENT</a:t>
          </a:r>
        </a:p>
        <a:p>
          <a:endParaRPr lang="en-US" sz="1000" dirty="0" smtClean="0"/>
        </a:p>
        <a:p>
          <a:r>
            <a:rPr lang="en-US" sz="1000" dirty="0" smtClean="0"/>
            <a:t>Safety is NOT an immediate concern</a:t>
          </a:r>
        </a:p>
        <a:p>
          <a:r>
            <a:rPr lang="en-US" sz="1000" dirty="0" smtClean="0"/>
            <a:t>May violate standards of student conduct (AP 5500)</a:t>
          </a:r>
          <a:endParaRPr lang="en-US" sz="1000" dirty="0"/>
        </a:p>
      </dgm:t>
    </dgm:pt>
    <dgm:pt modelId="{9DC00FE2-ECE0-4F04-8ECF-E8961576C1FD}" type="parTrans" cxnId="{5E63DD40-379D-482B-82AD-20B313C5D270}">
      <dgm:prSet/>
      <dgm:spPr/>
      <dgm:t>
        <a:bodyPr/>
        <a:lstStyle/>
        <a:p>
          <a:endParaRPr lang="en-US"/>
        </a:p>
      </dgm:t>
    </dgm:pt>
    <dgm:pt modelId="{158B1914-78C1-4083-85D1-07BC489887A1}" type="sibTrans" cxnId="{5E63DD40-379D-482B-82AD-20B313C5D270}">
      <dgm:prSet/>
      <dgm:spPr/>
      <dgm:t>
        <a:bodyPr/>
        <a:lstStyle/>
        <a:p>
          <a:endParaRPr lang="en-US"/>
        </a:p>
      </dgm:t>
    </dgm:pt>
    <dgm:pt modelId="{DEA7E02E-11AE-4EA9-8D68-34A1FEEB7A35}">
      <dgm:prSet phldrT="[Text]" custT="1"/>
      <dgm:spPr/>
      <dgm:t>
        <a:bodyPr/>
        <a:lstStyle/>
        <a:p>
          <a:r>
            <a:rPr lang="en-US" sz="1200" dirty="0" smtClean="0"/>
            <a:t>Report to Behavior Intervention Team</a:t>
          </a:r>
          <a:endParaRPr lang="en-US" sz="1200" dirty="0"/>
        </a:p>
      </dgm:t>
    </dgm:pt>
    <dgm:pt modelId="{4911DE8C-7384-4F07-9A45-2740348ECB9B}" type="parTrans" cxnId="{877F9EC1-F1AF-4CDC-816C-0E936E9E862A}">
      <dgm:prSet/>
      <dgm:spPr/>
      <dgm:t>
        <a:bodyPr/>
        <a:lstStyle/>
        <a:p>
          <a:endParaRPr lang="en-US"/>
        </a:p>
      </dgm:t>
    </dgm:pt>
    <dgm:pt modelId="{43F6E58C-936F-4B5D-90A6-DB2C7B31C305}" type="sibTrans" cxnId="{877F9EC1-F1AF-4CDC-816C-0E936E9E862A}">
      <dgm:prSet/>
      <dgm:spPr/>
      <dgm:t>
        <a:bodyPr/>
        <a:lstStyle/>
        <a:p>
          <a:endParaRPr lang="en-US"/>
        </a:p>
      </dgm:t>
    </dgm:pt>
    <dgm:pt modelId="{B0B97A6C-AF98-45A1-A6F2-0ED42AB13954}">
      <dgm:prSet phldrT="[Text]" custT="1"/>
      <dgm:spPr/>
      <dgm:t>
        <a:bodyPr/>
        <a:lstStyle/>
        <a:p>
          <a:r>
            <a:rPr lang="en-US" sz="1100" dirty="0" smtClean="0"/>
            <a:t>DANGEROUS STUDENT</a:t>
          </a:r>
        </a:p>
        <a:p>
          <a:r>
            <a:rPr lang="en-US" sz="1000" dirty="0" smtClean="0"/>
            <a:t> </a:t>
          </a:r>
        </a:p>
        <a:p>
          <a:r>
            <a:rPr lang="en-US" sz="1000" dirty="0" smtClean="0"/>
            <a:t>Safety IS an immediate concern; verbal or physical threats to harm self or others; active threats of suicide with imminent plan, method and means, may resist help</a:t>
          </a:r>
        </a:p>
      </dgm:t>
    </dgm:pt>
    <dgm:pt modelId="{5EF89BC1-D10A-41F7-AE55-14B2F586A879}" type="parTrans" cxnId="{90AB394A-3DAE-445A-882D-65283515FA21}">
      <dgm:prSet/>
      <dgm:spPr/>
      <dgm:t>
        <a:bodyPr/>
        <a:lstStyle/>
        <a:p>
          <a:endParaRPr lang="en-US"/>
        </a:p>
      </dgm:t>
    </dgm:pt>
    <dgm:pt modelId="{C6C23CEB-917C-4C20-8F54-5A7999CBF4FB}" type="sibTrans" cxnId="{90AB394A-3DAE-445A-882D-65283515FA21}">
      <dgm:prSet/>
      <dgm:spPr/>
      <dgm:t>
        <a:bodyPr/>
        <a:lstStyle/>
        <a:p>
          <a:endParaRPr lang="en-US"/>
        </a:p>
      </dgm:t>
    </dgm:pt>
    <dgm:pt modelId="{EAF736B4-9B20-4F3D-AE2B-132F14936D10}">
      <dgm:prSet phldrT="[Text]" custT="1"/>
      <dgm:spPr/>
      <dgm:t>
        <a:bodyPr/>
        <a:lstStyle/>
        <a:p>
          <a:r>
            <a:rPr lang="en-US" sz="1200" dirty="0" smtClean="0"/>
            <a:t>EMERGENCY!</a:t>
          </a:r>
          <a:endParaRPr lang="en-US" sz="1200" dirty="0"/>
        </a:p>
      </dgm:t>
    </dgm:pt>
    <dgm:pt modelId="{5EEF1ED9-523D-4BD0-888F-8B4AC5D64B96}" type="parTrans" cxnId="{003A4439-DE53-4D44-B2BD-B954D5443B37}">
      <dgm:prSet/>
      <dgm:spPr/>
      <dgm:t>
        <a:bodyPr/>
        <a:lstStyle/>
        <a:p>
          <a:endParaRPr lang="en-US"/>
        </a:p>
      </dgm:t>
    </dgm:pt>
    <dgm:pt modelId="{C9646E6B-56F4-4252-8D39-1449C64BA600}" type="sibTrans" cxnId="{003A4439-DE53-4D44-B2BD-B954D5443B37}">
      <dgm:prSet/>
      <dgm:spPr/>
      <dgm:t>
        <a:bodyPr/>
        <a:lstStyle/>
        <a:p>
          <a:endParaRPr lang="en-US"/>
        </a:p>
      </dgm:t>
    </dgm:pt>
    <dgm:pt modelId="{A04140DF-5800-4054-B720-DEDC3E2A17AC}">
      <dgm:prSet phldrT="[Text]" custT="1"/>
      <dgm:spPr/>
      <dgm:t>
        <a:bodyPr/>
        <a:lstStyle/>
        <a:p>
          <a:r>
            <a:rPr lang="en-US" sz="1200" dirty="0" smtClean="0"/>
            <a:t>Walk with student to D-123, 124, 126, 127 and complete intake</a:t>
          </a:r>
          <a:endParaRPr lang="en-US" sz="1200" dirty="0"/>
        </a:p>
      </dgm:t>
    </dgm:pt>
    <dgm:pt modelId="{7EE45409-03AA-4FEE-96DA-45D5DF60D82E}" type="parTrans" cxnId="{9566295D-AA02-447F-93A4-FB47FA9BB425}">
      <dgm:prSet/>
      <dgm:spPr/>
      <dgm:t>
        <a:bodyPr/>
        <a:lstStyle/>
        <a:p>
          <a:endParaRPr lang="en-US"/>
        </a:p>
      </dgm:t>
    </dgm:pt>
    <dgm:pt modelId="{CECDDD6D-3063-449C-A6C0-E1B98FBFBE1B}" type="sibTrans" cxnId="{9566295D-AA02-447F-93A4-FB47FA9BB425}">
      <dgm:prSet/>
      <dgm:spPr/>
      <dgm:t>
        <a:bodyPr/>
        <a:lstStyle/>
        <a:p>
          <a:endParaRPr lang="en-US"/>
        </a:p>
      </dgm:t>
    </dgm:pt>
    <dgm:pt modelId="{53EFE818-7414-4E62-8530-62FEA3FA4E3B}">
      <dgm:prSet phldrT="[Text]" custT="1"/>
      <dgm:spPr/>
      <dgm:t>
        <a:bodyPr/>
        <a:lstStyle/>
        <a:p>
          <a:r>
            <a:rPr lang="en-US" sz="1200" dirty="0" smtClean="0"/>
            <a:t>Walk-in hours: 11:00am -12:00  M-F</a:t>
          </a:r>
          <a:endParaRPr lang="en-US" sz="1200" dirty="0"/>
        </a:p>
      </dgm:t>
    </dgm:pt>
    <dgm:pt modelId="{2DA1081B-8357-48AE-B191-2957C88FDCDE}" type="parTrans" cxnId="{4E4954E6-D82A-4F7C-BA11-F8134086FCCF}">
      <dgm:prSet/>
      <dgm:spPr/>
      <dgm:t>
        <a:bodyPr/>
        <a:lstStyle/>
        <a:p>
          <a:endParaRPr lang="en-US"/>
        </a:p>
      </dgm:t>
    </dgm:pt>
    <dgm:pt modelId="{78F43A87-B17D-4AA2-8C22-AA1DA00CD6B2}" type="sibTrans" cxnId="{4E4954E6-D82A-4F7C-BA11-F8134086FCCF}">
      <dgm:prSet/>
      <dgm:spPr/>
      <dgm:t>
        <a:bodyPr/>
        <a:lstStyle/>
        <a:p>
          <a:endParaRPr lang="en-US"/>
        </a:p>
      </dgm:t>
    </dgm:pt>
    <dgm:pt modelId="{6E0F1B16-AB92-409C-AEB2-24CADE161D4A}">
      <dgm:prSet phldrT="[Text]" custT="1"/>
      <dgm:spPr/>
      <dgm:t>
        <a:bodyPr/>
        <a:lstStyle/>
        <a:p>
          <a:r>
            <a:rPr lang="en-US" sz="1200" dirty="0" smtClean="0"/>
            <a:t> Call VP of Student Affairs 755-6822</a:t>
          </a:r>
          <a:endParaRPr lang="en-US" sz="1200" dirty="0"/>
        </a:p>
      </dgm:t>
    </dgm:pt>
    <dgm:pt modelId="{CBF24B91-0A3B-451A-8912-46057C22BA60}" type="parTrans" cxnId="{FCBAEED2-42E5-47EF-ACFC-05C50575D56A}">
      <dgm:prSet/>
      <dgm:spPr/>
      <dgm:t>
        <a:bodyPr/>
        <a:lstStyle/>
        <a:p>
          <a:endParaRPr lang="en-US"/>
        </a:p>
      </dgm:t>
    </dgm:pt>
    <dgm:pt modelId="{A5BF6F38-AC89-41AC-8B67-CD364DB467E2}" type="sibTrans" cxnId="{FCBAEED2-42E5-47EF-ACFC-05C50575D56A}">
      <dgm:prSet/>
      <dgm:spPr/>
      <dgm:t>
        <a:bodyPr/>
        <a:lstStyle/>
        <a:p>
          <a:endParaRPr lang="en-US"/>
        </a:p>
      </dgm:t>
    </dgm:pt>
    <dgm:pt modelId="{0BF45CC1-D64F-4C56-A8B7-F97C7409FACD}">
      <dgm:prSet phldrT="[Text]" custT="1"/>
      <dgm:spPr/>
      <dgm:t>
        <a:bodyPr/>
        <a:lstStyle/>
        <a:p>
          <a:r>
            <a:rPr lang="en-US" sz="1200" dirty="0" smtClean="0"/>
            <a:t>Free and confidential</a:t>
          </a:r>
          <a:endParaRPr lang="en-US" sz="1200" dirty="0"/>
        </a:p>
      </dgm:t>
    </dgm:pt>
    <dgm:pt modelId="{1BA53AB1-E5BC-45D4-90B0-125E6D06EE8B}" type="parTrans" cxnId="{0FA0D9B2-03F2-45C8-A569-D5DB93A05ADF}">
      <dgm:prSet/>
      <dgm:spPr/>
      <dgm:t>
        <a:bodyPr/>
        <a:lstStyle/>
        <a:p>
          <a:endParaRPr lang="en-US"/>
        </a:p>
      </dgm:t>
    </dgm:pt>
    <dgm:pt modelId="{7F37B9C0-0CF0-4F92-8225-A79C8AD3B53E}" type="sibTrans" cxnId="{0FA0D9B2-03F2-45C8-A569-D5DB93A05ADF}">
      <dgm:prSet/>
      <dgm:spPr/>
      <dgm:t>
        <a:bodyPr/>
        <a:lstStyle/>
        <a:p>
          <a:endParaRPr lang="en-US"/>
        </a:p>
      </dgm:t>
    </dgm:pt>
    <dgm:pt modelId="{341B1781-F473-4FAF-AF2F-8162CE7BF0A2}">
      <dgm:prSet phldrT="[Text]" custT="1"/>
      <dgm:spPr/>
      <dgm:t>
        <a:bodyPr/>
        <a:lstStyle/>
        <a:p>
          <a:r>
            <a:rPr lang="en-US" sz="1200" dirty="0" smtClean="0"/>
            <a:t>Consultation: Crisis Counseling Services Clinical Supervisor 755-6856 and/or</a:t>
          </a:r>
          <a:endParaRPr lang="en-US" sz="1200" dirty="0"/>
        </a:p>
      </dgm:t>
    </dgm:pt>
    <dgm:pt modelId="{F4A3A1B9-209E-402C-A61C-2D54A38E5F81}" type="parTrans" cxnId="{CFB134EB-5744-4BEB-B8F9-15A0CD146F4D}">
      <dgm:prSet/>
      <dgm:spPr/>
      <dgm:t>
        <a:bodyPr/>
        <a:lstStyle/>
        <a:p>
          <a:endParaRPr lang="en-US"/>
        </a:p>
      </dgm:t>
    </dgm:pt>
    <dgm:pt modelId="{5F6543C6-AD41-4E29-9907-E330B3350CF4}" type="sibTrans" cxnId="{CFB134EB-5744-4BEB-B8F9-15A0CD146F4D}">
      <dgm:prSet/>
      <dgm:spPr/>
      <dgm:t>
        <a:bodyPr/>
        <a:lstStyle/>
        <a:p>
          <a:endParaRPr lang="en-US"/>
        </a:p>
      </dgm:t>
    </dgm:pt>
    <dgm:pt modelId="{1ACB0E06-2798-4E6E-AE84-85E2DC0C1981}">
      <dgm:prSet phldrT="[Text]" custT="1"/>
      <dgm:spPr/>
      <dgm:t>
        <a:bodyPr/>
        <a:lstStyle/>
        <a:p>
          <a:r>
            <a:rPr lang="en-US" sz="1200" dirty="0" smtClean="0"/>
            <a:t>Document!</a:t>
          </a:r>
          <a:endParaRPr lang="en-US" sz="1200" dirty="0"/>
        </a:p>
      </dgm:t>
    </dgm:pt>
    <dgm:pt modelId="{680EAA70-4AD1-4E52-822F-982C03767572}" type="parTrans" cxnId="{A39F8676-C906-4614-BC86-CBA07FB68E2C}">
      <dgm:prSet/>
      <dgm:spPr/>
      <dgm:t>
        <a:bodyPr/>
        <a:lstStyle/>
        <a:p>
          <a:endParaRPr lang="en-US"/>
        </a:p>
      </dgm:t>
    </dgm:pt>
    <dgm:pt modelId="{C5EA83CC-093A-4FDD-9172-7A69E9D141D5}" type="sibTrans" cxnId="{A39F8676-C906-4614-BC86-CBA07FB68E2C}">
      <dgm:prSet/>
      <dgm:spPr/>
      <dgm:t>
        <a:bodyPr/>
        <a:lstStyle/>
        <a:p>
          <a:endParaRPr lang="en-US"/>
        </a:p>
      </dgm:t>
    </dgm:pt>
    <dgm:pt modelId="{E160A27B-FC96-44AC-8540-861D3CE6D1B1}">
      <dgm:prSet phldrT="[Text]" custT="1"/>
      <dgm:spPr/>
      <dgm:t>
        <a:bodyPr/>
        <a:lstStyle/>
        <a:p>
          <a:r>
            <a:rPr lang="en-US" sz="1200" dirty="0" smtClean="0"/>
            <a:t>Appointment basis</a:t>
          </a:r>
          <a:endParaRPr lang="en-US" sz="1200" dirty="0"/>
        </a:p>
      </dgm:t>
    </dgm:pt>
    <dgm:pt modelId="{8DEF7C98-2F6D-496C-B23F-066EEEFB11B7}" type="parTrans" cxnId="{2E796BCB-9838-49C4-843B-7FB9A64F3D1F}">
      <dgm:prSet/>
      <dgm:spPr/>
      <dgm:t>
        <a:bodyPr/>
        <a:lstStyle/>
        <a:p>
          <a:endParaRPr lang="en-US"/>
        </a:p>
      </dgm:t>
    </dgm:pt>
    <dgm:pt modelId="{F238DE65-DD6F-4AB2-8CF4-1077E84FFAB5}" type="sibTrans" cxnId="{2E796BCB-9838-49C4-843B-7FB9A64F3D1F}">
      <dgm:prSet/>
      <dgm:spPr/>
      <dgm:t>
        <a:bodyPr/>
        <a:lstStyle/>
        <a:p>
          <a:endParaRPr lang="en-US"/>
        </a:p>
      </dgm:t>
    </dgm:pt>
    <dgm:pt modelId="{EBF3607B-22A8-4E04-B61B-84FB9C2312DA}">
      <dgm:prSet phldrT="[Text]" custT="1"/>
      <dgm:spPr/>
      <dgm:t>
        <a:bodyPr/>
        <a:lstStyle/>
        <a:p>
          <a:r>
            <a:rPr lang="en-US" sz="1200" dirty="0" smtClean="0"/>
            <a:t>CALL 911</a:t>
          </a:r>
          <a:endParaRPr lang="en-US" sz="1200" dirty="0"/>
        </a:p>
      </dgm:t>
    </dgm:pt>
    <dgm:pt modelId="{F9E21B8E-8A5E-4FED-B45D-DE347CD2FDE0}" type="parTrans" cxnId="{675C50A8-346B-4D84-8974-2A845033FB12}">
      <dgm:prSet/>
      <dgm:spPr/>
      <dgm:t>
        <a:bodyPr/>
        <a:lstStyle/>
        <a:p>
          <a:endParaRPr lang="en-US"/>
        </a:p>
      </dgm:t>
    </dgm:pt>
    <dgm:pt modelId="{9CDE78D0-16FE-469D-9EBF-DF7E51D59B2A}" type="sibTrans" cxnId="{675C50A8-346B-4D84-8974-2A845033FB12}">
      <dgm:prSet/>
      <dgm:spPr/>
      <dgm:t>
        <a:bodyPr/>
        <a:lstStyle/>
        <a:p>
          <a:endParaRPr lang="en-US"/>
        </a:p>
      </dgm:t>
    </dgm:pt>
    <dgm:pt modelId="{C2BD7C36-8C79-4F8A-9540-BB2A3B59FC54}">
      <dgm:prSet phldrT="[Text]" custT="1"/>
      <dgm:spPr/>
      <dgm:t>
        <a:bodyPr/>
        <a:lstStyle/>
        <a:p>
          <a:r>
            <a:rPr lang="en-US" sz="1200" dirty="0" smtClean="0"/>
            <a:t>Behavior Intervention Team</a:t>
          </a:r>
          <a:endParaRPr lang="en-US" sz="1200" dirty="0"/>
        </a:p>
      </dgm:t>
    </dgm:pt>
    <dgm:pt modelId="{E23CBBC5-614E-44EA-8240-180E5FAC1ADF}" type="parTrans" cxnId="{70E9E2F2-ACAE-4918-B1C9-549A62924702}">
      <dgm:prSet/>
      <dgm:spPr/>
      <dgm:t>
        <a:bodyPr/>
        <a:lstStyle/>
        <a:p>
          <a:endParaRPr lang="en-US"/>
        </a:p>
      </dgm:t>
    </dgm:pt>
    <dgm:pt modelId="{CFED3304-BEC5-4926-A7C8-497C337C9F35}" type="sibTrans" cxnId="{70E9E2F2-ACAE-4918-B1C9-549A62924702}">
      <dgm:prSet/>
      <dgm:spPr/>
      <dgm:t>
        <a:bodyPr/>
        <a:lstStyle/>
        <a:p>
          <a:endParaRPr lang="en-US"/>
        </a:p>
      </dgm:t>
    </dgm:pt>
    <dgm:pt modelId="{A1519C58-8C33-4463-95D6-45D72D72FC41}">
      <dgm:prSet phldrT="[Text]" custT="1"/>
      <dgm:spPr/>
      <dgm:t>
        <a:bodyPr/>
        <a:lstStyle/>
        <a:p>
          <a:r>
            <a:rPr lang="en-US" sz="1200" dirty="0" smtClean="0"/>
            <a:t>DSP&amp;S 755-6760</a:t>
          </a:r>
          <a:endParaRPr lang="en-US" sz="1200" dirty="0"/>
        </a:p>
      </dgm:t>
    </dgm:pt>
    <dgm:pt modelId="{847291D8-E45F-4ED3-89EE-12705880C00F}" type="parTrans" cxnId="{5C27A66C-72BB-4F09-946F-D5FB7A26A7CA}">
      <dgm:prSet/>
      <dgm:spPr/>
      <dgm:t>
        <a:bodyPr/>
        <a:lstStyle/>
        <a:p>
          <a:endParaRPr lang="en-US"/>
        </a:p>
      </dgm:t>
    </dgm:pt>
    <dgm:pt modelId="{243FA70C-EB1E-40B7-9456-7EFE5A858478}" type="sibTrans" cxnId="{5C27A66C-72BB-4F09-946F-D5FB7A26A7CA}">
      <dgm:prSet/>
      <dgm:spPr/>
      <dgm:t>
        <a:bodyPr/>
        <a:lstStyle/>
        <a:p>
          <a:endParaRPr lang="en-US"/>
        </a:p>
      </dgm:t>
    </dgm:pt>
    <dgm:pt modelId="{6F59C9A9-C1F0-45A4-B371-3BB442665DC7}">
      <dgm:prSet phldrT="[Text]" custT="1"/>
      <dgm:spPr/>
      <dgm:t>
        <a:bodyPr/>
        <a:lstStyle/>
        <a:p>
          <a:endParaRPr lang="en-US" sz="1200" dirty="0"/>
        </a:p>
      </dgm:t>
    </dgm:pt>
    <dgm:pt modelId="{78D52C9D-B3BE-41F4-9D17-6693D9C4E36A}" type="parTrans" cxnId="{8FFA4A50-F3B0-4368-8114-3899633EEC3B}">
      <dgm:prSet/>
      <dgm:spPr/>
      <dgm:t>
        <a:bodyPr/>
        <a:lstStyle/>
        <a:p>
          <a:endParaRPr lang="en-US"/>
        </a:p>
      </dgm:t>
    </dgm:pt>
    <dgm:pt modelId="{3356675B-683F-4656-B08D-747ABF1483FC}" type="sibTrans" cxnId="{8FFA4A50-F3B0-4368-8114-3899633EEC3B}">
      <dgm:prSet/>
      <dgm:spPr/>
      <dgm:t>
        <a:bodyPr/>
        <a:lstStyle/>
        <a:p>
          <a:endParaRPr lang="en-US"/>
        </a:p>
      </dgm:t>
    </dgm:pt>
    <dgm:pt modelId="{1CD4CB24-3F82-4C83-8EA6-ED41D108B84B}">
      <dgm:prSet phldrT="[Text]" custT="1"/>
      <dgm:spPr/>
      <dgm:t>
        <a:bodyPr/>
        <a:lstStyle/>
        <a:p>
          <a:r>
            <a:rPr lang="en-US" sz="1200" dirty="0" smtClean="0"/>
            <a:t>Call VP Student Affairs 755-6822</a:t>
          </a:r>
          <a:endParaRPr lang="en-US" sz="1200" dirty="0"/>
        </a:p>
      </dgm:t>
    </dgm:pt>
    <dgm:pt modelId="{8310F1B0-523F-4DCA-B48C-345D8C2E29E7}" type="parTrans" cxnId="{FE716E6C-768B-4F73-9089-DD58D05E6C2B}">
      <dgm:prSet/>
      <dgm:spPr/>
      <dgm:t>
        <a:bodyPr/>
        <a:lstStyle/>
        <a:p>
          <a:endParaRPr lang="en-US"/>
        </a:p>
      </dgm:t>
    </dgm:pt>
    <dgm:pt modelId="{22C4C6AF-2F1A-47B8-8160-B9B38580413B}" type="sibTrans" cxnId="{FE716E6C-768B-4F73-9089-DD58D05E6C2B}">
      <dgm:prSet/>
      <dgm:spPr/>
      <dgm:t>
        <a:bodyPr/>
        <a:lstStyle/>
        <a:p>
          <a:endParaRPr lang="en-US"/>
        </a:p>
      </dgm:t>
    </dgm:pt>
    <dgm:pt modelId="{BEED67D9-18D0-47A5-8E5E-791F7F8B89C8}">
      <dgm:prSet phldrT="[Text]" custT="1"/>
      <dgm:spPr/>
      <dgm:t>
        <a:bodyPr/>
        <a:lstStyle/>
        <a:p>
          <a:r>
            <a:rPr lang="en-US" sz="1200" dirty="0" smtClean="0"/>
            <a:t>Call Director Student Life 755-6825</a:t>
          </a:r>
          <a:endParaRPr lang="en-US" sz="1200" dirty="0"/>
        </a:p>
      </dgm:t>
    </dgm:pt>
    <dgm:pt modelId="{E12CBD72-92F5-483D-A9D5-9315F0BCA1D9}" type="parTrans" cxnId="{C6C9E0FE-1EF7-4D28-881C-6CF579303937}">
      <dgm:prSet/>
      <dgm:spPr/>
      <dgm:t>
        <a:bodyPr/>
        <a:lstStyle/>
        <a:p>
          <a:endParaRPr lang="en-US"/>
        </a:p>
      </dgm:t>
    </dgm:pt>
    <dgm:pt modelId="{BBEE7AE2-6DFA-479C-A937-67C63E20FA08}" type="sibTrans" cxnId="{C6C9E0FE-1EF7-4D28-881C-6CF579303937}">
      <dgm:prSet/>
      <dgm:spPr/>
      <dgm:t>
        <a:bodyPr/>
        <a:lstStyle/>
        <a:p>
          <a:endParaRPr lang="en-US"/>
        </a:p>
      </dgm:t>
    </dgm:pt>
    <dgm:pt modelId="{2B30DD72-A166-4550-A7E7-D6923E9DD4F0}">
      <dgm:prSet phldrT="[Text]" custT="1"/>
      <dgm:spPr/>
      <dgm:t>
        <a:bodyPr/>
        <a:lstStyle/>
        <a:p>
          <a:r>
            <a:rPr lang="en-US" sz="1200" dirty="0" smtClean="0"/>
            <a:t>Call Director Student Life 755-6825</a:t>
          </a:r>
          <a:endParaRPr lang="en-US" sz="1200" dirty="0"/>
        </a:p>
      </dgm:t>
    </dgm:pt>
    <dgm:pt modelId="{86F3DA03-EA23-443B-AF18-7225142495EA}" type="parTrans" cxnId="{9343E247-01DC-4B9D-907F-047488534F80}">
      <dgm:prSet/>
      <dgm:spPr/>
      <dgm:t>
        <a:bodyPr/>
        <a:lstStyle/>
        <a:p>
          <a:endParaRPr lang="en-US"/>
        </a:p>
      </dgm:t>
    </dgm:pt>
    <dgm:pt modelId="{5F9668DA-67D5-4A6E-AC04-80E492105ED4}" type="sibTrans" cxnId="{9343E247-01DC-4B9D-907F-047488534F80}">
      <dgm:prSet/>
      <dgm:spPr/>
      <dgm:t>
        <a:bodyPr/>
        <a:lstStyle/>
        <a:p>
          <a:endParaRPr lang="en-US"/>
        </a:p>
      </dgm:t>
    </dgm:pt>
    <dgm:pt modelId="{E53D5FBB-BF23-4398-809E-52CD292BEE2A}">
      <dgm:prSet phldrT="[Text]" custT="1"/>
      <dgm:spPr/>
      <dgm:t>
        <a:bodyPr/>
        <a:lstStyle/>
        <a:p>
          <a:r>
            <a:rPr lang="en-US" sz="1200" dirty="0" smtClean="0"/>
            <a:t>Phone: 770-7019</a:t>
          </a:r>
          <a:endParaRPr lang="en-US" sz="1200" dirty="0"/>
        </a:p>
      </dgm:t>
    </dgm:pt>
    <dgm:pt modelId="{AEE88A85-2E50-4828-A240-D887F996D1C8}" type="parTrans" cxnId="{B494EE3A-B8BC-46EE-AD01-5E5245AC873D}">
      <dgm:prSet/>
      <dgm:spPr/>
      <dgm:t>
        <a:bodyPr/>
        <a:lstStyle/>
        <a:p>
          <a:endParaRPr lang="en-US"/>
        </a:p>
      </dgm:t>
    </dgm:pt>
    <dgm:pt modelId="{D90BF60E-6173-43CE-BCBE-7C72FDECC434}" type="sibTrans" cxnId="{B494EE3A-B8BC-46EE-AD01-5E5245AC873D}">
      <dgm:prSet/>
      <dgm:spPr/>
      <dgm:t>
        <a:bodyPr/>
        <a:lstStyle/>
        <a:p>
          <a:endParaRPr lang="en-US"/>
        </a:p>
      </dgm:t>
    </dgm:pt>
    <dgm:pt modelId="{E055B5FD-9DD1-4817-869C-77026E3509AB}">
      <dgm:prSet phldrT="[Text]" custT="1"/>
      <dgm:spPr/>
      <dgm:t>
        <a:bodyPr/>
        <a:lstStyle/>
        <a:p>
          <a:r>
            <a:rPr lang="en-US" sz="1200" dirty="0" smtClean="0"/>
            <a:t>Call Campus Safety 755-6888</a:t>
          </a:r>
          <a:endParaRPr lang="en-US" sz="1200" dirty="0"/>
        </a:p>
      </dgm:t>
    </dgm:pt>
    <dgm:pt modelId="{4E34BDE8-0881-455D-B76D-3D3E684E8304}" type="parTrans" cxnId="{4082B384-F846-4A35-A20F-17E0F487AFFF}">
      <dgm:prSet/>
      <dgm:spPr/>
      <dgm:t>
        <a:bodyPr/>
        <a:lstStyle/>
        <a:p>
          <a:endParaRPr lang="en-US"/>
        </a:p>
      </dgm:t>
    </dgm:pt>
    <dgm:pt modelId="{B60E6EEE-8800-48E4-92AB-F6E4D817A54C}" type="sibTrans" cxnId="{4082B384-F846-4A35-A20F-17E0F487AFFF}">
      <dgm:prSet/>
      <dgm:spPr/>
      <dgm:t>
        <a:bodyPr/>
        <a:lstStyle/>
        <a:p>
          <a:endParaRPr lang="en-US"/>
        </a:p>
      </dgm:t>
    </dgm:pt>
    <dgm:pt modelId="{2BC3CDCB-3DD2-447D-8B41-28B3034DD0BD}">
      <dgm:prSet phldrT="[Text]" custT="1"/>
      <dgm:spPr/>
      <dgm:t>
        <a:bodyPr/>
        <a:lstStyle/>
        <a:p>
          <a:r>
            <a:rPr lang="en-US" sz="1200" dirty="0" smtClean="0"/>
            <a:t>Call Campus Safety 755- 6888</a:t>
          </a:r>
          <a:endParaRPr lang="en-US" sz="1200" dirty="0"/>
        </a:p>
      </dgm:t>
    </dgm:pt>
    <dgm:pt modelId="{4885AE29-CB6C-4D48-97BA-D079FB650968}" type="parTrans" cxnId="{4C178317-DF07-4FB2-82D4-BDA5DEE1C745}">
      <dgm:prSet/>
      <dgm:spPr/>
      <dgm:t>
        <a:bodyPr/>
        <a:lstStyle/>
        <a:p>
          <a:endParaRPr lang="en-US"/>
        </a:p>
      </dgm:t>
    </dgm:pt>
    <dgm:pt modelId="{C7EFCD9D-6298-4C85-86FD-C8AC0C4C6E82}" type="sibTrans" cxnId="{4C178317-DF07-4FB2-82D4-BDA5DEE1C745}">
      <dgm:prSet/>
      <dgm:spPr/>
      <dgm:t>
        <a:bodyPr/>
        <a:lstStyle/>
        <a:p>
          <a:endParaRPr lang="en-US"/>
        </a:p>
      </dgm:t>
    </dgm:pt>
    <dgm:pt modelId="{4F2D4C9C-8731-4D78-8E84-FF7CBE8FB1E4}">
      <dgm:prSet phldrT="[Text]" custT="1"/>
      <dgm:spPr/>
      <dgm:t>
        <a:bodyPr/>
        <a:lstStyle/>
        <a:p>
          <a:r>
            <a:rPr lang="en-US" sz="1200" dirty="0" smtClean="0"/>
            <a:t>Document!</a:t>
          </a:r>
          <a:endParaRPr lang="en-US" sz="1200" dirty="0"/>
        </a:p>
      </dgm:t>
    </dgm:pt>
    <dgm:pt modelId="{CC43C9BF-88A5-49F4-9267-E79AC9C4F1CE}" type="parTrans" cxnId="{70118F83-EBED-46B6-91C9-AF4DC76C9B03}">
      <dgm:prSet/>
      <dgm:spPr/>
      <dgm:t>
        <a:bodyPr/>
        <a:lstStyle/>
        <a:p>
          <a:endParaRPr lang="en-US"/>
        </a:p>
      </dgm:t>
    </dgm:pt>
    <dgm:pt modelId="{743BA563-F398-43C5-AA94-17414CA623BB}" type="sibTrans" cxnId="{70118F83-EBED-46B6-91C9-AF4DC76C9B03}">
      <dgm:prSet/>
      <dgm:spPr/>
      <dgm:t>
        <a:bodyPr/>
        <a:lstStyle/>
        <a:p>
          <a:endParaRPr lang="en-US"/>
        </a:p>
      </dgm:t>
    </dgm:pt>
    <dgm:pt modelId="{DF07C3F2-F626-4E1D-998D-CFB78965E03A}" type="pres">
      <dgm:prSet presAssocID="{EE35CC7B-87B5-4C06-817A-A5D9B39FF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4A0AA-9EFF-4F3E-BA34-623BA0BCEB09}" type="pres">
      <dgm:prSet presAssocID="{38763F29-7227-45DF-A860-E03AF9AA3A63}" presName="composite" presStyleCnt="0"/>
      <dgm:spPr/>
    </dgm:pt>
    <dgm:pt modelId="{64042B7C-CB56-40AE-B122-F30470FDAE7A}" type="pres">
      <dgm:prSet presAssocID="{38763F29-7227-45DF-A860-E03AF9AA3A6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74805-2697-4ECF-A04E-FBAAFD0FAC07}" type="pres">
      <dgm:prSet presAssocID="{38763F29-7227-45DF-A860-E03AF9AA3A63}" presName="parSh" presStyleLbl="node1" presStyleIdx="0" presStyleCnt="3" custScaleY="122684" custLinFactNeighborX="-220" custLinFactNeighborY="-3507"/>
      <dgm:spPr/>
      <dgm:t>
        <a:bodyPr/>
        <a:lstStyle/>
        <a:p>
          <a:endParaRPr lang="en-US"/>
        </a:p>
      </dgm:t>
    </dgm:pt>
    <dgm:pt modelId="{C33141C2-AF7E-4995-B358-B20A792FD4FF}" type="pres">
      <dgm:prSet presAssocID="{38763F29-7227-45DF-A860-E03AF9AA3A63}" presName="desTx" presStyleLbl="fgAcc1" presStyleIdx="0" presStyleCnt="3" custScaleY="61521" custLinFactNeighborX="-230" custLinFactNeighborY="8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4962-377E-409B-A63F-335520CFF3B2}" type="pres">
      <dgm:prSet presAssocID="{205DF4B4-5741-4912-A701-53CC3D8D85D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4782B1A-19DC-42E0-9F02-49203C3D657E}" type="pres">
      <dgm:prSet presAssocID="{205DF4B4-5741-4912-A701-53CC3D8D85D4}" presName="connTx" presStyleLbl="sibTrans2D1" presStyleIdx="0" presStyleCnt="2"/>
      <dgm:spPr/>
      <dgm:t>
        <a:bodyPr/>
        <a:lstStyle/>
        <a:p>
          <a:endParaRPr lang="en-US"/>
        </a:p>
      </dgm:t>
    </dgm:pt>
    <dgm:pt modelId="{B0A5512D-0F07-47A2-8FFE-BAB92D256DA8}" type="pres">
      <dgm:prSet presAssocID="{63FE2589-5E5F-40A2-A2B6-20D0A833B39F}" presName="composite" presStyleCnt="0"/>
      <dgm:spPr/>
    </dgm:pt>
    <dgm:pt modelId="{8D3573F8-7A68-44BE-B19F-0053822E2DAD}" type="pres">
      <dgm:prSet presAssocID="{63FE2589-5E5F-40A2-A2B6-20D0A833B39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43F42-39C7-4EDE-A334-2ABA62703194}" type="pres">
      <dgm:prSet presAssocID="{63FE2589-5E5F-40A2-A2B6-20D0A833B39F}" presName="parSh" presStyleLbl="node1" presStyleIdx="1" presStyleCnt="3" custScaleY="108788" custLinFactNeighborX="-1176" custLinFactNeighborY="-3074"/>
      <dgm:spPr/>
      <dgm:t>
        <a:bodyPr/>
        <a:lstStyle/>
        <a:p>
          <a:endParaRPr lang="en-US"/>
        </a:p>
      </dgm:t>
    </dgm:pt>
    <dgm:pt modelId="{EB38A321-2E69-49B1-B6EE-787F70B2A7D9}" type="pres">
      <dgm:prSet presAssocID="{63FE2589-5E5F-40A2-A2B6-20D0A833B39F}" presName="desTx" presStyleLbl="fgAcc1" presStyleIdx="1" presStyleCnt="3" custScaleY="76662" custLinFactNeighborX="-5280" custLinFactNeighborY="7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EA2C3-0537-43E1-8BED-1F8AB6E3A6B0}" type="pres">
      <dgm:prSet presAssocID="{158B1914-78C1-4083-85D1-07BC489887A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A4BD590-EF41-4CDA-A318-187D988CD0F1}" type="pres">
      <dgm:prSet presAssocID="{158B1914-78C1-4083-85D1-07BC489887A1}" presName="connTx" presStyleLbl="sibTrans2D1" presStyleIdx="1" presStyleCnt="2"/>
      <dgm:spPr/>
      <dgm:t>
        <a:bodyPr/>
        <a:lstStyle/>
        <a:p>
          <a:endParaRPr lang="en-US"/>
        </a:p>
      </dgm:t>
    </dgm:pt>
    <dgm:pt modelId="{A79D10C4-1BA3-4A4F-A986-78E1DD079747}" type="pres">
      <dgm:prSet presAssocID="{B0B97A6C-AF98-45A1-A6F2-0ED42AB13954}" presName="composite" presStyleCnt="0"/>
      <dgm:spPr/>
    </dgm:pt>
    <dgm:pt modelId="{3FD2DEFC-3FE2-4C6C-9DD8-4428899E555A}" type="pres">
      <dgm:prSet presAssocID="{B0B97A6C-AF98-45A1-A6F2-0ED42AB1395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9C2C2-33B8-400E-99BF-E4D8EBBCE5B2}" type="pres">
      <dgm:prSet presAssocID="{B0B97A6C-AF98-45A1-A6F2-0ED42AB13954}" presName="parSh" presStyleLbl="node1" presStyleIdx="2" presStyleCnt="3" custScaleY="107775" custLinFactNeighborX="-6226" custLinFactNeighborY="-2915"/>
      <dgm:spPr/>
      <dgm:t>
        <a:bodyPr/>
        <a:lstStyle/>
        <a:p>
          <a:endParaRPr lang="en-US"/>
        </a:p>
      </dgm:t>
    </dgm:pt>
    <dgm:pt modelId="{DE98EE0B-538B-4F42-9885-00526BE31E19}" type="pres">
      <dgm:prSet presAssocID="{B0B97A6C-AF98-45A1-A6F2-0ED42AB13954}" presName="desTx" presStyleLbl="fgAcc1" presStyleIdx="2" presStyleCnt="3" custScaleY="60010" custLinFactNeighborX="-6235" custLinFactNeighborY="4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F9775-6CC9-4573-9ECB-3E4505C4A38F}" type="presOf" srcId="{C2BD7C36-8C79-4F8A-9540-BB2A3B59FC54}" destId="{DE98EE0B-538B-4F42-9885-00526BE31E19}" srcOrd="0" destOrd="5" presId="urn:microsoft.com/office/officeart/2005/8/layout/process3"/>
    <dgm:cxn modelId="{AF0BD472-1248-4394-A289-DB36FDAB417F}" type="presOf" srcId="{B0B97A6C-AF98-45A1-A6F2-0ED42AB13954}" destId="{05A9C2C2-33B8-400E-99BF-E4D8EBBCE5B2}" srcOrd="1" destOrd="0" presId="urn:microsoft.com/office/officeart/2005/8/layout/process3"/>
    <dgm:cxn modelId="{2E796BCB-9838-49C4-843B-7FB9A64F3D1F}" srcId="{38763F29-7227-45DF-A860-E03AF9AA3A63}" destId="{E160A27B-FC96-44AC-8540-861D3CE6D1B1}" srcOrd="4" destOrd="0" parTransId="{8DEF7C98-2F6D-496C-B23F-066EEEFB11B7}" sibTransId="{F238DE65-DD6F-4AB2-8CF4-1077E84FFAB5}"/>
    <dgm:cxn modelId="{73EAF057-1D12-46C2-B229-E3852EAFFF95}" type="presOf" srcId="{4F2D4C9C-8731-4D78-8E84-FF7CBE8FB1E4}" destId="{DE98EE0B-538B-4F42-9885-00526BE31E19}" srcOrd="0" destOrd="6" presId="urn:microsoft.com/office/officeart/2005/8/layout/process3"/>
    <dgm:cxn modelId="{675C50A8-346B-4D84-8974-2A845033FB12}" srcId="{B0B97A6C-AF98-45A1-A6F2-0ED42AB13954}" destId="{EBF3607B-22A8-4E04-B61B-84FB9C2312DA}" srcOrd="1" destOrd="0" parTransId="{F9E21B8E-8A5E-4FED-B45D-DE347CD2FDE0}" sibTransId="{9CDE78D0-16FE-469D-9EBF-DF7E51D59B2A}"/>
    <dgm:cxn modelId="{920186B7-6767-42B0-A9DE-6F690A100B82}" type="presOf" srcId="{53EFE818-7414-4E62-8530-62FEA3FA4E3B}" destId="{C33141C2-AF7E-4995-B358-B20A792FD4FF}" srcOrd="0" destOrd="3" presId="urn:microsoft.com/office/officeart/2005/8/layout/process3"/>
    <dgm:cxn modelId="{4082B384-F846-4A35-A20F-17E0F487AFFF}" srcId="{63FE2589-5E5F-40A2-A2B6-20D0A833B39F}" destId="{E055B5FD-9DD1-4817-869C-77026E3509AB}" srcOrd="1" destOrd="0" parTransId="{4E34BDE8-0881-455D-B76D-3D3E684E8304}" sibTransId="{B60E6EEE-8800-48E4-92AB-F6E4D817A54C}"/>
    <dgm:cxn modelId="{9343E247-01DC-4B9D-907F-047488534F80}" srcId="{63FE2589-5E5F-40A2-A2B6-20D0A833B39F}" destId="{2B30DD72-A166-4550-A7E7-D6923E9DD4F0}" srcOrd="2" destOrd="0" parTransId="{86F3DA03-EA23-443B-AF18-7225142495EA}" sibTransId="{5F9668DA-67D5-4A6E-AC04-80E492105ED4}"/>
    <dgm:cxn modelId="{F921679F-1C66-495B-9F69-9DA49FB4BAFD}" type="presOf" srcId="{6F59C9A9-C1F0-45A4-B371-3BB442665DC7}" destId="{C33141C2-AF7E-4995-B358-B20A792FD4FF}" srcOrd="0" destOrd="6" presId="urn:microsoft.com/office/officeart/2005/8/layout/process3"/>
    <dgm:cxn modelId="{D4100C50-44E1-4AA3-9C28-577B16A3B8E3}" type="presOf" srcId="{38763F29-7227-45DF-A860-E03AF9AA3A63}" destId="{64042B7C-CB56-40AE-B122-F30470FDAE7A}" srcOrd="0" destOrd="0" presId="urn:microsoft.com/office/officeart/2005/8/layout/process3"/>
    <dgm:cxn modelId="{D1128D9D-0C72-47A4-BE74-E55002831EE1}" type="presOf" srcId="{205DF4B4-5741-4912-A701-53CC3D8D85D4}" destId="{C4782B1A-19DC-42E0-9F02-49203C3D657E}" srcOrd="1" destOrd="0" presId="urn:microsoft.com/office/officeart/2005/8/layout/process3"/>
    <dgm:cxn modelId="{BCCB15AD-015B-487D-AE8C-9B356EBD2C7E}" type="presOf" srcId="{EAF736B4-9B20-4F3D-AE2B-132F14936D10}" destId="{DE98EE0B-538B-4F42-9885-00526BE31E19}" srcOrd="0" destOrd="0" presId="urn:microsoft.com/office/officeart/2005/8/layout/process3"/>
    <dgm:cxn modelId="{645625C0-9B6D-4888-9E07-FF5C4DC47395}" type="presOf" srcId="{A04140DF-5800-4054-B720-DEDC3E2A17AC}" destId="{C33141C2-AF7E-4995-B358-B20A792FD4FF}" srcOrd="0" destOrd="1" presId="urn:microsoft.com/office/officeart/2005/8/layout/process3"/>
    <dgm:cxn modelId="{810CB8D3-E2E0-4A1C-B759-E9D2FF18EC29}" type="presOf" srcId="{E160A27B-FC96-44AC-8540-861D3CE6D1B1}" destId="{C33141C2-AF7E-4995-B358-B20A792FD4FF}" srcOrd="0" destOrd="4" presId="urn:microsoft.com/office/officeart/2005/8/layout/process3"/>
    <dgm:cxn modelId="{B494EE3A-B8BC-46EE-AD01-5E5245AC873D}" srcId="{38763F29-7227-45DF-A860-E03AF9AA3A63}" destId="{E53D5FBB-BF23-4398-809E-52CD292BEE2A}" srcOrd="2" destOrd="0" parTransId="{AEE88A85-2E50-4828-A240-D887F996D1C8}" sibTransId="{D90BF60E-6173-43CE-BCBE-7C72FDECC434}"/>
    <dgm:cxn modelId="{A859F4EE-1177-4480-9A18-0BDA2F445BE4}" type="presOf" srcId="{2BC3CDCB-3DD2-447D-8B41-28B3034DD0BD}" destId="{DE98EE0B-538B-4F42-9885-00526BE31E19}" srcOrd="0" destOrd="2" presId="urn:microsoft.com/office/officeart/2005/8/layout/process3"/>
    <dgm:cxn modelId="{C82463C2-23BA-4E63-8B09-CF91C42C6326}" type="presOf" srcId="{63FE2589-5E5F-40A2-A2B6-20D0A833B39F}" destId="{E7B43F42-39C7-4EDE-A334-2ABA62703194}" srcOrd="1" destOrd="0" presId="urn:microsoft.com/office/officeart/2005/8/layout/process3"/>
    <dgm:cxn modelId="{C6C9E0FE-1EF7-4D28-881C-6CF579303937}" srcId="{B0B97A6C-AF98-45A1-A6F2-0ED42AB13954}" destId="{BEED67D9-18D0-47A5-8E5E-791F7F8B89C8}" srcOrd="4" destOrd="0" parTransId="{E12CBD72-92F5-483D-A9D5-9315F0BCA1D9}" sibTransId="{BBEE7AE2-6DFA-479C-A937-67C63E20FA08}"/>
    <dgm:cxn modelId="{ACA80EFC-9E67-4AAE-8F1A-ED19334F76E9}" type="presOf" srcId="{63FE2589-5E5F-40A2-A2B6-20D0A833B39F}" destId="{8D3573F8-7A68-44BE-B19F-0053822E2DAD}" srcOrd="0" destOrd="0" presId="urn:microsoft.com/office/officeart/2005/8/layout/process3"/>
    <dgm:cxn modelId="{47B4357A-338E-440E-A0C8-43C3CEF76265}" type="presOf" srcId="{A1519C58-8C33-4463-95D6-45D72D72FC41}" destId="{EB38A321-2E69-49B1-B6EE-787F70B2A7D9}" srcOrd="0" destOrd="6" presId="urn:microsoft.com/office/officeart/2005/8/layout/process3"/>
    <dgm:cxn modelId="{7F16C5C7-C657-46E3-8217-D78822DDD02D}" type="presOf" srcId="{EBF3607B-22A8-4E04-B61B-84FB9C2312DA}" destId="{DE98EE0B-538B-4F42-9885-00526BE31E19}" srcOrd="0" destOrd="1" presId="urn:microsoft.com/office/officeart/2005/8/layout/process3"/>
    <dgm:cxn modelId="{FE716E6C-768B-4F73-9089-DD58D05E6C2B}" srcId="{B0B97A6C-AF98-45A1-A6F2-0ED42AB13954}" destId="{1CD4CB24-3F82-4C83-8EA6-ED41D108B84B}" srcOrd="3" destOrd="0" parTransId="{8310F1B0-523F-4DCA-B48C-345D8C2E29E7}" sibTransId="{22C4C6AF-2F1A-47B8-8160-B9B38580413B}"/>
    <dgm:cxn modelId="{313142BF-C9E3-4CE3-BE44-FE1E90CE9171}" type="presOf" srcId="{1ACB0E06-2798-4E6E-AE84-85E2DC0C1981}" destId="{EB38A321-2E69-49B1-B6EE-787F70B2A7D9}" srcOrd="0" destOrd="4" presId="urn:microsoft.com/office/officeart/2005/8/layout/process3"/>
    <dgm:cxn modelId="{92C6C517-08A1-4853-828A-ECA98002D5DA}" srcId="{EE35CC7B-87B5-4C06-817A-A5D9B39FF2D7}" destId="{38763F29-7227-45DF-A860-E03AF9AA3A63}" srcOrd="0" destOrd="0" parTransId="{5C5937BB-47C6-49F5-838F-114D08D298AD}" sibTransId="{205DF4B4-5741-4912-A701-53CC3D8D85D4}"/>
    <dgm:cxn modelId="{4C178317-DF07-4FB2-82D4-BDA5DEE1C745}" srcId="{B0B97A6C-AF98-45A1-A6F2-0ED42AB13954}" destId="{2BC3CDCB-3DD2-447D-8B41-28B3034DD0BD}" srcOrd="2" destOrd="0" parTransId="{4885AE29-CB6C-4D48-97BA-D079FB650968}" sibTransId="{C7EFCD9D-6298-4C85-86FD-C8AC0C4C6E82}"/>
    <dgm:cxn modelId="{AA6503CC-B3E5-49CA-8931-12BF737E305C}" type="presOf" srcId="{8D99511E-BAB3-4965-8BB8-9CD19B6BE909}" destId="{C33141C2-AF7E-4995-B358-B20A792FD4FF}" srcOrd="0" destOrd="0" presId="urn:microsoft.com/office/officeart/2005/8/layout/process3"/>
    <dgm:cxn modelId="{003A4439-DE53-4D44-B2BD-B954D5443B37}" srcId="{B0B97A6C-AF98-45A1-A6F2-0ED42AB13954}" destId="{EAF736B4-9B20-4F3D-AE2B-132F14936D10}" srcOrd="0" destOrd="0" parTransId="{5EEF1ED9-523D-4BD0-888F-8B4AC5D64B96}" sibTransId="{C9646E6B-56F4-4252-8D39-1449C64BA600}"/>
    <dgm:cxn modelId="{E74FF147-1AE3-487B-98BF-0DDA82B0A448}" type="presOf" srcId="{BEED67D9-18D0-47A5-8E5E-791F7F8B89C8}" destId="{DE98EE0B-538B-4F42-9885-00526BE31E19}" srcOrd="0" destOrd="4" presId="urn:microsoft.com/office/officeart/2005/8/layout/process3"/>
    <dgm:cxn modelId="{01070D9A-A38F-4B75-814F-967EF1080507}" type="presOf" srcId="{2B30DD72-A166-4550-A7E7-D6923E9DD4F0}" destId="{EB38A321-2E69-49B1-B6EE-787F70B2A7D9}" srcOrd="0" destOrd="2" presId="urn:microsoft.com/office/officeart/2005/8/layout/process3"/>
    <dgm:cxn modelId="{16062B4B-9640-4A50-AE97-38C862988102}" type="presOf" srcId="{B0B97A6C-AF98-45A1-A6F2-0ED42AB13954}" destId="{3FD2DEFC-3FE2-4C6C-9DD8-4428899E555A}" srcOrd="0" destOrd="0" presId="urn:microsoft.com/office/officeart/2005/8/layout/process3"/>
    <dgm:cxn modelId="{92362003-D813-47D4-945F-6DCA35B7343A}" type="presOf" srcId="{1CD4CB24-3F82-4C83-8EA6-ED41D108B84B}" destId="{DE98EE0B-538B-4F42-9885-00526BE31E19}" srcOrd="0" destOrd="3" presId="urn:microsoft.com/office/officeart/2005/8/layout/process3"/>
    <dgm:cxn modelId="{F65A3963-0027-45BB-A7C6-10864C5F49C0}" type="presOf" srcId="{158B1914-78C1-4083-85D1-07BC489887A1}" destId="{06AEA2C3-0537-43E1-8BED-1F8AB6E3A6B0}" srcOrd="0" destOrd="0" presId="urn:microsoft.com/office/officeart/2005/8/layout/process3"/>
    <dgm:cxn modelId="{70118F83-EBED-46B6-91C9-AF4DC76C9B03}" srcId="{B0B97A6C-AF98-45A1-A6F2-0ED42AB13954}" destId="{4F2D4C9C-8731-4D78-8E84-FF7CBE8FB1E4}" srcOrd="6" destOrd="0" parTransId="{CC43C9BF-88A5-49F4-9267-E79AC9C4F1CE}" sibTransId="{743BA563-F398-43C5-AA94-17414CA623BB}"/>
    <dgm:cxn modelId="{0FA0D9B2-03F2-45C8-A569-D5DB93A05ADF}" srcId="{38763F29-7227-45DF-A860-E03AF9AA3A63}" destId="{0BF45CC1-D64F-4C56-A8B7-F97C7409FACD}" srcOrd="5" destOrd="0" parTransId="{1BA53AB1-E5BC-45D4-90B0-125E6D06EE8B}" sibTransId="{7F37B9C0-0CF0-4F92-8225-A79C8AD3B53E}"/>
    <dgm:cxn modelId="{27108838-BD0A-4C41-AA6B-4B065F0FBF84}" type="presOf" srcId="{0BF45CC1-D64F-4C56-A8B7-F97C7409FACD}" destId="{C33141C2-AF7E-4995-B358-B20A792FD4FF}" srcOrd="0" destOrd="5" presId="urn:microsoft.com/office/officeart/2005/8/layout/process3"/>
    <dgm:cxn modelId="{8FFA4A50-F3B0-4368-8114-3899633EEC3B}" srcId="{38763F29-7227-45DF-A860-E03AF9AA3A63}" destId="{6F59C9A9-C1F0-45A4-B371-3BB442665DC7}" srcOrd="6" destOrd="0" parTransId="{78D52C9D-B3BE-41F4-9D17-6693D9C4E36A}" sibTransId="{3356675B-683F-4656-B08D-747ABF1483FC}"/>
    <dgm:cxn modelId="{7C624FD2-A9E3-4ACC-B378-30B97D23C6C3}" type="presOf" srcId="{341B1781-F473-4FAF-AF2F-8162CE7BF0A2}" destId="{EB38A321-2E69-49B1-B6EE-787F70B2A7D9}" srcOrd="0" destOrd="5" presId="urn:microsoft.com/office/officeart/2005/8/layout/process3"/>
    <dgm:cxn modelId="{AA423691-730E-470C-897F-9E84FA9F1DDF}" type="presOf" srcId="{DEA7E02E-11AE-4EA9-8D68-34A1FEEB7A35}" destId="{EB38A321-2E69-49B1-B6EE-787F70B2A7D9}" srcOrd="0" destOrd="0" presId="urn:microsoft.com/office/officeart/2005/8/layout/process3"/>
    <dgm:cxn modelId="{CFB134EB-5744-4BEB-B8F9-15A0CD146F4D}" srcId="{63FE2589-5E5F-40A2-A2B6-20D0A833B39F}" destId="{341B1781-F473-4FAF-AF2F-8162CE7BF0A2}" srcOrd="5" destOrd="0" parTransId="{F4A3A1B9-209E-402C-A61C-2D54A38E5F81}" sibTransId="{5F6543C6-AD41-4E29-9907-E330B3350CF4}"/>
    <dgm:cxn modelId="{877F9EC1-F1AF-4CDC-816C-0E936E9E862A}" srcId="{63FE2589-5E5F-40A2-A2B6-20D0A833B39F}" destId="{DEA7E02E-11AE-4EA9-8D68-34A1FEEB7A35}" srcOrd="0" destOrd="0" parTransId="{4911DE8C-7384-4F07-9A45-2740348ECB9B}" sibTransId="{43F6E58C-936F-4B5D-90A6-DB2C7B31C305}"/>
    <dgm:cxn modelId="{90AB394A-3DAE-445A-882D-65283515FA21}" srcId="{EE35CC7B-87B5-4C06-817A-A5D9B39FF2D7}" destId="{B0B97A6C-AF98-45A1-A6F2-0ED42AB13954}" srcOrd="2" destOrd="0" parTransId="{5EF89BC1-D10A-41F7-AE55-14B2F586A879}" sibTransId="{C6C23CEB-917C-4C20-8F54-5A7999CBF4FB}"/>
    <dgm:cxn modelId="{7D1CFCBD-F932-4162-A97F-B85620F696DB}" type="presOf" srcId="{38763F29-7227-45DF-A860-E03AF9AA3A63}" destId="{B5474805-2697-4ECF-A04E-FBAAFD0FAC07}" srcOrd="1" destOrd="0" presId="urn:microsoft.com/office/officeart/2005/8/layout/process3"/>
    <dgm:cxn modelId="{FCBAEED2-42E5-47EF-ACFC-05C50575D56A}" srcId="{63FE2589-5E5F-40A2-A2B6-20D0A833B39F}" destId="{6E0F1B16-AB92-409C-AEB2-24CADE161D4A}" srcOrd="3" destOrd="0" parTransId="{CBF24B91-0A3B-451A-8912-46057C22BA60}" sibTransId="{A5BF6F38-AC89-41AC-8B67-CD364DB467E2}"/>
    <dgm:cxn modelId="{32CA4952-243F-48F0-9EFC-A291F9C5A255}" type="presOf" srcId="{EE35CC7B-87B5-4C06-817A-A5D9B39FF2D7}" destId="{DF07C3F2-F626-4E1D-998D-CFB78965E03A}" srcOrd="0" destOrd="0" presId="urn:microsoft.com/office/officeart/2005/8/layout/process3"/>
    <dgm:cxn modelId="{9566295D-AA02-447F-93A4-FB47FA9BB425}" srcId="{38763F29-7227-45DF-A860-E03AF9AA3A63}" destId="{A04140DF-5800-4054-B720-DEDC3E2A17AC}" srcOrd="1" destOrd="0" parTransId="{7EE45409-03AA-4FEE-96DA-45D5DF60D82E}" sibTransId="{CECDDD6D-3063-449C-A6C0-E1B98FBFBE1B}"/>
    <dgm:cxn modelId="{0C60AECF-2549-4665-8D95-0CF97CAA3DA3}" type="presOf" srcId="{158B1914-78C1-4083-85D1-07BC489887A1}" destId="{1A4BD590-EF41-4CDA-A318-187D988CD0F1}" srcOrd="1" destOrd="0" presId="urn:microsoft.com/office/officeart/2005/8/layout/process3"/>
    <dgm:cxn modelId="{A3E0340C-B7D2-471F-A442-BFF52D895B50}" type="presOf" srcId="{E53D5FBB-BF23-4398-809E-52CD292BEE2A}" destId="{C33141C2-AF7E-4995-B358-B20A792FD4FF}" srcOrd="0" destOrd="2" presId="urn:microsoft.com/office/officeart/2005/8/layout/process3"/>
    <dgm:cxn modelId="{A39F8676-C906-4614-BC86-CBA07FB68E2C}" srcId="{63FE2589-5E5F-40A2-A2B6-20D0A833B39F}" destId="{1ACB0E06-2798-4E6E-AE84-85E2DC0C1981}" srcOrd="4" destOrd="0" parTransId="{680EAA70-4AD1-4E52-822F-982C03767572}" sibTransId="{C5EA83CC-093A-4FDD-9172-7A69E9D141D5}"/>
    <dgm:cxn modelId="{5E63DD40-379D-482B-82AD-20B313C5D270}" srcId="{EE35CC7B-87B5-4C06-817A-A5D9B39FF2D7}" destId="{63FE2589-5E5F-40A2-A2B6-20D0A833B39F}" srcOrd="1" destOrd="0" parTransId="{9DC00FE2-ECE0-4F04-8ECF-E8961576C1FD}" sibTransId="{158B1914-78C1-4083-85D1-07BC489887A1}"/>
    <dgm:cxn modelId="{D3EEEBE4-E102-425F-95CE-E15B25084CB3}" type="presOf" srcId="{205DF4B4-5741-4912-A701-53CC3D8D85D4}" destId="{8CE84962-377E-409B-A63F-335520CFF3B2}" srcOrd="0" destOrd="0" presId="urn:microsoft.com/office/officeart/2005/8/layout/process3"/>
    <dgm:cxn modelId="{F0C18ED8-2592-4EA3-B13C-9C9AC9D0EE79}" type="presOf" srcId="{6E0F1B16-AB92-409C-AEB2-24CADE161D4A}" destId="{EB38A321-2E69-49B1-B6EE-787F70B2A7D9}" srcOrd="0" destOrd="3" presId="urn:microsoft.com/office/officeart/2005/8/layout/process3"/>
    <dgm:cxn modelId="{4E4954E6-D82A-4F7C-BA11-F8134086FCCF}" srcId="{38763F29-7227-45DF-A860-E03AF9AA3A63}" destId="{53EFE818-7414-4E62-8530-62FEA3FA4E3B}" srcOrd="3" destOrd="0" parTransId="{2DA1081B-8357-48AE-B191-2957C88FDCDE}" sibTransId="{78F43A87-B17D-4AA2-8C22-AA1DA00CD6B2}"/>
    <dgm:cxn modelId="{5C27A66C-72BB-4F09-946F-D5FB7A26A7CA}" srcId="{63FE2589-5E5F-40A2-A2B6-20D0A833B39F}" destId="{A1519C58-8C33-4463-95D6-45D72D72FC41}" srcOrd="6" destOrd="0" parTransId="{847291D8-E45F-4ED3-89EE-12705880C00F}" sibTransId="{243FA70C-EB1E-40B7-9456-7EFE5A858478}"/>
    <dgm:cxn modelId="{70E9E2F2-ACAE-4918-B1C9-549A62924702}" srcId="{B0B97A6C-AF98-45A1-A6F2-0ED42AB13954}" destId="{C2BD7C36-8C79-4F8A-9540-BB2A3B59FC54}" srcOrd="5" destOrd="0" parTransId="{E23CBBC5-614E-44EA-8240-180E5FAC1ADF}" sibTransId="{CFED3304-BEC5-4926-A7C8-497C337C9F35}"/>
    <dgm:cxn modelId="{849EC92A-8E44-4F8D-A4A6-68CBEACC24E7}" type="presOf" srcId="{E055B5FD-9DD1-4817-869C-77026E3509AB}" destId="{EB38A321-2E69-49B1-B6EE-787F70B2A7D9}" srcOrd="0" destOrd="1" presId="urn:microsoft.com/office/officeart/2005/8/layout/process3"/>
    <dgm:cxn modelId="{65CB0893-B886-4775-B79C-653332971B03}" srcId="{38763F29-7227-45DF-A860-E03AF9AA3A63}" destId="{8D99511E-BAB3-4965-8BB8-9CD19B6BE909}" srcOrd="0" destOrd="0" parTransId="{D5655F6A-6176-4905-9728-2B548A8EDB11}" sibTransId="{E7BA5E39-B1C0-42DA-867B-075065329B0B}"/>
    <dgm:cxn modelId="{2064DE3B-DA3F-4E13-A808-C2B347BBCC09}" type="presParOf" srcId="{DF07C3F2-F626-4E1D-998D-CFB78965E03A}" destId="{69F4A0AA-9EFF-4F3E-BA34-623BA0BCEB09}" srcOrd="0" destOrd="0" presId="urn:microsoft.com/office/officeart/2005/8/layout/process3"/>
    <dgm:cxn modelId="{D79BFBBF-75B8-4119-BE32-912239BA3A49}" type="presParOf" srcId="{69F4A0AA-9EFF-4F3E-BA34-623BA0BCEB09}" destId="{64042B7C-CB56-40AE-B122-F30470FDAE7A}" srcOrd="0" destOrd="0" presId="urn:microsoft.com/office/officeart/2005/8/layout/process3"/>
    <dgm:cxn modelId="{F3ADA7C6-58DD-4F37-9454-8B09FC17C7FA}" type="presParOf" srcId="{69F4A0AA-9EFF-4F3E-BA34-623BA0BCEB09}" destId="{B5474805-2697-4ECF-A04E-FBAAFD0FAC07}" srcOrd="1" destOrd="0" presId="urn:microsoft.com/office/officeart/2005/8/layout/process3"/>
    <dgm:cxn modelId="{238F7E9B-A986-4F42-8E0D-08C87823627F}" type="presParOf" srcId="{69F4A0AA-9EFF-4F3E-BA34-623BA0BCEB09}" destId="{C33141C2-AF7E-4995-B358-B20A792FD4FF}" srcOrd="2" destOrd="0" presId="urn:microsoft.com/office/officeart/2005/8/layout/process3"/>
    <dgm:cxn modelId="{B1D6F997-D88A-4C0D-A1F1-24192732E690}" type="presParOf" srcId="{DF07C3F2-F626-4E1D-998D-CFB78965E03A}" destId="{8CE84962-377E-409B-A63F-335520CFF3B2}" srcOrd="1" destOrd="0" presId="urn:microsoft.com/office/officeart/2005/8/layout/process3"/>
    <dgm:cxn modelId="{AF645585-0257-4BEA-BD7B-45A96DB174F6}" type="presParOf" srcId="{8CE84962-377E-409B-A63F-335520CFF3B2}" destId="{C4782B1A-19DC-42E0-9F02-49203C3D657E}" srcOrd="0" destOrd="0" presId="urn:microsoft.com/office/officeart/2005/8/layout/process3"/>
    <dgm:cxn modelId="{87D496B7-A57F-49EB-B29F-2D984789EEAF}" type="presParOf" srcId="{DF07C3F2-F626-4E1D-998D-CFB78965E03A}" destId="{B0A5512D-0F07-47A2-8FFE-BAB92D256DA8}" srcOrd="2" destOrd="0" presId="urn:microsoft.com/office/officeart/2005/8/layout/process3"/>
    <dgm:cxn modelId="{D7073669-EA27-4D2D-812D-A0282E4A2386}" type="presParOf" srcId="{B0A5512D-0F07-47A2-8FFE-BAB92D256DA8}" destId="{8D3573F8-7A68-44BE-B19F-0053822E2DAD}" srcOrd="0" destOrd="0" presId="urn:microsoft.com/office/officeart/2005/8/layout/process3"/>
    <dgm:cxn modelId="{79278DC7-CF77-424C-BC60-BE0167F1460A}" type="presParOf" srcId="{B0A5512D-0F07-47A2-8FFE-BAB92D256DA8}" destId="{E7B43F42-39C7-4EDE-A334-2ABA62703194}" srcOrd="1" destOrd="0" presId="urn:microsoft.com/office/officeart/2005/8/layout/process3"/>
    <dgm:cxn modelId="{43A9EC7C-6008-4B6D-A632-61F9B897315F}" type="presParOf" srcId="{B0A5512D-0F07-47A2-8FFE-BAB92D256DA8}" destId="{EB38A321-2E69-49B1-B6EE-787F70B2A7D9}" srcOrd="2" destOrd="0" presId="urn:microsoft.com/office/officeart/2005/8/layout/process3"/>
    <dgm:cxn modelId="{2D71FE13-F764-4A91-B283-5E4BE6C9548E}" type="presParOf" srcId="{DF07C3F2-F626-4E1D-998D-CFB78965E03A}" destId="{06AEA2C3-0537-43E1-8BED-1F8AB6E3A6B0}" srcOrd="3" destOrd="0" presId="urn:microsoft.com/office/officeart/2005/8/layout/process3"/>
    <dgm:cxn modelId="{72B23B6B-7582-4D31-BBDB-7FD87DDFC026}" type="presParOf" srcId="{06AEA2C3-0537-43E1-8BED-1F8AB6E3A6B0}" destId="{1A4BD590-EF41-4CDA-A318-187D988CD0F1}" srcOrd="0" destOrd="0" presId="urn:microsoft.com/office/officeart/2005/8/layout/process3"/>
    <dgm:cxn modelId="{AFB7CD5E-3D27-4507-A94F-C21CAACDF3C6}" type="presParOf" srcId="{DF07C3F2-F626-4E1D-998D-CFB78965E03A}" destId="{A79D10C4-1BA3-4A4F-A986-78E1DD079747}" srcOrd="4" destOrd="0" presId="urn:microsoft.com/office/officeart/2005/8/layout/process3"/>
    <dgm:cxn modelId="{1C325680-FC77-4E93-BE38-DECB0E2CFF74}" type="presParOf" srcId="{A79D10C4-1BA3-4A4F-A986-78E1DD079747}" destId="{3FD2DEFC-3FE2-4C6C-9DD8-4428899E555A}" srcOrd="0" destOrd="0" presId="urn:microsoft.com/office/officeart/2005/8/layout/process3"/>
    <dgm:cxn modelId="{1CA785F5-5738-418A-86D4-B8E494BA56AA}" type="presParOf" srcId="{A79D10C4-1BA3-4A4F-A986-78E1DD079747}" destId="{05A9C2C2-33B8-400E-99BF-E4D8EBBCE5B2}" srcOrd="1" destOrd="0" presId="urn:microsoft.com/office/officeart/2005/8/layout/process3"/>
    <dgm:cxn modelId="{9F1555D3-151F-432E-B58E-ADB4E5D8E349}" type="presParOf" srcId="{A79D10C4-1BA3-4A4F-A986-78E1DD079747}" destId="{DE98EE0B-538B-4F42-9885-00526BE31E1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25843F-1544-44E1-A92A-AE5443DAF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34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57D25E-8171-4C4F-B0BB-F1006FAD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77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7D25E-8171-4C4F-B0BB-F1006FAD9CD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6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Wisconsin Hope Lab Study of 4k cc students, March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A4B7-769C-4D76-AB30-C3697C3224C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3693030"/>
            <a:chOff x="0" y="0"/>
            <a:chExt cx="9144000" cy="369303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79" y="4447853"/>
            <a:ext cx="908595" cy="125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2838" y="0"/>
            <a:ext cx="2951162" cy="360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98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9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0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audio" Target="NUL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audio" Target="../media/audio10.wav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1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chimes.wav"/>
          </p:stSnd>
        </p:sndAc>
      </p:transition>
    </mc:Choice>
    <mc:Fallback xmlns="">
      <p:transition spd="med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015219-79B5-45EE-A894-13433FA02DFE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106C4F-F572-4380-BDBA-0B35250E3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4" name="chimes.wav"/>
          </p:stSnd>
        </p:sndAc>
      </p:transition>
    </mc:Choice>
    <mc:Fallback xmlns="">
      <p:transition spd="med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kimbrough@hartnell.ed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5" Type="http://schemas.openxmlformats.org/officeDocument/2006/relationships/audio" Target="../media/audio10.wav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142" y="1606781"/>
            <a:ext cx="5715000" cy="5334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Carol Kimbrough, MA, MFT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7981"/>
            <a:ext cx="5715000" cy="10382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Counseling/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Mental Health  Services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October,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7818" y="1981200"/>
            <a:ext cx="5715000" cy="38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Supervisor, Psychology Instructor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r="29438"/>
          <a:stretch>
            <a:fillRect/>
          </a:stretch>
        </p:blipFill>
        <p:spPr>
          <a:xfrm>
            <a:off x="6248400" y="127981"/>
            <a:ext cx="2743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solidFill>
                  <a:srgbClr val="873624"/>
                </a:solidFill>
              </a:rPr>
              <a:t>Level </a:t>
            </a:r>
            <a:r>
              <a:rPr lang="en-US" sz="3200" dirty="0" smtClean="0">
                <a:solidFill>
                  <a:srgbClr val="873624"/>
                </a:solidFill>
              </a:rPr>
              <a:t>4: Emergency</a:t>
            </a:r>
            <a:r>
              <a:rPr lang="en-US" sz="3200" dirty="0">
                <a:solidFill>
                  <a:srgbClr val="873624"/>
                </a:solidFill>
              </a:rPr>
              <a:t>! </a:t>
            </a:r>
            <a:br>
              <a:rPr lang="en-US" sz="3200" dirty="0">
                <a:solidFill>
                  <a:srgbClr val="873624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lvl="0">
              <a:buClr>
                <a:srgbClr val="873624"/>
              </a:buClr>
            </a:pPr>
            <a:r>
              <a:rPr lang="en-US" sz="2800" dirty="0" smtClean="0">
                <a:solidFill>
                  <a:srgbClr val="873624"/>
                </a:solidFill>
              </a:rPr>
              <a:t>Severely </a:t>
            </a:r>
            <a:r>
              <a:rPr lang="en-US" sz="2800" dirty="0">
                <a:solidFill>
                  <a:srgbClr val="873624"/>
                </a:solidFill>
              </a:rPr>
              <a:t>troubled </a:t>
            </a:r>
            <a:r>
              <a:rPr lang="en-US" sz="2800" dirty="0" smtClean="0">
                <a:solidFill>
                  <a:srgbClr val="873624"/>
                </a:solidFill>
              </a:rPr>
              <a:t>students </a:t>
            </a:r>
            <a:r>
              <a:rPr lang="en-US" sz="2800" dirty="0">
                <a:solidFill>
                  <a:srgbClr val="873624"/>
                </a:solidFill>
              </a:rPr>
              <a:t>MAY</a:t>
            </a:r>
            <a:r>
              <a:rPr lang="en-US" sz="2800" dirty="0" smtClean="0">
                <a:solidFill>
                  <a:srgbClr val="873624"/>
                </a:solidFill>
              </a:rPr>
              <a:t>:</a:t>
            </a:r>
          </a:p>
          <a:p>
            <a:pPr lvl="1">
              <a:buClr>
                <a:srgbClr val="873624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demonstrate </a:t>
            </a:r>
            <a:r>
              <a:rPr lang="en-US" sz="2400" dirty="0">
                <a:solidFill>
                  <a:prstClr val="black"/>
                </a:solidFill>
              </a:rPr>
              <a:t>loss of contact with reality</a:t>
            </a:r>
          </a:p>
          <a:p>
            <a:pPr lvl="1">
              <a:buClr>
                <a:srgbClr val="873624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have </a:t>
            </a:r>
            <a:r>
              <a:rPr lang="en-US" sz="2400" dirty="0">
                <a:solidFill>
                  <a:prstClr val="black"/>
                </a:solidFill>
              </a:rPr>
              <a:t>difficulty communicating, </a:t>
            </a:r>
            <a:r>
              <a:rPr lang="en-US" sz="2400" dirty="0" smtClean="0">
                <a:solidFill>
                  <a:prstClr val="black"/>
                </a:solidFill>
              </a:rPr>
              <a:t>have abnormal speech </a:t>
            </a:r>
            <a:r>
              <a:rPr lang="en-US" sz="2400" dirty="0">
                <a:solidFill>
                  <a:prstClr val="black"/>
                </a:solidFill>
              </a:rPr>
              <a:t>or confused content</a:t>
            </a:r>
          </a:p>
          <a:p>
            <a:pPr lvl="1">
              <a:buClr>
                <a:srgbClr val="873624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be </a:t>
            </a:r>
            <a:r>
              <a:rPr lang="en-US" sz="2400" dirty="0">
                <a:solidFill>
                  <a:prstClr val="black"/>
                </a:solidFill>
              </a:rPr>
              <a:t>hyper-vigilant or over-reactive to other’s opinions</a:t>
            </a:r>
          </a:p>
          <a:p>
            <a:pPr lvl="1">
              <a:buClr>
                <a:srgbClr val="873624"/>
              </a:buClr>
            </a:pPr>
            <a:r>
              <a:rPr lang="en-US" sz="2400" dirty="0">
                <a:solidFill>
                  <a:prstClr val="black"/>
                </a:solidFill>
              </a:rPr>
              <a:t>make verbal or written </a:t>
            </a:r>
            <a:r>
              <a:rPr lang="en-US" sz="2400" dirty="0" smtClean="0">
                <a:solidFill>
                  <a:prstClr val="black"/>
                </a:solidFill>
              </a:rPr>
              <a:t>statements about suicide </a:t>
            </a:r>
            <a:r>
              <a:rPr lang="en-US" sz="2400" dirty="0">
                <a:solidFill>
                  <a:prstClr val="black"/>
                </a:solidFill>
              </a:rPr>
              <a:t>or k</a:t>
            </a:r>
            <a:r>
              <a:rPr lang="en-US" sz="2400" dirty="0" smtClean="0">
                <a:solidFill>
                  <a:prstClr val="black"/>
                </a:solidFill>
              </a:rPr>
              <a:t>illing others </a:t>
            </a:r>
            <a:r>
              <a:rPr lang="en-US" sz="2400" dirty="0">
                <a:solidFill>
                  <a:prstClr val="black"/>
                </a:solidFill>
              </a:rPr>
              <a:t>with current intent, plans, method, </a:t>
            </a:r>
            <a:r>
              <a:rPr lang="en-US" sz="2400" dirty="0" smtClean="0">
                <a:solidFill>
                  <a:prstClr val="black"/>
                </a:solidFill>
              </a:rPr>
              <a:t>means</a:t>
            </a:r>
          </a:p>
          <a:p>
            <a:pPr lvl="1">
              <a:buClr>
                <a:srgbClr val="873624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873624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0"/>
            <a:ext cx="7086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Students in Distress: Interventions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740407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6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Behavior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4025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3" y="228599"/>
            <a:ext cx="6165434" cy="455265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Crisis </a:t>
            </a:r>
            <a:r>
              <a:rPr lang="en-US" sz="2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Counseling/Mental Health Services</a:t>
            </a:r>
            <a:r>
              <a:rPr lang="en-US" dirty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153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73624"/>
              </a:buClr>
            </a:pPr>
            <a:r>
              <a:rPr lang="en-US" sz="2000" b="1" dirty="0">
                <a:solidFill>
                  <a:srgbClr val="C0504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 and confidential counseling services provided to enrolled students </a:t>
            </a:r>
          </a:p>
          <a:p>
            <a:pPr marL="742950" lvl="1" indent="-285750">
              <a:buClr>
                <a:srgbClr val="873624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Currently four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Marriage &amp; Family Therapist (MFT)  or Clinical Social Worker (CSW)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associates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provide counseling services</a:t>
            </a:r>
          </a:p>
          <a:p>
            <a:pPr marL="742950" lvl="1" indent="-285750">
              <a:buClr>
                <a:srgbClr val="873624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Appointment basis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(limited walk-in hours)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Clr>
                <a:srgbClr val="873624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 often help students stay enrolled in their academic programs</a:t>
            </a:r>
          </a:p>
          <a:p>
            <a:pPr marL="742950" lvl="1" indent="-285750">
              <a:buClr>
                <a:srgbClr val="873624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Screening for students who may pose a threat to themselves or others</a:t>
            </a:r>
          </a:p>
          <a:p>
            <a:pPr marL="742950" lvl="1" indent="-285750">
              <a:buClr>
                <a:srgbClr val="873624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Interventions for students referred by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BIT, DSPS, Student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or Student Affairs</a:t>
            </a:r>
          </a:p>
          <a:p>
            <a:pPr marL="742950" lvl="1" indent="-285750">
              <a:buClr>
                <a:srgbClr val="873624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Clinical supervision/consultation by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licensed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MFT/Hartnell faculty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Clr>
                <a:srgbClr val="873624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64687"/>
            <a:ext cx="6400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43434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5029200"/>
            <a:ext cx="1854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38400" y="1650002"/>
          <a:ext cx="472440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2990984" imgH="4829155" progId="Excel.Sheet.12">
                  <p:embed/>
                </p:oleObj>
              </mc:Choice>
              <mc:Fallback>
                <p:oleObj name="Worksheet" r:id="rId4" imgW="2990984" imgH="48291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650002"/>
                        <a:ext cx="4724400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1854200" cy="167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6" y="398417"/>
            <a:ext cx="8229600" cy="820783"/>
          </a:xfrm>
        </p:spPr>
        <p:txBody>
          <a:bodyPr/>
          <a:lstStyle/>
          <a:p>
            <a:r>
              <a:rPr lang="en-US" dirty="0" smtClean="0"/>
              <a:t>Hartnell Crisis Counseling/Mental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HOW DO I MAKE A REFERRAL?</a:t>
            </a:r>
          </a:p>
          <a:p>
            <a:pPr lvl="1"/>
            <a:r>
              <a:rPr lang="en-US" sz="2400" dirty="0" smtClean="0"/>
              <a:t>The best referral involves taking the person directly to someone who can help. . . .</a:t>
            </a:r>
          </a:p>
          <a:p>
            <a:pPr lvl="1"/>
            <a:r>
              <a:rPr lang="en-US" sz="2400" dirty="0" smtClean="0"/>
              <a:t>Office locations: </a:t>
            </a:r>
            <a:r>
              <a:rPr lang="en-US" sz="2400" dirty="0"/>
              <a:t>D-123, -124, </a:t>
            </a:r>
            <a:r>
              <a:rPr lang="en-US" sz="2400" dirty="0" smtClean="0"/>
              <a:t>-125, -126</a:t>
            </a:r>
            <a:r>
              <a:rPr lang="en-US" sz="2400" dirty="0"/>
              <a:t>, -127 </a:t>
            </a:r>
            <a:r>
              <a:rPr lang="en-US" sz="2200" dirty="0"/>
              <a:t>(down the hall from HR)</a:t>
            </a:r>
          </a:p>
          <a:p>
            <a:pPr lvl="1"/>
            <a:r>
              <a:rPr lang="en-US" sz="2400" dirty="0" smtClean="0"/>
              <a:t>Students may complete a brief intake form with contact info to schedule an appointment</a:t>
            </a:r>
          </a:p>
          <a:p>
            <a:pPr lvl="1"/>
            <a:r>
              <a:rPr lang="en-US" sz="2400" dirty="0"/>
              <a:t>Daily “walk-in” hours, 11:00-12:00 noon </a:t>
            </a:r>
            <a:r>
              <a:rPr lang="en-US" sz="2400" dirty="0" smtClean="0"/>
              <a:t>M-F during </a:t>
            </a:r>
            <a:r>
              <a:rPr lang="en-US" sz="2400" dirty="0"/>
              <a:t>the </a:t>
            </a:r>
            <a:r>
              <a:rPr lang="en-US" sz="2400" dirty="0" smtClean="0"/>
              <a:t>semester</a:t>
            </a:r>
          </a:p>
          <a:p>
            <a:pPr lvl="1"/>
            <a:r>
              <a:rPr lang="en-US" sz="2400" dirty="0" smtClean="0"/>
              <a:t>Provide student with phone information: 770-7019 (24-hour voice mail, not a hot line)</a:t>
            </a:r>
          </a:p>
          <a:p>
            <a:pPr lvl="1"/>
            <a:r>
              <a:rPr lang="en-US" sz="2400" dirty="0" smtClean="0"/>
              <a:t>Services are confidential and free for Hartnell students</a:t>
            </a:r>
          </a:p>
          <a:p>
            <a:pPr lvl="1"/>
            <a:r>
              <a:rPr lang="en-US" sz="2400" dirty="0" smtClean="0"/>
              <a:t>Follow-up</a:t>
            </a:r>
          </a:p>
          <a:p>
            <a:pPr marL="548640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34000"/>
            <a:ext cx="4648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9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Thank you!!!</a:t>
            </a:r>
          </a:p>
          <a:p>
            <a:r>
              <a:rPr lang="en-US" dirty="0" smtClean="0"/>
              <a:t>Carol Kimbrough, </a:t>
            </a:r>
            <a:r>
              <a:rPr lang="en-US" dirty="0" smtClean="0">
                <a:hlinkClick r:id="rId3"/>
              </a:rPr>
              <a:t>ckimbrough@hartnell.edu</a:t>
            </a:r>
            <a:r>
              <a:rPr lang="en-US" dirty="0" smtClean="0"/>
              <a:t>; or 755-6856</a:t>
            </a:r>
          </a:p>
          <a:p>
            <a:r>
              <a:rPr lang="en-US" dirty="0" smtClean="0"/>
              <a:t>Crisis Counseling Services 24-hour voicemail: 770-7019</a:t>
            </a:r>
          </a:p>
          <a:p>
            <a:r>
              <a:rPr lang="en-US" dirty="0" smtClean="0"/>
              <a:t>D-123, -124, -125, -126, -127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57600"/>
            <a:ext cx="4340352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 Facts*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 in every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4-5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American adults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will experience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 mental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 illness this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year.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Statistics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show that 75% of mental illnesses develop before age 25, making colleges ideal locations for early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identification.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World Health Organization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 compared the relative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impact of illnesses around the world.  According to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data, mental, behavioral, and neurological disorders together rank as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biggest health problem in North America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ahead of cardiovascular disease and cancer.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200" dirty="0" smtClean="0"/>
              <a:t>*Mental </a:t>
            </a:r>
            <a:r>
              <a:rPr lang="en-US" sz="1200" dirty="0"/>
              <a:t>Health First Aid USA- National Council on Behavioral Health, 2016</a:t>
            </a:r>
          </a:p>
          <a:p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34000"/>
            <a:ext cx="1231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 Data: Mental Health on Campus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4330"/>
            <a:ext cx="6096000" cy="55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667000" y="4724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2374394"/>
            <a:ext cx="53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33421" y="3118658"/>
            <a:ext cx="524558" cy="7919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84154" y="1600200"/>
            <a:ext cx="516245" cy="715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691496"/>
            <a:ext cx="533400" cy="746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9566" y="553912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“Too Distressed to </a:t>
            </a:r>
            <a:r>
              <a:rPr lang="en-US" sz="1200" dirty="0" smtClean="0">
                <a:solidFill>
                  <a:prstClr val="black"/>
                </a:solidFill>
              </a:rPr>
              <a:t>Learn – Mental Health Among Community College Students”, March 2016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CRISIS</a:t>
            </a:r>
            <a:r>
              <a:rPr lang="en-US" sz="2800" dirty="0"/>
              <a:t>: </a:t>
            </a:r>
            <a:r>
              <a:rPr lang="en-US" sz="2800" dirty="0" smtClean="0"/>
              <a:t>anything </a:t>
            </a:r>
            <a:r>
              <a:rPr lang="en-US" sz="2800" dirty="0"/>
              <a:t>that interferes with academic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85904" cy="40118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We know that many </a:t>
            </a:r>
            <a:r>
              <a:rPr lang="en-US" sz="2400" dirty="0" smtClean="0">
                <a:solidFill>
                  <a:prstClr val="black"/>
                </a:solidFill>
              </a:rPr>
              <a:t>Hartnell students </a:t>
            </a:r>
            <a:r>
              <a:rPr lang="en-US" sz="2400" dirty="0">
                <a:solidFill>
                  <a:prstClr val="black"/>
                </a:solidFill>
              </a:rPr>
              <a:t>attempt to cope with studies, full-time jobs and raising children while they attend Hartnell.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Many </a:t>
            </a:r>
            <a:r>
              <a:rPr lang="en-US" sz="2400" dirty="0">
                <a:solidFill>
                  <a:prstClr val="black"/>
                </a:solidFill>
              </a:rPr>
              <a:t>feel overwhelmed, depressed, anxious, and hopeless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A </a:t>
            </a:r>
            <a:r>
              <a:rPr lang="en-US" sz="2400" dirty="0">
                <a:solidFill>
                  <a:prstClr val="black"/>
                </a:solidFill>
              </a:rPr>
              <a:t>high percentage of our students are the first in their family to attend college; although the family system may support the concept of college, the reality of college life may not be understood by family members.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lvl="1"/>
            <a:endParaRPr lang="en-US" sz="1350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00600"/>
            <a:ext cx="5791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3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3200" dirty="0">
                <a:solidFill>
                  <a:srgbClr val="895D1D"/>
                </a:solidFill>
              </a:rPr>
              <a:t>RECOGNIZING STUDENTS IN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are some signs a student may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need help?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Level 1: (Distress).  Behaviors do not necessarily disrupt others, but indicate that something is troubling the student and he or she is having difficulty coping.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Level 2: (Crisis). Exhibit </a:t>
            </a:r>
            <a:r>
              <a:rPr lang="en-US" sz="2400" dirty="0">
                <a:solidFill>
                  <a:prstClr val="black"/>
                </a:solidFill>
              </a:rPr>
              <a:t>more significant changes in mood and behavior but may be </a:t>
            </a:r>
            <a:r>
              <a:rPr lang="en-US" sz="2400" dirty="0" smtClean="0">
                <a:solidFill>
                  <a:prstClr val="black"/>
                </a:solidFill>
              </a:rPr>
              <a:t>reluctant/resistant </a:t>
            </a:r>
            <a:r>
              <a:rPr lang="en-US" sz="2400" dirty="0">
                <a:solidFill>
                  <a:prstClr val="black"/>
                </a:solidFill>
              </a:rPr>
              <a:t>to seeking help.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Level 3: (Disruptive students).  </a:t>
            </a:r>
            <a:r>
              <a:rPr lang="en-US" sz="2400" dirty="0">
                <a:solidFill>
                  <a:prstClr val="black"/>
                </a:solidFill>
              </a:rPr>
              <a:t>Exhibit more intense expression of emotions without regard for classroom learning environment and rights of others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Level 4: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smtClean="0">
                <a:solidFill>
                  <a:prstClr val="black"/>
                </a:solidFill>
              </a:rPr>
              <a:t>Emergency!)  Psychological Emergency. Danger </a:t>
            </a:r>
            <a:r>
              <a:rPr lang="en-US" sz="2400" dirty="0">
                <a:solidFill>
                  <a:prstClr val="black"/>
                </a:solidFill>
              </a:rPr>
              <a:t>to self </a:t>
            </a:r>
            <a:r>
              <a:rPr lang="en-US" sz="2400" dirty="0" smtClean="0">
                <a:solidFill>
                  <a:prstClr val="black"/>
                </a:solidFill>
              </a:rPr>
              <a:t>and/or </a:t>
            </a:r>
            <a:r>
              <a:rPr lang="en-US" sz="2400" dirty="0">
                <a:solidFill>
                  <a:prstClr val="black"/>
                </a:solidFill>
              </a:rPr>
              <a:t>others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895D1D"/>
                </a:solidFill>
              </a:rPr>
              <a:t>RECOGNIZING STUDENTS IN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Students in distress may have: </a:t>
            </a:r>
          </a:p>
          <a:p>
            <a:pPr lvl="1"/>
            <a:r>
              <a:rPr lang="en-US" sz="2400" dirty="0" smtClean="0"/>
              <a:t> Decreased academic </a:t>
            </a:r>
            <a:r>
              <a:rPr lang="en-US" sz="2400" dirty="0"/>
              <a:t>achievement </a:t>
            </a:r>
            <a:r>
              <a:rPr lang="en-US" sz="2400" dirty="0" smtClean="0"/>
              <a:t>and motivation</a:t>
            </a:r>
            <a:endParaRPr lang="en-US" sz="2400" dirty="0"/>
          </a:p>
          <a:p>
            <a:pPr lvl="1"/>
            <a:r>
              <a:rPr lang="en-US" sz="2400" dirty="0"/>
              <a:t>Increased absences</a:t>
            </a:r>
          </a:p>
          <a:p>
            <a:pPr lvl="1"/>
            <a:r>
              <a:rPr lang="en-US" sz="2400" dirty="0"/>
              <a:t>Difficulties with concentration and </a:t>
            </a:r>
            <a:r>
              <a:rPr lang="en-US" sz="2400" dirty="0" smtClean="0"/>
              <a:t>focus, seem indecisive, confused</a:t>
            </a:r>
            <a:endParaRPr lang="en-US" sz="2400" dirty="0"/>
          </a:p>
          <a:p>
            <a:pPr lvl="1"/>
            <a:r>
              <a:rPr lang="en-US" sz="2400" dirty="0"/>
              <a:t>Marked changes in interaction patterns with instructor and peers (avoidance or increased dependency</a:t>
            </a:r>
            <a:r>
              <a:rPr lang="en-US" sz="2400" dirty="0" smtClean="0"/>
              <a:t>); social isolation</a:t>
            </a:r>
            <a:endParaRPr lang="en-US" sz="2400" dirty="0"/>
          </a:p>
          <a:p>
            <a:pPr lvl="1"/>
            <a:r>
              <a:rPr lang="en-US" sz="2400" dirty="0" smtClean="0"/>
              <a:t>Changes in mood states: persistent sadness, anxiety, irritability, lethargy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0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>
                <a:solidFill>
                  <a:srgbClr val="895D1D"/>
                </a:solidFill>
              </a:rPr>
              <a:t>RECOGNIZING STUDENTS IN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Students in distress may have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Clr>
                <a:srgbClr val="873624"/>
              </a:buClr>
            </a:pPr>
            <a:r>
              <a:rPr lang="en-US" sz="2400" dirty="0">
                <a:solidFill>
                  <a:prstClr val="black"/>
                </a:solidFill>
              </a:rPr>
              <a:t>Fatigue and sleeping in class</a:t>
            </a:r>
          </a:p>
          <a:p>
            <a:pPr lvl="1">
              <a:buClr>
                <a:srgbClr val="873624"/>
              </a:buClr>
            </a:pPr>
            <a:r>
              <a:rPr lang="en-US" sz="2400" dirty="0">
                <a:solidFill>
                  <a:prstClr val="black"/>
                </a:solidFill>
              </a:rPr>
              <a:t>Requests for special considerations (extensions of deadlines, make-up exams, grade changes) </a:t>
            </a:r>
          </a:p>
          <a:p>
            <a:pPr lvl="1">
              <a:buClr>
                <a:srgbClr val="873624"/>
              </a:buClr>
            </a:pPr>
            <a:r>
              <a:rPr lang="en-US" sz="2400" dirty="0">
                <a:solidFill>
                  <a:prstClr val="black"/>
                </a:solidFill>
              </a:rPr>
              <a:t>Missed deadlines or incomplete work; poor academic performance</a:t>
            </a:r>
          </a:p>
          <a:p>
            <a:pPr lvl="1">
              <a:buClr>
                <a:srgbClr val="873624"/>
              </a:buClr>
            </a:pPr>
            <a:r>
              <a:rPr lang="en-US" sz="2400" dirty="0">
                <a:solidFill>
                  <a:prstClr val="black"/>
                </a:solidFill>
              </a:rPr>
              <a:t>Diminished self-care including poor hygiene</a:t>
            </a:r>
          </a:p>
          <a:p>
            <a:pPr lvl="1">
              <a:buClr>
                <a:srgbClr val="873624"/>
              </a:buClr>
            </a:pPr>
            <a:r>
              <a:rPr lang="en-US" sz="2400" dirty="0">
                <a:solidFill>
                  <a:prstClr val="black"/>
                </a:solidFill>
              </a:rPr>
              <a:t>Reluctance to accept help, denial of significance of problem(s)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48200"/>
            <a:ext cx="3422469" cy="20097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655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895D1D"/>
                </a:solidFill>
              </a:rPr>
              <a:t>RECOGNIZING STUDENTS IN </a:t>
            </a:r>
            <a:r>
              <a:rPr lang="en-US" sz="3200" dirty="0" smtClean="0">
                <a:solidFill>
                  <a:srgbClr val="895D1D"/>
                </a:solidFill>
              </a:rPr>
              <a:t>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(Level 2): Possible Signs</a:t>
            </a:r>
          </a:p>
          <a:p>
            <a:pPr lvl="1">
              <a:buClr>
                <a:srgbClr val="873624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May exhibit more significant </a:t>
            </a:r>
            <a:r>
              <a:rPr lang="en-US" sz="1800" dirty="0" smtClean="0"/>
              <a:t>changes</a:t>
            </a:r>
            <a:r>
              <a:rPr lang="en-US" sz="1800" dirty="0" smtClean="0">
                <a:solidFill>
                  <a:prstClr val="black"/>
                </a:solidFill>
              </a:rPr>
              <a:t> in mood and behavior or mood swings</a:t>
            </a:r>
            <a:endParaRPr lang="en-US" sz="1800" dirty="0">
              <a:solidFill>
                <a:prstClr val="black"/>
              </a:solidFill>
            </a:endParaRPr>
          </a:p>
          <a:p>
            <a:pPr lvl="1"/>
            <a:r>
              <a:rPr lang="en-US" sz="1800" dirty="0" smtClean="0"/>
              <a:t>May behave in ways that are disruptive to the classroom (for example, angry outbursts, walking out, attacking the opinions of others)</a:t>
            </a:r>
          </a:p>
          <a:p>
            <a:pPr lvl="1"/>
            <a:r>
              <a:rPr lang="en-US" sz="1800" dirty="0" smtClean="0"/>
              <a:t>May state: “I’m going to withdraw from all my classes.”</a:t>
            </a:r>
          </a:p>
          <a:p>
            <a:pPr lvl="1"/>
            <a:r>
              <a:rPr lang="en-US" sz="1800" dirty="0" smtClean="0"/>
              <a:t>Alcohol/drug abuse</a:t>
            </a:r>
          </a:p>
          <a:p>
            <a:pPr lvl="1"/>
            <a:r>
              <a:rPr lang="en-US" sz="1800" dirty="0" smtClean="0"/>
              <a:t>Suicidal statements or thoughts, (without current plan, method, means)</a:t>
            </a:r>
          </a:p>
          <a:p>
            <a:pPr lvl="1"/>
            <a:r>
              <a:rPr lang="en-US" sz="1800" dirty="0" smtClean="0"/>
              <a:t>Written or verbal threats (without current plan, method, means)</a:t>
            </a:r>
          </a:p>
          <a:p>
            <a:pPr lvl="1"/>
            <a:r>
              <a:rPr lang="en-US" sz="1800" dirty="0" smtClean="0"/>
              <a:t>Victim of rape, assault, domestic violence, sexual abuse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Other students may report changes in </a:t>
            </a:r>
            <a:r>
              <a:rPr lang="en-US" sz="1800" dirty="0" smtClean="0">
                <a:solidFill>
                  <a:prstClr val="black"/>
                </a:solidFill>
              </a:rPr>
              <a:t>behavior or social isolation</a:t>
            </a:r>
            <a:endParaRPr lang="en-US" sz="1800" dirty="0">
              <a:solidFill>
                <a:prstClr val="black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24400"/>
            <a:ext cx="408432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marL="182880" lvl="0" indent="-182880">
              <a:spcBef>
                <a:spcPct val="20000"/>
              </a:spcBef>
            </a:pPr>
            <a:r>
              <a:rPr lang="en-US" spc="0" dirty="0">
                <a:solidFill>
                  <a:srgbClr val="873624"/>
                </a:solidFill>
                <a:ea typeface="+mn-ea"/>
                <a:cs typeface="+mn-cs"/>
              </a:rPr>
              <a:t>Level 3: </a:t>
            </a:r>
            <a:r>
              <a:rPr lang="en-US" spc="0" dirty="0" smtClean="0">
                <a:solidFill>
                  <a:srgbClr val="873624"/>
                </a:solidFill>
                <a:ea typeface="+mn-ea"/>
                <a:cs typeface="+mn-cs"/>
              </a:rPr>
              <a:t>Disruptive Students </a:t>
            </a:r>
            <a:r>
              <a:rPr lang="en-US" spc="0" dirty="0">
                <a:solidFill>
                  <a:srgbClr val="873624"/>
                </a:solidFill>
                <a:ea typeface="+mn-ea"/>
                <a:cs typeface="+mn-cs"/>
              </a:rPr>
              <a:t/>
            </a:r>
            <a:br>
              <a:rPr lang="en-US" spc="0" dirty="0">
                <a:solidFill>
                  <a:srgbClr val="87362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Disruptive students may pose a threat to the campus community and the classroom learning environment; they  MAY pose a threat to themselves and/or others.           They may: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regularly fail to attend class, be tardy, leave early with little regard for the role of instructor or consideration for learning environment</a:t>
            </a:r>
          </a:p>
          <a:p>
            <a:pPr lvl="1"/>
            <a:r>
              <a:rPr lang="en-US" sz="2000" dirty="0" smtClean="0"/>
              <a:t>be least likely to accept help and may view efforts to assist as intrusive and unwanted</a:t>
            </a:r>
          </a:p>
          <a:p>
            <a:pPr lvl="1"/>
            <a:r>
              <a:rPr lang="en-US" sz="2000" dirty="0" smtClean="0"/>
              <a:t>be verbally antagonistic to staff/instructors/peers</a:t>
            </a:r>
          </a:p>
          <a:p>
            <a:pPr lvl="1"/>
            <a:r>
              <a:rPr lang="en-US" sz="2000" dirty="0" smtClean="0"/>
              <a:t>engage in inappropriate forms of contact such as threatening emails or stalking behaviors</a:t>
            </a:r>
          </a:p>
          <a:p>
            <a:pPr lvl="1">
              <a:buClr>
                <a:srgbClr val="873624"/>
              </a:buClr>
            </a:pPr>
            <a:r>
              <a:rPr lang="en-US" sz="2000" dirty="0">
                <a:solidFill>
                  <a:prstClr val="black"/>
                </a:solidFill>
              </a:rPr>
              <a:t>threaten the </a:t>
            </a:r>
            <a:r>
              <a:rPr lang="en-US" sz="2000" dirty="0" smtClean="0">
                <a:solidFill>
                  <a:prstClr val="black"/>
                </a:solidFill>
              </a:rPr>
              <a:t>safety/security </a:t>
            </a:r>
            <a:r>
              <a:rPr lang="en-US" sz="2000" dirty="0">
                <a:solidFill>
                  <a:prstClr val="black"/>
                </a:solidFill>
              </a:rPr>
              <a:t>of </a:t>
            </a:r>
            <a:r>
              <a:rPr lang="en-US" sz="2000" dirty="0" smtClean="0">
                <a:solidFill>
                  <a:prstClr val="black"/>
                </a:solidFill>
              </a:rPr>
              <a:t>others</a:t>
            </a:r>
          </a:p>
          <a:p>
            <a:pPr>
              <a:buClr>
                <a:srgbClr val="873624"/>
              </a:buClr>
            </a:pPr>
            <a:r>
              <a:rPr lang="en-US" sz="2300" dirty="0" smtClean="0">
                <a:solidFill>
                  <a:schemeClr val="accent1"/>
                </a:solidFill>
              </a:rPr>
              <a:t>Behaviors may stem from emotional/mental health issues</a:t>
            </a:r>
            <a:endParaRPr lang="en-US" sz="2300" dirty="0">
              <a:solidFill>
                <a:schemeClr val="accent1"/>
              </a:solidFill>
            </a:endParaRPr>
          </a:p>
          <a:p>
            <a:pPr marL="205740" lvl="1" indent="0">
              <a:buNone/>
            </a:pPr>
            <a:endParaRPr lang="en-US" sz="2400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rtnell Presentation Template - with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ustom 2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711806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ustom 2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711806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with title image - final (1)</Template>
  <TotalTime>280</TotalTime>
  <Words>1141</Words>
  <Application>Microsoft Office PowerPoint</Application>
  <PresentationFormat>On-screen Show (4:3)</PresentationFormat>
  <Paragraphs>128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Tahoma</vt:lpstr>
      <vt:lpstr>Calibri</vt:lpstr>
      <vt:lpstr>Quicksand Bold</vt:lpstr>
      <vt:lpstr>Arial</vt:lpstr>
      <vt:lpstr>Hartnell Presentation Template - with title image - final</vt:lpstr>
      <vt:lpstr>1_Clarity</vt:lpstr>
      <vt:lpstr>Clarity</vt:lpstr>
      <vt:lpstr>Worksheet</vt:lpstr>
      <vt:lpstr>Carol Kimbrough, MA, MFT</vt:lpstr>
      <vt:lpstr>Quick Facts*</vt:lpstr>
      <vt:lpstr>Survey Data: Mental Health on Campus</vt:lpstr>
      <vt:lpstr>CRISIS: anything that interferes with academic success</vt:lpstr>
      <vt:lpstr>RECOGNIZING STUDENTS IN DISTRESS</vt:lpstr>
      <vt:lpstr>RECOGNIZING STUDENTS IN DISTRESS</vt:lpstr>
      <vt:lpstr>RECOGNIZING STUDENTS IN DISTRESS</vt:lpstr>
      <vt:lpstr>RECOGNIZING STUDENTS IN CRISIS</vt:lpstr>
      <vt:lpstr>Level 3: Disruptive Students  </vt:lpstr>
      <vt:lpstr>Level 4: Emergency!  </vt:lpstr>
      <vt:lpstr>Helping Students in Distress: Interventions</vt:lpstr>
      <vt:lpstr>Reporting Behavior</vt:lpstr>
      <vt:lpstr>Crisis Counseling/Mental Health Services </vt:lpstr>
      <vt:lpstr>Student Data</vt:lpstr>
      <vt:lpstr>Student Data</vt:lpstr>
      <vt:lpstr>Hartnell Crisis Counseling/Mental Health Services</vt:lpstr>
      <vt:lpstr>Questions????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Kimbrough</dc:creator>
  <cp:lastModifiedBy>Jacqueline Flores</cp:lastModifiedBy>
  <cp:revision>39</cp:revision>
  <cp:lastPrinted>2018-08-04T18:56:40Z</cp:lastPrinted>
  <dcterms:created xsi:type="dcterms:W3CDTF">2018-08-04T16:16:22Z</dcterms:created>
  <dcterms:modified xsi:type="dcterms:W3CDTF">2019-10-23T22:53:46Z</dcterms:modified>
</cp:coreProperties>
</file>