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35" r:id="rId1"/>
  </p:sldMasterIdLst>
  <p:notesMasterIdLst>
    <p:notesMasterId r:id="rId17"/>
  </p:notesMasterIdLst>
  <p:sldIdLst>
    <p:sldId id="266" r:id="rId2"/>
    <p:sldId id="267" r:id="rId3"/>
    <p:sldId id="259" r:id="rId4"/>
    <p:sldId id="308" r:id="rId5"/>
    <p:sldId id="317" r:id="rId6"/>
    <p:sldId id="269" r:id="rId7"/>
    <p:sldId id="260" r:id="rId8"/>
    <p:sldId id="305" r:id="rId9"/>
    <p:sldId id="262" r:id="rId10"/>
    <p:sldId id="315" r:id="rId11"/>
    <p:sldId id="272" r:id="rId12"/>
    <p:sldId id="314" r:id="rId13"/>
    <p:sldId id="316" r:id="rId14"/>
    <p:sldId id="306"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18" autoAdjust="0"/>
    <p:restoredTop sz="90598" autoAdjust="0"/>
  </p:normalViewPr>
  <p:slideViewPr>
    <p:cSldViewPr snapToGrid="0">
      <p:cViewPr varScale="1">
        <p:scale>
          <a:sx n="81" d="100"/>
          <a:sy n="81" d="100"/>
        </p:scale>
        <p:origin x="588"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E4666F0-FF62-4CF5-BB72-87C9700B477A}" type="doc">
      <dgm:prSet loTypeId="urn:microsoft.com/office/officeart/2018/2/layout/IconVerticalSolidList" loCatId="icon" qsTypeId="urn:microsoft.com/office/officeart/2005/8/quickstyle/simple1#1" qsCatId="simple" csTypeId="urn:microsoft.com/office/officeart/2018/5/colors/Iconchunking_neutralicontext_colorful1" csCatId="colorful" phldr="1"/>
      <dgm:spPr/>
      <dgm:t>
        <a:bodyPr/>
        <a:lstStyle/>
        <a:p>
          <a:endParaRPr lang="en-US"/>
        </a:p>
      </dgm:t>
    </dgm:pt>
    <dgm:pt modelId="{6E41EAC3-A8E3-4B70-956D-BFB7E7E07F36}">
      <dgm:prSet/>
      <dgm:spPr/>
      <dgm:t>
        <a:bodyPr/>
        <a:lstStyle/>
        <a:p>
          <a:pPr>
            <a:lnSpc>
              <a:spcPct val="100000"/>
            </a:lnSpc>
          </a:pPr>
          <a:r>
            <a:rPr lang="en-US" dirty="0"/>
            <a:t>Guide the development of the Technology Plan</a:t>
          </a:r>
        </a:p>
      </dgm:t>
    </dgm:pt>
    <dgm:pt modelId="{0BD13869-085F-46DD-B5E6-670BADA12EA8}" type="parTrans" cxnId="{15BBAF8D-4069-4AC3-A405-840715996975}">
      <dgm:prSet/>
      <dgm:spPr/>
      <dgm:t>
        <a:bodyPr/>
        <a:lstStyle/>
        <a:p>
          <a:endParaRPr lang="en-US"/>
        </a:p>
      </dgm:t>
    </dgm:pt>
    <dgm:pt modelId="{F508C5FC-C676-43CA-8947-5B7BFC7954D4}" type="sibTrans" cxnId="{15BBAF8D-4069-4AC3-A405-840715996975}">
      <dgm:prSet/>
      <dgm:spPr/>
      <dgm:t>
        <a:bodyPr/>
        <a:lstStyle/>
        <a:p>
          <a:endParaRPr lang="en-US"/>
        </a:p>
      </dgm:t>
    </dgm:pt>
    <dgm:pt modelId="{6AD16396-BD22-4D30-9F79-83DBE9E9ECFE}">
      <dgm:prSet/>
      <dgm:spPr/>
      <dgm:t>
        <a:bodyPr/>
        <a:lstStyle/>
        <a:p>
          <a:pPr>
            <a:lnSpc>
              <a:spcPct val="100000"/>
            </a:lnSpc>
          </a:pPr>
          <a:r>
            <a:rPr lang="en-US" dirty="0"/>
            <a:t>Help to ensure that resources are available when needed to complete the project</a:t>
          </a:r>
        </a:p>
      </dgm:t>
    </dgm:pt>
    <dgm:pt modelId="{04F1F3D6-EF8B-41B5-AC92-CF9A44EB350C}" type="parTrans" cxnId="{90ADA862-B97A-4A6C-A97D-BCE79C843B10}">
      <dgm:prSet/>
      <dgm:spPr/>
      <dgm:t>
        <a:bodyPr/>
        <a:lstStyle/>
        <a:p>
          <a:endParaRPr lang="en-US"/>
        </a:p>
      </dgm:t>
    </dgm:pt>
    <dgm:pt modelId="{5841377C-CDC0-41A2-A784-0D4FC9C90EB6}" type="sibTrans" cxnId="{90ADA862-B97A-4A6C-A97D-BCE79C843B10}">
      <dgm:prSet/>
      <dgm:spPr/>
      <dgm:t>
        <a:bodyPr/>
        <a:lstStyle/>
        <a:p>
          <a:endParaRPr lang="en-US"/>
        </a:p>
      </dgm:t>
    </dgm:pt>
    <dgm:pt modelId="{16F7D97B-64C2-4A64-A7F3-5D5ED6109250}">
      <dgm:prSet/>
      <dgm:spPr/>
      <dgm:t>
        <a:bodyPr/>
        <a:lstStyle/>
        <a:p>
          <a:pPr>
            <a:lnSpc>
              <a:spcPct val="100000"/>
            </a:lnSpc>
          </a:pPr>
          <a:r>
            <a:rPr lang="en-US"/>
            <a:t>Provide feedback on the effectiveness of the process</a:t>
          </a:r>
        </a:p>
      </dgm:t>
    </dgm:pt>
    <dgm:pt modelId="{60B0D106-7C2D-49AE-9A69-226D6BBF0347}" type="parTrans" cxnId="{A71B7703-4174-4BE0-9143-4546E03A3FC5}">
      <dgm:prSet/>
      <dgm:spPr/>
      <dgm:t>
        <a:bodyPr/>
        <a:lstStyle/>
        <a:p>
          <a:endParaRPr lang="en-US"/>
        </a:p>
      </dgm:t>
    </dgm:pt>
    <dgm:pt modelId="{CBC49F3E-81A0-4E35-989F-C8390E8CDCC3}" type="sibTrans" cxnId="{A71B7703-4174-4BE0-9143-4546E03A3FC5}">
      <dgm:prSet/>
      <dgm:spPr/>
      <dgm:t>
        <a:bodyPr/>
        <a:lstStyle/>
        <a:p>
          <a:endParaRPr lang="en-US"/>
        </a:p>
      </dgm:t>
    </dgm:pt>
    <dgm:pt modelId="{F89CA074-CB5D-4895-95CE-E84BF56732AE}">
      <dgm:prSet/>
      <dgm:spPr/>
      <dgm:t>
        <a:bodyPr/>
        <a:lstStyle/>
        <a:p>
          <a:pPr>
            <a:lnSpc>
              <a:spcPct val="100000"/>
            </a:lnSpc>
          </a:pPr>
          <a:r>
            <a:rPr lang="en-US" dirty="0"/>
            <a:t>Act as advocates for the process and report out to others in the institution regarding the progress, findings and recommendations</a:t>
          </a:r>
        </a:p>
      </dgm:t>
    </dgm:pt>
    <dgm:pt modelId="{8D0E410D-8FBA-4CC4-9D5D-8333E34FC627}" type="parTrans" cxnId="{305C635E-5B39-49DD-9084-1CACC316AFFD}">
      <dgm:prSet/>
      <dgm:spPr/>
      <dgm:t>
        <a:bodyPr/>
        <a:lstStyle/>
        <a:p>
          <a:endParaRPr lang="en-US"/>
        </a:p>
      </dgm:t>
    </dgm:pt>
    <dgm:pt modelId="{B82E5359-C05F-4C78-8150-A7468521B7AC}" type="sibTrans" cxnId="{305C635E-5B39-49DD-9084-1CACC316AFFD}">
      <dgm:prSet/>
      <dgm:spPr/>
      <dgm:t>
        <a:bodyPr/>
        <a:lstStyle/>
        <a:p>
          <a:endParaRPr lang="en-US"/>
        </a:p>
      </dgm:t>
    </dgm:pt>
    <dgm:pt modelId="{BC571220-2815-4D42-97E8-F4CC6E2DB2B7}">
      <dgm:prSet/>
      <dgm:spPr/>
      <dgm:t>
        <a:bodyPr/>
        <a:lstStyle/>
        <a:p>
          <a:pPr>
            <a:lnSpc>
              <a:spcPct val="100000"/>
            </a:lnSpc>
          </a:pPr>
          <a:r>
            <a:rPr lang="en-US" dirty="0"/>
            <a:t>Assist in the annual review and update of the plan</a:t>
          </a:r>
        </a:p>
      </dgm:t>
    </dgm:pt>
    <dgm:pt modelId="{2BA1C87A-2D56-4CC3-86FC-4A6A676A34FD}" type="parTrans" cxnId="{F29FFFA0-8812-4A63-8602-F0D5A972D803}">
      <dgm:prSet/>
      <dgm:spPr/>
      <dgm:t>
        <a:bodyPr/>
        <a:lstStyle/>
        <a:p>
          <a:endParaRPr lang="en-US"/>
        </a:p>
      </dgm:t>
    </dgm:pt>
    <dgm:pt modelId="{17DF13CE-8DBB-463E-A8A4-C71DDADE6D1C}" type="sibTrans" cxnId="{F29FFFA0-8812-4A63-8602-F0D5A972D803}">
      <dgm:prSet/>
      <dgm:spPr/>
      <dgm:t>
        <a:bodyPr/>
        <a:lstStyle/>
        <a:p>
          <a:endParaRPr lang="en-US"/>
        </a:p>
      </dgm:t>
    </dgm:pt>
    <dgm:pt modelId="{CCF4DC5C-A1FA-4BA6-8D5A-95223F65A0C3}" type="pres">
      <dgm:prSet presAssocID="{5E4666F0-FF62-4CF5-BB72-87C9700B477A}" presName="root" presStyleCnt="0">
        <dgm:presLayoutVars>
          <dgm:dir/>
          <dgm:resizeHandles val="exact"/>
        </dgm:presLayoutVars>
      </dgm:prSet>
      <dgm:spPr/>
    </dgm:pt>
    <dgm:pt modelId="{CD1929E1-0B08-4A3C-B4CA-53984B964B55}" type="pres">
      <dgm:prSet presAssocID="{6E41EAC3-A8E3-4B70-956D-BFB7E7E07F36}" presName="compNode" presStyleCnt="0"/>
      <dgm:spPr/>
    </dgm:pt>
    <dgm:pt modelId="{B109B0AF-9FE6-49A4-BB05-9392791B3226}" type="pres">
      <dgm:prSet presAssocID="{6E41EAC3-A8E3-4B70-956D-BFB7E7E07F36}" presName="bgRect" presStyleLbl="bgShp" presStyleIdx="0" presStyleCnt="5" custLinFactNeighborX="251" custLinFactNeighborY="-3764"/>
      <dgm:spPr/>
    </dgm:pt>
    <dgm:pt modelId="{6658C95F-341B-4893-B0B8-8A0142C8CBEC}" type="pres">
      <dgm:prSet presAssocID="{6E41EAC3-A8E3-4B70-956D-BFB7E7E07F36}"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 List"/>
        </a:ext>
      </dgm:extLst>
    </dgm:pt>
    <dgm:pt modelId="{383D9FA6-8F9E-4F16-9A6E-6C23F11D8BA1}" type="pres">
      <dgm:prSet presAssocID="{6E41EAC3-A8E3-4B70-956D-BFB7E7E07F36}" presName="spaceRect" presStyleCnt="0"/>
      <dgm:spPr/>
    </dgm:pt>
    <dgm:pt modelId="{54367097-332D-407A-B56C-197DEBFDB086}" type="pres">
      <dgm:prSet presAssocID="{6E41EAC3-A8E3-4B70-956D-BFB7E7E07F36}" presName="parTx" presStyleLbl="revTx" presStyleIdx="0" presStyleCnt="5">
        <dgm:presLayoutVars>
          <dgm:chMax val="0"/>
          <dgm:chPref val="0"/>
        </dgm:presLayoutVars>
      </dgm:prSet>
      <dgm:spPr/>
    </dgm:pt>
    <dgm:pt modelId="{7D0C397B-E8CD-4E16-9A8D-F4EFDCA74547}" type="pres">
      <dgm:prSet presAssocID="{F508C5FC-C676-43CA-8947-5B7BFC7954D4}" presName="sibTrans" presStyleCnt="0"/>
      <dgm:spPr/>
    </dgm:pt>
    <dgm:pt modelId="{F1875BC8-FF6D-4C8C-A180-96FC2981A7FD}" type="pres">
      <dgm:prSet presAssocID="{6AD16396-BD22-4D30-9F79-83DBE9E9ECFE}" presName="compNode" presStyleCnt="0"/>
      <dgm:spPr/>
    </dgm:pt>
    <dgm:pt modelId="{E24D59B3-4E0D-473E-A246-07DAC8E692D0}" type="pres">
      <dgm:prSet presAssocID="{6AD16396-BD22-4D30-9F79-83DBE9E9ECFE}" presName="bgRect" presStyleLbl="bgShp" presStyleIdx="1" presStyleCnt="5"/>
      <dgm:spPr/>
    </dgm:pt>
    <dgm:pt modelId="{16BE0162-C05D-4DF7-AC57-15EB048E01A9}" type="pres">
      <dgm:prSet presAssocID="{6AD16396-BD22-4D30-9F79-83DBE9E9ECF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eting"/>
        </a:ext>
      </dgm:extLst>
    </dgm:pt>
    <dgm:pt modelId="{F885C9BE-DA27-4B70-95D9-E3003971BC09}" type="pres">
      <dgm:prSet presAssocID="{6AD16396-BD22-4D30-9F79-83DBE9E9ECFE}" presName="spaceRect" presStyleCnt="0"/>
      <dgm:spPr/>
    </dgm:pt>
    <dgm:pt modelId="{8768EEE0-6C63-4DC4-90BF-4F54952014BB}" type="pres">
      <dgm:prSet presAssocID="{6AD16396-BD22-4D30-9F79-83DBE9E9ECFE}" presName="parTx" presStyleLbl="revTx" presStyleIdx="1" presStyleCnt="5">
        <dgm:presLayoutVars>
          <dgm:chMax val="0"/>
          <dgm:chPref val="0"/>
        </dgm:presLayoutVars>
      </dgm:prSet>
      <dgm:spPr/>
    </dgm:pt>
    <dgm:pt modelId="{195212BD-6303-4BFC-A46B-FAC548A31E84}" type="pres">
      <dgm:prSet presAssocID="{5841377C-CDC0-41A2-A784-0D4FC9C90EB6}" presName="sibTrans" presStyleCnt="0"/>
      <dgm:spPr/>
    </dgm:pt>
    <dgm:pt modelId="{EA5E72A2-7052-4C3B-AC65-689A9AFCC774}" type="pres">
      <dgm:prSet presAssocID="{16F7D97B-64C2-4A64-A7F3-5D5ED6109250}" presName="compNode" presStyleCnt="0"/>
      <dgm:spPr/>
    </dgm:pt>
    <dgm:pt modelId="{5EB8E962-8139-4449-A5AA-8E365A3E0F91}" type="pres">
      <dgm:prSet presAssocID="{16F7D97B-64C2-4A64-A7F3-5D5ED6109250}" presName="bgRect" presStyleLbl="bgShp" presStyleIdx="2" presStyleCnt="5"/>
      <dgm:spPr/>
    </dgm:pt>
    <dgm:pt modelId="{3CED4B1E-6224-43C1-A2F8-CCB1947F9FEF}" type="pres">
      <dgm:prSet presAssocID="{16F7D97B-64C2-4A64-A7F3-5D5ED6109250}"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at"/>
        </a:ext>
      </dgm:extLst>
    </dgm:pt>
    <dgm:pt modelId="{3712DD3E-5788-434B-BEB9-A948B69192CF}" type="pres">
      <dgm:prSet presAssocID="{16F7D97B-64C2-4A64-A7F3-5D5ED6109250}" presName="spaceRect" presStyleCnt="0"/>
      <dgm:spPr/>
    </dgm:pt>
    <dgm:pt modelId="{AEE8825F-0AFC-47AB-8C68-8DA57D3E422A}" type="pres">
      <dgm:prSet presAssocID="{16F7D97B-64C2-4A64-A7F3-5D5ED6109250}" presName="parTx" presStyleLbl="revTx" presStyleIdx="2" presStyleCnt="5">
        <dgm:presLayoutVars>
          <dgm:chMax val="0"/>
          <dgm:chPref val="0"/>
        </dgm:presLayoutVars>
      </dgm:prSet>
      <dgm:spPr/>
    </dgm:pt>
    <dgm:pt modelId="{D9975DE1-A60A-4FA5-95F1-DB9EDF6109A7}" type="pres">
      <dgm:prSet presAssocID="{CBC49F3E-81A0-4E35-989F-C8390E8CDCC3}" presName="sibTrans" presStyleCnt="0"/>
      <dgm:spPr/>
    </dgm:pt>
    <dgm:pt modelId="{FEEEECF9-059C-4D21-814F-63DAA5388442}" type="pres">
      <dgm:prSet presAssocID="{F89CA074-CB5D-4895-95CE-E84BF56732AE}" presName="compNode" presStyleCnt="0"/>
      <dgm:spPr/>
    </dgm:pt>
    <dgm:pt modelId="{3B238176-3764-4F9B-94C6-EF53E11A19E8}" type="pres">
      <dgm:prSet presAssocID="{F89CA074-CB5D-4895-95CE-E84BF56732AE}" presName="bgRect" presStyleLbl="bgShp" presStyleIdx="3" presStyleCnt="5"/>
      <dgm:spPr/>
    </dgm:pt>
    <dgm:pt modelId="{B1D91EF3-0345-4260-A46D-FE87406922F1}" type="pres">
      <dgm:prSet presAssocID="{F89CA074-CB5D-4895-95CE-E84BF56732A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E412C7E9-69BF-47E8-AABC-7488918363DA}" type="pres">
      <dgm:prSet presAssocID="{F89CA074-CB5D-4895-95CE-E84BF56732AE}" presName="spaceRect" presStyleCnt="0"/>
      <dgm:spPr/>
    </dgm:pt>
    <dgm:pt modelId="{6B0E62A4-305F-446D-8657-52227E38F809}" type="pres">
      <dgm:prSet presAssocID="{F89CA074-CB5D-4895-95CE-E84BF56732AE}" presName="parTx" presStyleLbl="revTx" presStyleIdx="3" presStyleCnt="5">
        <dgm:presLayoutVars>
          <dgm:chMax val="0"/>
          <dgm:chPref val="0"/>
        </dgm:presLayoutVars>
      </dgm:prSet>
      <dgm:spPr/>
    </dgm:pt>
    <dgm:pt modelId="{E26253A0-27A4-40A7-BAF9-AF7437AEBFF5}" type="pres">
      <dgm:prSet presAssocID="{B82E5359-C05F-4C78-8150-A7468521B7AC}" presName="sibTrans" presStyleCnt="0"/>
      <dgm:spPr/>
    </dgm:pt>
    <dgm:pt modelId="{5A9B6378-6A39-471B-8B26-6C80362B2526}" type="pres">
      <dgm:prSet presAssocID="{BC571220-2815-4D42-97E8-F4CC6E2DB2B7}" presName="compNode" presStyleCnt="0"/>
      <dgm:spPr/>
    </dgm:pt>
    <dgm:pt modelId="{ED326755-A09E-4695-8BE2-447C501FF9A4}" type="pres">
      <dgm:prSet presAssocID="{BC571220-2815-4D42-97E8-F4CC6E2DB2B7}" presName="bgRect" presStyleLbl="bgShp" presStyleIdx="4" presStyleCnt="5"/>
      <dgm:spPr/>
    </dgm:pt>
    <dgm:pt modelId="{04C759C0-C66F-48B2-B1A5-40BC559E1FA5}" type="pres">
      <dgm:prSet presAssocID="{BC571220-2815-4D42-97E8-F4CC6E2DB2B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lock with solid fill"/>
        </a:ext>
      </dgm:extLst>
    </dgm:pt>
    <dgm:pt modelId="{C1D60F93-1638-4F6F-9FBE-2ED50E9E6856}" type="pres">
      <dgm:prSet presAssocID="{BC571220-2815-4D42-97E8-F4CC6E2DB2B7}" presName="spaceRect" presStyleCnt="0"/>
      <dgm:spPr/>
    </dgm:pt>
    <dgm:pt modelId="{222FE6E8-E61D-44D6-B88C-35A036F6C6D8}" type="pres">
      <dgm:prSet presAssocID="{BC571220-2815-4D42-97E8-F4CC6E2DB2B7}" presName="parTx" presStyleLbl="revTx" presStyleIdx="4" presStyleCnt="5">
        <dgm:presLayoutVars>
          <dgm:chMax val="0"/>
          <dgm:chPref val="0"/>
        </dgm:presLayoutVars>
      </dgm:prSet>
      <dgm:spPr/>
    </dgm:pt>
  </dgm:ptLst>
  <dgm:cxnLst>
    <dgm:cxn modelId="{A71B7703-4174-4BE0-9143-4546E03A3FC5}" srcId="{5E4666F0-FF62-4CF5-BB72-87C9700B477A}" destId="{16F7D97B-64C2-4A64-A7F3-5D5ED6109250}" srcOrd="2" destOrd="0" parTransId="{60B0D106-7C2D-49AE-9A69-226D6BBF0347}" sibTransId="{CBC49F3E-81A0-4E35-989F-C8390E8CDCC3}"/>
    <dgm:cxn modelId="{5FDEEB3E-FC72-487D-B64C-4888753F24EF}" type="presOf" srcId="{F89CA074-CB5D-4895-95CE-E84BF56732AE}" destId="{6B0E62A4-305F-446D-8657-52227E38F809}" srcOrd="0" destOrd="0" presId="urn:microsoft.com/office/officeart/2018/2/layout/IconVerticalSolidList"/>
    <dgm:cxn modelId="{305C635E-5B39-49DD-9084-1CACC316AFFD}" srcId="{5E4666F0-FF62-4CF5-BB72-87C9700B477A}" destId="{F89CA074-CB5D-4895-95CE-E84BF56732AE}" srcOrd="3" destOrd="0" parTransId="{8D0E410D-8FBA-4CC4-9D5D-8333E34FC627}" sibTransId="{B82E5359-C05F-4C78-8150-A7468521B7AC}"/>
    <dgm:cxn modelId="{90ADA862-B97A-4A6C-A97D-BCE79C843B10}" srcId="{5E4666F0-FF62-4CF5-BB72-87C9700B477A}" destId="{6AD16396-BD22-4D30-9F79-83DBE9E9ECFE}" srcOrd="1" destOrd="0" parTransId="{04F1F3D6-EF8B-41B5-AC92-CF9A44EB350C}" sibTransId="{5841377C-CDC0-41A2-A784-0D4FC9C90EB6}"/>
    <dgm:cxn modelId="{50C52E48-C758-4CCF-A36B-0345A544BCA5}" type="presOf" srcId="{5E4666F0-FF62-4CF5-BB72-87C9700B477A}" destId="{CCF4DC5C-A1FA-4BA6-8D5A-95223F65A0C3}" srcOrd="0" destOrd="0" presId="urn:microsoft.com/office/officeart/2018/2/layout/IconVerticalSolidList"/>
    <dgm:cxn modelId="{87666E51-AC56-40AE-A68C-B0AE63940513}" type="presOf" srcId="{16F7D97B-64C2-4A64-A7F3-5D5ED6109250}" destId="{AEE8825F-0AFC-47AB-8C68-8DA57D3E422A}" srcOrd="0" destOrd="0" presId="urn:microsoft.com/office/officeart/2018/2/layout/IconVerticalSolidList"/>
    <dgm:cxn modelId="{15BBAF8D-4069-4AC3-A405-840715996975}" srcId="{5E4666F0-FF62-4CF5-BB72-87C9700B477A}" destId="{6E41EAC3-A8E3-4B70-956D-BFB7E7E07F36}" srcOrd="0" destOrd="0" parTransId="{0BD13869-085F-46DD-B5E6-670BADA12EA8}" sibTransId="{F508C5FC-C676-43CA-8947-5B7BFC7954D4}"/>
    <dgm:cxn modelId="{2C991991-AA5C-4364-A7A5-A34C73EAEE62}" type="presOf" srcId="{6AD16396-BD22-4D30-9F79-83DBE9E9ECFE}" destId="{8768EEE0-6C63-4DC4-90BF-4F54952014BB}" srcOrd="0" destOrd="0" presId="urn:microsoft.com/office/officeart/2018/2/layout/IconVerticalSolidList"/>
    <dgm:cxn modelId="{38CC6C95-3E68-48EF-8FD9-927D50E27244}" type="presOf" srcId="{6E41EAC3-A8E3-4B70-956D-BFB7E7E07F36}" destId="{54367097-332D-407A-B56C-197DEBFDB086}" srcOrd="0" destOrd="0" presId="urn:microsoft.com/office/officeart/2018/2/layout/IconVerticalSolidList"/>
    <dgm:cxn modelId="{F29FFFA0-8812-4A63-8602-F0D5A972D803}" srcId="{5E4666F0-FF62-4CF5-BB72-87C9700B477A}" destId="{BC571220-2815-4D42-97E8-F4CC6E2DB2B7}" srcOrd="4" destOrd="0" parTransId="{2BA1C87A-2D56-4CC3-86FC-4A6A676A34FD}" sibTransId="{17DF13CE-8DBB-463E-A8A4-C71DDADE6D1C}"/>
    <dgm:cxn modelId="{75D864C7-D024-4013-88D2-E773992D49D1}" type="presOf" srcId="{BC571220-2815-4D42-97E8-F4CC6E2DB2B7}" destId="{222FE6E8-E61D-44D6-B88C-35A036F6C6D8}" srcOrd="0" destOrd="0" presId="urn:microsoft.com/office/officeart/2018/2/layout/IconVerticalSolidList"/>
    <dgm:cxn modelId="{8078D3B2-0EAA-4F8E-85A3-CDA3AB89C449}" type="presParOf" srcId="{CCF4DC5C-A1FA-4BA6-8D5A-95223F65A0C3}" destId="{CD1929E1-0B08-4A3C-B4CA-53984B964B55}" srcOrd="0" destOrd="0" presId="urn:microsoft.com/office/officeart/2018/2/layout/IconVerticalSolidList"/>
    <dgm:cxn modelId="{89F32379-0B0D-4B56-B03C-2EFEE9DAB438}" type="presParOf" srcId="{CD1929E1-0B08-4A3C-B4CA-53984B964B55}" destId="{B109B0AF-9FE6-49A4-BB05-9392791B3226}" srcOrd="0" destOrd="0" presId="urn:microsoft.com/office/officeart/2018/2/layout/IconVerticalSolidList"/>
    <dgm:cxn modelId="{F0BF9447-10D8-47CE-B7DE-7EB3F8A6D0C5}" type="presParOf" srcId="{CD1929E1-0B08-4A3C-B4CA-53984B964B55}" destId="{6658C95F-341B-4893-B0B8-8A0142C8CBEC}" srcOrd="1" destOrd="0" presId="urn:microsoft.com/office/officeart/2018/2/layout/IconVerticalSolidList"/>
    <dgm:cxn modelId="{6CCE81E9-6BB3-457A-92A9-A0A42DDD8758}" type="presParOf" srcId="{CD1929E1-0B08-4A3C-B4CA-53984B964B55}" destId="{383D9FA6-8F9E-4F16-9A6E-6C23F11D8BA1}" srcOrd="2" destOrd="0" presId="urn:microsoft.com/office/officeart/2018/2/layout/IconVerticalSolidList"/>
    <dgm:cxn modelId="{07F1D6A1-507A-4BF1-93E1-B2E97466F12A}" type="presParOf" srcId="{CD1929E1-0B08-4A3C-B4CA-53984B964B55}" destId="{54367097-332D-407A-B56C-197DEBFDB086}" srcOrd="3" destOrd="0" presId="urn:microsoft.com/office/officeart/2018/2/layout/IconVerticalSolidList"/>
    <dgm:cxn modelId="{5E6CDE3D-F086-4C97-8F8D-8E9166C2356A}" type="presParOf" srcId="{CCF4DC5C-A1FA-4BA6-8D5A-95223F65A0C3}" destId="{7D0C397B-E8CD-4E16-9A8D-F4EFDCA74547}" srcOrd="1" destOrd="0" presId="urn:microsoft.com/office/officeart/2018/2/layout/IconVerticalSolidList"/>
    <dgm:cxn modelId="{1C6DAEC2-9046-4FDA-939F-7C1FB696130F}" type="presParOf" srcId="{CCF4DC5C-A1FA-4BA6-8D5A-95223F65A0C3}" destId="{F1875BC8-FF6D-4C8C-A180-96FC2981A7FD}" srcOrd="2" destOrd="0" presId="urn:microsoft.com/office/officeart/2018/2/layout/IconVerticalSolidList"/>
    <dgm:cxn modelId="{659F56B3-B772-4DDC-A6D6-A76980078E1A}" type="presParOf" srcId="{F1875BC8-FF6D-4C8C-A180-96FC2981A7FD}" destId="{E24D59B3-4E0D-473E-A246-07DAC8E692D0}" srcOrd="0" destOrd="0" presId="urn:microsoft.com/office/officeart/2018/2/layout/IconVerticalSolidList"/>
    <dgm:cxn modelId="{9608CDE4-3761-44D6-BC32-A28C2053F044}" type="presParOf" srcId="{F1875BC8-FF6D-4C8C-A180-96FC2981A7FD}" destId="{16BE0162-C05D-4DF7-AC57-15EB048E01A9}" srcOrd="1" destOrd="0" presId="urn:microsoft.com/office/officeart/2018/2/layout/IconVerticalSolidList"/>
    <dgm:cxn modelId="{6B920DBD-37AF-4C7B-96A6-43B345FD0D77}" type="presParOf" srcId="{F1875BC8-FF6D-4C8C-A180-96FC2981A7FD}" destId="{F885C9BE-DA27-4B70-95D9-E3003971BC09}" srcOrd="2" destOrd="0" presId="urn:microsoft.com/office/officeart/2018/2/layout/IconVerticalSolidList"/>
    <dgm:cxn modelId="{613F2399-3C4F-4C1E-9DE2-407B2C8CDFB2}" type="presParOf" srcId="{F1875BC8-FF6D-4C8C-A180-96FC2981A7FD}" destId="{8768EEE0-6C63-4DC4-90BF-4F54952014BB}" srcOrd="3" destOrd="0" presId="urn:microsoft.com/office/officeart/2018/2/layout/IconVerticalSolidList"/>
    <dgm:cxn modelId="{B3348D45-BFD7-48C5-81B9-067A54C05D14}" type="presParOf" srcId="{CCF4DC5C-A1FA-4BA6-8D5A-95223F65A0C3}" destId="{195212BD-6303-4BFC-A46B-FAC548A31E84}" srcOrd="3" destOrd="0" presId="urn:microsoft.com/office/officeart/2018/2/layout/IconVerticalSolidList"/>
    <dgm:cxn modelId="{E7FDD170-63C3-4865-8298-318DEA73F7EC}" type="presParOf" srcId="{CCF4DC5C-A1FA-4BA6-8D5A-95223F65A0C3}" destId="{EA5E72A2-7052-4C3B-AC65-689A9AFCC774}" srcOrd="4" destOrd="0" presId="urn:microsoft.com/office/officeart/2018/2/layout/IconVerticalSolidList"/>
    <dgm:cxn modelId="{B66F9D19-8542-4D95-8046-B4687A892063}" type="presParOf" srcId="{EA5E72A2-7052-4C3B-AC65-689A9AFCC774}" destId="{5EB8E962-8139-4449-A5AA-8E365A3E0F91}" srcOrd="0" destOrd="0" presId="urn:microsoft.com/office/officeart/2018/2/layout/IconVerticalSolidList"/>
    <dgm:cxn modelId="{CF2F86EE-9932-4028-8641-AD1385D28482}" type="presParOf" srcId="{EA5E72A2-7052-4C3B-AC65-689A9AFCC774}" destId="{3CED4B1E-6224-43C1-A2F8-CCB1947F9FEF}" srcOrd="1" destOrd="0" presId="urn:microsoft.com/office/officeart/2018/2/layout/IconVerticalSolidList"/>
    <dgm:cxn modelId="{96C11609-51E4-4B1A-91AE-F6C740827171}" type="presParOf" srcId="{EA5E72A2-7052-4C3B-AC65-689A9AFCC774}" destId="{3712DD3E-5788-434B-BEB9-A948B69192CF}" srcOrd="2" destOrd="0" presId="urn:microsoft.com/office/officeart/2018/2/layout/IconVerticalSolidList"/>
    <dgm:cxn modelId="{E730C812-B02C-4059-AD1E-8FD54127C1B9}" type="presParOf" srcId="{EA5E72A2-7052-4C3B-AC65-689A9AFCC774}" destId="{AEE8825F-0AFC-47AB-8C68-8DA57D3E422A}" srcOrd="3" destOrd="0" presId="urn:microsoft.com/office/officeart/2018/2/layout/IconVerticalSolidList"/>
    <dgm:cxn modelId="{9A623D27-6853-4BA4-8FA7-46BDE4432888}" type="presParOf" srcId="{CCF4DC5C-A1FA-4BA6-8D5A-95223F65A0C3}" destId="{D9975DE1-A60A-4FA5-95F1-DB9EDF6109A7}" srcOrd="5" destOrd="0" presId="urn:microsoft.com/office/officeart/2018/2/layout/IconVerticalSolidList"/>
    <dgm:cxn modelId="{E4C49AC0-2DF1-4A0E-ACBD-3382EC0945E9}" type="presParOf" srcId="{CCF4DC5C-A1FA-4BA6-8D5A-95223F65A0C3}" destId="{FEEEECF9-059C-4D21-814F-63DAA5388442}" srcOrd="6" destOrd="0" presId="urn:microsoft.com/office/officeart/2018/2/layout/IconVerticalSolidList"/>
    <dgm:cxn modelId="{DDEFDA4B-A2E0-4E1F-BDC8-CBA5C1521ABF}" type="presParOf" srcId="{FEEEECF9-059C-4D21-814F-63DAA5388442}" destId="{3B238176-3764-4F9B-94C6-EF53E11A19E8}" srcOrd="0" destOrd="0" presId="urn:microsoft.com/office/officeart/2018/2/layout/IconVerticalSolidList"/>
    <dgm:cxn modelId="{ED7EE3BC-853E-43DB-8A55-DE813D5462BE}" type="presParOf" srcId="{FEEEECF9-059C-4D21-814F-63DAA5388442}" destId="{B1D91EF3-0345-4260-A46D-FE87406922F1}" srcOrd="1" destOrd="0" presId="urn:microsoft.com/office/officeart/2018/2/layout/IconVerticalSolidList"/>
    <dgm:cxn modelId="{238DD6D9-DE40-432E-83E8-477827AAD38C}" type="presParOf" srcId="{FEEEECF9-059C-4D21-814F-63DAA5388442}" destId="{E412C7E9-69BF-47E8-AABC-7488918363DA}" srcOrd="2" destOrd="0" presId="urn:microsoft.com/office/officeart/2018/2/layout/IconVerticalSolidList"/>
    <dgm:cxn modelId="{F9A141C1-CD56-460F-A32D-0D35AA9E23A0}" type="presParOf" srcId="{FEEEECF9-059C-4D21-814F-63DAA5388442}" destId="{6B0E62A4-305F-446D-8657-52227E38F809}" srcOrd="3" destOrd="0" presId="urn:microsoft.com/office/officeart/2018/2/layout/IconVerticalSolidList"/>
    <dgm:cxn modelId="{C3ABB65E-5BBD-40C2-84C1-6A633D0ED129}" type="presParOf" srcId="{CCF4DC5C-A1FA-4BA6-8D5A-95223F65A0C3}" destId="{E26253A0-27A4-40A7-BAF9-AF7437AEBFF5}" srcOrd="7" destOrd="0" presId="urn:microsoft.com/office/officeart/2018/2/layout/IconVerticalSolidList"/>
    <dgm:cxn modelId="{B46E2AE7-10A2-42FC-B8C6-65568B1F8037}" type="presParOf" srcId="{CCF4DC5C-A1FA-4BA6-8D5A-95223F65A0C3}" destId="{5A9B6378-6A39-471B-8B26-6C80362B2526}" srcOrd="8" destOrd="0" presId="urn:microsoft.com/office/officeart/2018/2/layout/IconVerticalSolidList"/>
    <dgm:cxn modelId="{5F5BD09B-30AC-4DB7-9CD2-DE617ADCAC70}" type="presParOf" srcId="{5A9B6378-6A39-471B-8B26-6C80362B2526}" destId="{ED326755-A09E-4695-8BE2-447C501FF9A4}" srcOrd="0" destOrd="0" presId="urn:microsoft.com/office/officeart/2018/2/layout/IconVerticalSolidList"/>
    <dgm:cxn modelId="{785D534C-44C2-45EF-8902-B84B8A5C744D}" type="presParOf" srcId="{5A9B6378-6A39-471B-8B26-6C80362B2526}" destId="{04C759C0-C66F-48B2-B1A5-40BC559E1FA5}" srcOrd="1" destOrd="0" presId="urn:microsoft.com/office/officeart/2018/2/layout/IconVerticalSolidList"/>
    <dgm:cxn modelId="{CCDCA520-74A9-4F64-98F1-F7DBBE667865}" type="presParOf" srcId="{5A9B6378-6A39-471B-8B26-6C80362B2526}" destId="{C1D60F93-1638-4F6F-9FBE-2ED50E9E6856}" srcOrd="2" destOrd="0" presId="urn:microsoft.com/office/officeart/2018/2/layout/IconVerticalSolidList"/>
    <dgm:cxn modelId="{6D1D29D3-1B74-450C-BC2F-F7D9E9094E36}" type="presParOf" srcId="{5A9B6378-6A39-471B-8B26-6C80362B2526}" destId="{222FE6E8-E61D-44D6-B88C-35A036F6C6D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9B0AF-9FE6-49A4-BB05-9392791B3226}">
      <dsp:nvSpPr>
        <dsp:cNvPr id="0" name=""/>
        <dsp:cNvSpPr/>
      </dsp:nvSpPr>
      <dsp:spPr>
        <a:xfrm>
          <a:off x="0" y="0"/>
          <a:ext cx="6628804" cy="82863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58C95F-341B-4893-B0B8-8A0142C8CBEC}">
      <dsp:nvSpPr>
        <dsp:cNvPr id="0" name=""/>
        <dsp:cNvSpPr/>
      </dsp:nvSpPr>
      <dsp:spPr>
        <a:xfrm>
          <a:off x="250661" y="190332"/>
          <a:ext cx="455748" cy="4557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367097-332D-407A-B56C-197DEBFDB086}">
      <dsp:nvSpPr>
        <dsp:cNvPr id="0" name=""/>
        <dsp:cNvSpPr/>
      </dsp:nvSpPr>
      <dsp:spPr>
        <a:xfrm>
          <a:off x="957071" y="3890"/>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711200">
            <a:lnSpc>
              <a:spcPct val="100000"/>
            </a:lnSpc>
            <a:spcBef>
              <a:spcPct val="0"/>
            </a:spcBef>
            <a:spcAft>
              <a:spcPct val="35000"/>
            </a:spcAft>
            <a:buNone/>
          </a:pPr>
          <a:r>
            <a:rPr lang="en-US" sz="1600" kern="1200" dirty="0"/>
            <a:t>Guide the development of the Technology Plan</a:t>
          </a:r>
        </a:p>
      </dsp:txBody>
      <dsp:txXfrm>
        <a:off x="957071" y="3890"/>
        <a:ext cx="5671732" cy="828633"/>
      </dsp:txXfrm>
    </dsp:sp>
    <dsp:sp modelId="{E24D59B3-4E0D-473E-A246-07DAC8E692D0}">
      <dsp:nvSpPr>
        <dsp:cNvPr id="0" name=""/>
        <dsp:cNvSpPr/>
      </dsp:nvSpPr>
      <dsp:spPr>
        <a:xfrm>
          <a:off x="0" y="1039682"/>
          <a:ext cx="6628804" cy="82863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BE0162-C05D-4DF7-AC57-15EB048E01A9}">
      <dsp:nvSpPr>
        <dsp:cNvPr id="0" name=""/>
        <dsp:cNvSpPr/>
      </dsp:nvSpPr>
      <dsp:spPr>
        <a:xfrm>
          <a:off x="250661" y="1226124"/>
          <a:ext cx="455748" cy="4557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68EEE0-6C63-4DC4-90BF-4F54952014BB}">
      <dsp:nvSpPr>
        <dsp:cNvPr id="0" name=""/>
        <dsp:cNvSpPr/>
      </dsp:nvSpPr>
      <dsp:spPr>
        <a:xfrm>
          <a:off x="957071" y="1039682"/>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711200">
            <a:lnSpc>
              <a:spcPct val="100000"/>
            </a:lnSpc>
            <a:spcBef>
              <a:spcPct val="0"/>
            </a:spcBef>
            <a:spcAft>
              <a:spcPct val="35000"/>
            </a:spcAft>
            <a:buNone/>
          </a:pPr>
          <a:r>
            <a:rPr lang="en-US" sz="1600" kern="1200" dirty="0"/>
            <a:t>Help to ensure that resources are available when needed to complete the project</a:t>
          </a:r>
        </a:p>
      </dsp:txBody>
      <dsp:txXfrm>
        <a:off x="957071" y="1039682"/>
        <a:ext cx="5671732" cy="828633"/>
      </dsp:txXfrm>
    </dsp:sp>
    <dsp:sp modelId="{5EB8E962-8139-4449-A5AA-8E365A3E0F91}">
      <dsp:nvSpPr>
        <dsp:cNvPr id="0" name=""/>
        <dsp:cNvSpPr/>
      </dsp:nvSpPr>
      <dsp:spPr>
        <a:xfrm>
          <a:off x="0" y="2075473"/>
          <a:ext cx="6628804" cy="82863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ED4B1E-6224-43C1-A2F8-CCB1947F9FEF}">
      <dsp:nvSpPr>
        <dsp:cNvPr id="0" name=""/>
        <dsp:cNvSpPr/>
      </dsp:nvSpPr>
      <dsp:spPr>
        <a:xfrm>
          <a:off x="250661" y="2261916"/>
          <a:ext cx="455748" cy="4557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E8825F-0AFC-47AB-8C68-8DA57D3E422A}">
      <dsp:nvSpPr>
        <dsp:cNvPr id="0" name=""/>
        <dsp:cNvSpPr/>
      </dsp:nvSpPr>
      <dsp:spPr>
        <a:xfrm>
          <a:off x="957071" y="2075473"/>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711200">
            <a:lnSpc>
              <a:spcPct val="100000"/>
            </a:lnSpc>
            <a:spcBef>
              <a:spcPct val="0"/>
            </a:spcBef>
            <a:spcAft>
              <a:spcPct val="35000"/>
            </a:spcAft>
            <a:buNone/>
          </a:pPr>
          <a:r>
            <a:rPr lang="en-US" sz="1600" kern="1200"/>
            <a:t>Provide feedback on the effectiveness of the process</a:t>
          </a:r>
        </a:p>
      </dsp:txBody>
      <dsp:txXfrm>
        <a:off x="957071" y="2075473"/>
        <a:ext cx="5671732" cy="828633"/>
      </dsp:txXfrm>
    </dsp:sp>
    <dsp:sp modelId="{3B238176-3764-4F9B-94C6-EF53E11A19E8}">
      <dsp:nvSpPr>
        <dsp:cNvPr id="0" name=""/>
        <dsp:cNvSpPr/>
      </dsp:nvSpPr>
      <dsp:spPr>
        <a:xfrm>
          <a:off x="0" y="3111265"/>
          <a:ext cx="6628804" cy="82863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D91EF3-0345-4260-A46D-FE87406922F1}">
      <dsp:nvSpPr>
        <dsp:cNvPr id="0" name=""/>
        <dsp:cNvSpPr/>
      </dsp:nvSpPr>
      <dsp:spPr>
        <a:xfrm>
          <a:off x="250661" y="3297708"/>
          <a:ext cx="455748" cy="4557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0E62A4-305F-446D-8657-52227E38F809}">
      <dsp:nvSpPr>
        <dsp:cNvPr id="0" name=""/>
        <dsp:cNvSpPr/>
      </dsp:nvSpPr>
      <dsp:spPr>
        <a:xfrm>
          <a:off x="957071" y="3111265"/>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711200">
            <a:lnSpc>
              <a:spcPct val="100000"/>
            </a:lnSpc>
            <a:spcBef>
              <a:spcPct val="0"/>
            </a:spcBef>
            <a:spcAft>
              <a:spcPct val="35000"/>
            </a:spcAft>
            <a:buNone/>
          </a:pPr>
          <a:r>
            <a:rPr lang="en-US" sz="1600" kern="1200" dirty="0"/>
            <a:t>Act as advocates for the process and report out to others in the institution regarding the progress, findings and recommendations</a:t>
          </a:r>
        </a:p>
      </dsp:txBody>
      <dsp:txXfrm>
        <a:off x="957071" y="3111265"/>
        <a:ext cx="5671732" cy="828633"/>
      </dsp:txXfrm>
    </dsp:sp>
    <dsp:sp modelId="{ED326755-A09E-4695-8BE2-447C501FF9A4}">
      <dsp:nvSpPr>
        <dsp:cNvPr id="0" name=""/>
        <dsp:cNvSpPr/>
      </dsp:nvSpPr>
      <dsp:spPr>
        <a:xfrm>
          <a:off x="0" y="4147057"/>
          <a:ext cx="6628804" cy="828633"/>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C759C0-C66F-48B2-B1A5-40BC559E1FA5}">
      <dsp:nvSpPr>
        <dsp:cNvPr id="0" name=""/>
        <dsp:cNvSpPr/>
      </dsp:nvSpPr>
      <dsp:spPr>
        <a:xfrm>
          <a:off x="250661" y="4333499"/>
          <a:ext cx="455748" cy="4557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FE6E8-E61D-44D6-B88C-35A036F6C6D8}">
      <dsp:nvSpPr>
        <dsp:cNvPr id="0" name=""/>
        <dsp:cNvSpPr/>
      </dsp:nvSpPr>
      <dsp:spPr>
        <a:xfrm>
          <a:off x="957071" y="4147057"/>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711200">
            <a:lnSpc>
              <a:spcPct val="100000"/>
            </a:lnSpc>
            <a:spcBef>
              <a:spcPct val="0"/>
            </a:spcBef>
            <a:spcAft>
              <a:spcPct val="35000"/>
            </a:spcAft>
            <a:buNone/>
          </a:pPr>
          <a:r>
            <a:rPr lang="en-US" sz="1600" kern="1200" dirty="0"/>
            <a:t>Assist in the annual review and update of the plan</a:t>
          </a:r>
        </a:p>
      </dsp:txBody>
      <dsp:txXfrm>
        <a:off x="957071" y="4147057"/>
        <a:ext cx="5671732" cy="82863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6C16F8-5C48-4C00-9986-1054763FBAB9}"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819C6E-18C8-40D9-9A19-D91984EBF6A5}" type="slidenum">
              <a:rPr lang="en-US" smtClean="0"/>
              <a:t>‹#›</a:t>
            </a:fld>
            <a:endParaRPr lang="en-US"/>
          </a:p>
        </p:txBody>
      </p:sp>
    </p:spTree>
    <p:extLst>
      <p:ext uri="{BB962C8B-B14F-4D97-AF65-F5344CB8AC3E}">
        <p14:creationId xmlns:p14="http://schemas.microsoft.com/office/powerpoint/2010/main" val="1877417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Thank you for your time today!  A little about 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experience: 20+</a:t>
            </a:r>
            <a:r>
              <a:rPr lang="en-US" baseline="0" dirty="0"/>
              <a:t> years CISO; 10 years faculty/Dean; 8 accreditation visits- Hartnell, Riverside, LACCD, College of Redwoods, Los Positas/Chabot etc.; ALO (1); ALO District (1); managed research, grants, IT</a:t>
            </a:r>
            <a:endParaRPr lang="en-US" dirty="0"/>
          </a:p>
          <a:p>
            <a:endParaRPr lang="en-US" dirty="0"/>
          </a:p>
        </p:txBody>
      </p:sp>
      <p:sp>
        <p:nvSpPr>
          <p:cNvPr id="4" name="Slide Number Placeholder 3"/>
          <p:cNvSpPr>
            <a:spLocks noGrp="1"/>
          </p:cNvSpPr>
          <p:nvPr>
            <p:ph type="sldNum" sz="quarter" idx="5"/>
          </p:nvPr>
        </p:nvSpPr>
        <p:spPr/>
        <p:txBody>
          <a:bodyPr/>
          <a:lstStyle/>
          <a:p>
            <a:fld id="{0F819C6E-18C8-40D9-9A19-D91984EBF6A5}" type="slidenum">
              <a:rPr lang="en-US" smtClean="0"/>
              <a:t>1</a:t>
            </a:fld>
            <a:endParaRPr lang="en-US"/>
          </a:p>
        </p:txBody>
      </p:sp>
    </p:spTree>
    <p:extLst>
      <p:ext uri="{BB962C8B-B14F-4D97-AF65-F5344CB8AC3E}">
        <p14:creationId xmlns:p14="http://schemas.microsoft.com/office/powerpoint/2010/main" val="3933241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19C6E-18C8-40D9-9A19-D91984EBF6A5}" type="slidenum">
              <a:rPr lang="en-US" smtClean="0"/>
              <a:t>2</a:t>
            </a:fld>
            <a:endParaRPr lang="en-US"/>
          </a:p>
        </p:txBody>
      </p:sp>
    </p:spTree>
    <p:extLst>
      <p:ext uri="{BB962C8B-B14F-4D97-AF65-F5344CB8AC3E}">
        <p14:creationId xmlns:p14="http://schemas.microsoft.com/office/powerpoint/2010/main" val="4055566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Technology Committee plays a key role in the success of the project. Once the plan is completed the Technology Committee monitors progress.</a:t>
            </a:r>
          </a:p>
        </p:txBody>
      </p:sp>
      <p:sp>
        <p:nvSpPr>
          <p:cNvPr id="4" name="Slide Number Placeholder 3"/>
          <p:cNvSpPr>
            <a:spLocks noGrp="1"/>
          </p:cNvSpPr>
          <p:nvPr>
            <p:ph type="sldNum" sz="quarter" idx="5"/>
          </p:nvPr>
        </p:nvSpPr>
        <p:spPr/>
        <p:txBody>
          <a:bodyPr/>
          <a:lstStyle/>
          <a:p>
            <a:fld id="{9D17EE9D-F1FC-4565-AA0A-088189299181}" type="slidenum">
              <a:rPr lang="en-US" smtClean="0"/>
              <a:t>8</a:t>
            </a:fld>
            <a:endParaRPr lang="en-US"/>
          </a:p>
        </p:txBody>
      </p:sp>
    </p:spTree>
    <p:extLst>
      <p:ext uri="{BB962C8B-B14F-4D97-AF65-F5344CB8AC3E}">
        <p14:creationId xmlns:p14="http://schemas.microsoft.com/office/powerpoint/2010/main" val="2194099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Covers topics such as support, projects, policies, standards, systems and technologies, security</a:t>
            </a:r>
          </a:p>
        </p:txBody>
      </p:sp>
      <p:sp>
        <p:nvSpPr>
          <p:cNvPr id="4" name="Slide Number Placeholder 3"/>
          <p:cNvSpPr>
            <a:spLocks noGrp="1"/>
          </p:cNvSpPr>
          <p:nvPr>
            <p:ph type="sldNum" sz="quarter" idx="5"/>
          </p:nvPr>
        </p:nvSpPr>
        <p:spPr/>
        <p:txBody>
          <a:bodyPr/>
          <a:lstStyle/>
          <a:p>
            <a:fld id="{0F819C6E-18C8-40D9-9A19-D91984EBF6A5}" type="slidenum">
              <a:rPr lang="en-US" smtClean="0"/>
              <a:t>10</a:t>
            </a:fld>
            <a:endParaRPr lang="en-US"/>
          </a:p>
        </p:txBody>
      </p:sp>
    </p:spTree>
    <p:extLst>
      <p:ext uri="{BB962C8B-B14F-4D97-AF65-F5344CB8AC3E}">
        <p14:creationId xmlns:p14="http://schemas.microsoft.com/office/powerpoint/2010/main" val="3547131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Results are coded and ranked</a:t>
            </a:r>
          </a:p>
        </p:txBody>
      </p:sp>
      <p:sp>
        <p:nvSpPr>
          <p:cNvPr id="4" name="Slide Number Placeholder 3"/>
          <p:cNvSpPr>
            <a:spLocks noGrp="1"/>
          </p:cNvSpPr>
          <p:nvPr>
            <p:ph type="sldNum" sz="quarter" idx="5"/>
          </p:nvPr>
        </p:nvSpPr>
        <p:spPr/>
        <p:txBody>
          <a:bodyPr/>
          <a:lstStyle/>
          <a:p>
            <a:fld id="{0F819C6E-18C8-40D9-9A19-D91984EBF6A5}" type="slidenum">
              <a:rPr lang="en-US" smtClean="0"/>
              <a:t>11</a:t>
            </a:fld>
            <a:endParaRPr lang="en-US"/>
          </a:p>
        </p:txBody>
      </p:sp>
    </p:spTree>
    <p:extLst>
      <p:ext uri="{BB962C8B-B14F-4D97-AF65-F5344CB8AC3E}">
        <p14:creationId xmlns:p14="http://schemas.microsoft.com/office/powerpoint/2010/main" val="1218307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19C6E-18C8-40D9-9A19-D91984EBF6A5}" type="slidenum">
              <a:rPr lang="en-US" smtClean="0"/>
              <a:t>12</a:t>
            </a:fld>
            <a:endParaRPr lang="en-US"/>
          </a:p>
        </p:txBody>
      </p:sp>
    </p:spTree>
    <p:extLst>
      <p:ext uri="{BB962C8B-B14F-4D97-AF65-F5344CB8AC3E}">
        <p14:creationId xmlns:p14="http://schemas.microsoft.com/office/powerpoint/2010/main" val="1211044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Usually done on the Thursday afternoon and </a:t>
            </a:r>
            <a:r>
              <a:rPr lang="en-US"/>
              <a:t>Friday morning format</a:t>
            </a:r>
          </a:p>
        </p:txBody>
      </p:sp>
      <p:sp>
        <p:nvSpPr>
          <p:cNvPr id="4" name="Slide Number Placeholder 3"/>
          <p:cNvSpPr>
            <a:spLocks noGrp="1"/>
          </p:cNvSpPr>
          <p:nvPr>
            <p:ph type="sldNum" sz="quarter" idx="5"/>
          </p:nvPr>
        </p:nvSpPr>
        <p:spPr/>
        <p:txBody>
          <a:bodyPr/>
          <a:lstStyle/>
          <a:p>
            <a:fld id="{0F819C6E-18C8-40D9-9A19-D91984EBF6A5}" type="slidenum">
              <a:rPr lang="en-US" smtClean="0"/>
              <a:t>13</a:t>
            </a:fld>
            <a:endParaRPr lang="en-US"/>
          </a:p>
        </p:txBody>
      </p:sp>
    </p:spTree>
    <p:extLst>
      <p:ext uri="{BB962C8B-B14F-4D97-AF65-F5344CB8AC3E}">
        <p14:creationId xmlns:p14="http://schemas.microsoft.com/office/powerpoint/2010/main" val="3607893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19C6E-18C8-40D9-9A19-D91984EBF6A5}" type="slidenum">
              <a:rPr lang="en-US" smtClean="0"/>
              <a:t>14</a:t>
            </a:fld>
            <a:endParaRPr lang="en-US"/>
          </a:p>
        </p:txBody>
      </p:sp>
    </p:spTree>
    <p:extLst>
      <p:ext uri="{BB962C8B-B14F-4D97-AF65-F5344CB8AC3E}">
        <p14:creationId xmlns:p14="http://schemas.microsoft.com/office/powerpoint/2010/main" val="85587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9/17/2026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4893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7613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70847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18396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26129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8360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6454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62622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0880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31993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80700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53739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8336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64090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17472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7182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26299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9/17/2026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34859872"/>
      </p:ext>
    </p:extLst>
  </p:cSld>
  <p:clrMap bg1="dk1" tx1="lt1" bg2="dk2" tx2="lt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 id="2147483852"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98E36-FAAD-4049-B875-93CDEF53751B}"/>
              </a:ext>
            </a:extLst>
          </p:cNvPr>
          <p:cNvSpPr>
            <a:spLocks noGrp="1"/>
          </p:cNvSpPr>
          <p:nvPr>
            <p:ph type="ctrTitle"/>
          </p:nvPr>
        </p:nvSpPr>
        <p:spPr>
          <a:xfrm>
            <a:off x="1823330" y="1600200"/>
            <a:ext cx="8791575" cy="2387600"/>
          </a:xfrm>
        </p:spPr>
        <p:txBody>
          <a:bodyPr>
            <a:normAutofit/>
          </a:bodyPr>
          <a:lstStyle/>
          <a:p>
            <a:pPr algn="ctr"/>
            <a:r>
              <a:rPr lang="en-US" dirty="0">
                <a:solidFill>
                  <a:schemeClr val="accent1"/>
                </a:solidFill>
              </a:rPr>
              <a:t>technology plan </a:t>
            </a:r>
            <a:br>
              <a:rPr lang="en-US" dirty="0">
                <a:solidFill>
                  <a:schemeClr val="accent1"/>
                </a:solidFill>
              </a:rPr>
            </a:br>
            <a:r>
              <a:rPr lang="en-US" dirty="0">
                <a:solidFill>
                  <a:schemeClr val="accent1"/>
                </a:solidFill>
              </a:rPr>
              <a:t>development process</a:t>
            </a:r>
          </a:p>
        </p:txBody>
      </p:sp>
      <p:sp>
        <p:nvSpPr>
          <p:cNvPr id="3" name="Subtitle 2">
            <a:extLst>
              <a:ext uri="{FF2B5EF4-FFF2-40B4-BE49-F238E27FC236}">
                <a16:creationId xmlns:a16="http://schemas.microsoft.com/office/drawing/2014/main" id="{51D78D44-7377-4EBD-8154-14F3D249EEC6}"/>
              </a:ext>
            </a:extLst>
          </p:cNvPr>
          <p:cNvSpPr>
            <a:spLocks noGrp="1"/>
          </p:cNvSpPr>
          <p:nvPr>
            <p:ph type="subTitle" idx="1"/>
          </p:nvPr>
        </p:nvSpPr>
        <p:spPr>
          <a:xfrm>
            <a:off x="1876424" y="4124960"/>
            <a:ext cx="8791575" cy="1655762"/>
          </a:xfrm>
        </p:spPr>
        <p:txBody>
          <a:bodyPr/>
          <a:lstStyle/>
          <a:p>
            <a:pPr algn="ctr"/>
            <a:r>
              <a:rPr lang="en-US" dirty="0">
                <a:solidFill>
                  <a:schemeClr val="tx1"/>
                </a:solidFill>
              </a:rPr>
              <a:t>Presented by Cambridge west partnership</a:t>
            </a:r>
          </a:p>
        </p:txBody>
      </p:sp>
      <p:pic>
        <p:nvPicPr>
          <p:cNvPr id="1026" name="Picture 2">
            <a:extLst>
              <a:ext uri="{FF2B5EF4-FFF2-40B4-BE49-F238E27FC236}">
                <a16:creationId xmlns:a16="http://schemas.microsoft.com/office/drawing/2014/main" id="{504C4ACB-D7D8-3AA3-DE7D-A4A1DF2BD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232" y="43237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6FB64B7-B62B-4774-0F5D-282F10220C2A}"/>
              </a:ext>
            </a:extLst>
          </p:cNvPr>
          <p:cNvPicPr>
            <a:picLocks noChangeAspect="1"/>
          </p:cNvPicPr>
          <p:nvPr/>
        </p:nvPicPr>
        <p:blipFill>
          <a:blip r:embed="rId4"/>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1417941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A9AB2-D68E-4709-9D3C-B479C792F3C2}"/>
              </a:ext>
            </a:extLst>
          </p:cNvPr>
          <p:cNvSpPr>
            <a:spLocks noGrp="1"/>
          </p:cNvSpPr>
          <p:nvPr>
            <p:ph type="title"/>
          </p:nvPr>
        </p:nvSpPr>
        <p:spPr>
          <a:xfrm>
            <a:off x="1288896" y="966580"/>
            <a:ext cx="9905998" cy="903516"/>
          </a:xfrm>
        </p:spPr>
        <p:txBody>
          <a:bodyPr/>
          <a:lstStyle/>
          <a:p>
            <a:r>
              <a:rPr lang="en-US" dirty="0">
                <a:solidFill>
                  <a:schemeClr val="bg2">
                    <a:lumMod val="50000"/>
                  </a:schemeClr>
                </a:solidFill>
              </a:rPr>
              <a:t>Agenda</a:t>
            </a:r>
            <a:r>
              <a:rPr lang="en-US" dirty="0"/>
              <a:t>	</a:t>
            </a:r>
          </a:p>
        </p:txBody>
      </p:sp>
      <p:sp>
        <p:nvSpPr>
          <p:cNvPr id="6" name="Content Placeholder 5">
            <a:extLst>
              <a:ext uri="{FF2B5EF4-FFF2-40B4-BE49-F238E27FC236}">
                <a16:creationId xmlns:a16="http://schemas.microsoft.com/office/drawing/2014/main" id="{D07CDAD1-C53F-4520-A77A-2EC9DE20839E}"/>
              </a:ext>
            </a:extLst>
          </p:cNvPr>
          <p:cNvSpPr>
            <a:spLocks noGrp="1"/>
          </p:cNvSpPr>
          <p:nvPr>
            <p:ph sz="half" idx="1"/>
          </p:nvPr>
        </p:nvSpPr>
        <p:spPr>
          <a:xfrm>
            <a:off x="3707935" y="1522034"/>
            <a:ext cx="5911948" cy="4865858"/>
          </a:xfrm>
        </p:spPr>
        <p:txBody>
          <a:bodyPr>
            <a:normAutofit lnSpcReduction="10000"/>
          </a:bodyPr>
          <a:lstStyle/>
          <a:p>
            <a:r>
              <a:rPr lang="en-US" sz="2800" dirty="0">
                <a:solidFill>
                  <a:schemeClr val="accent1"/>
                </a:solidFill>
              </a:rPr>
              <a:t>Why a Technology Plan?</a:t>
            </a:r>
          </a:p>
          <a:p>
            <a:r>
              <a:rPr lang="en-US" sz="2800" dirty="0">
                <a:solidFill>
                  <a:schemeClr val="accent1"/>
                </a:solidFill>
              </a:rPr>
              <a:t>Role of Technology Committee in the Plan</a:t>
            </a:r>
          </a:p>
          <a:p>
            <a:r>
              <a:rPr lang="en-US" sz="2800" dirty="0">
                <a:solidFill>
                  <a:schemeClr val="accent1"/>
                </a:solidFill>
              </a:rPr>
              <a:t>Process for Creation of the Plan</a:t>
            </a:r>
          </a:p>
          <a:p>
            <a:r>
              <a:rPr lang="en-US" sz="2800" dirty="0">
                <a:solidFill>
                  <a:schemeClr val="accent1"/>
                </a:solidFill>
              </a:rPr>
              <a:t>Approximate Timeline for the Plan</a:t>
            </a:r>
          </a:p>
          <a:p>
            <a:r>
              <a:rPr lang="en-US" sz="2800" dirty="0">
                <a:solidFill>
                  <a:schemeClr val="accent1"/>
                </a:solidFill>
              </a:rPr>
              <a:t>Interview Process &amp; Findings </a:t>
            </a:r>
          </a:p>
          <a:p>
            <a:r>
              <a:rPr lang="en-US" sz="2800" dirty="0">
                <a:solidFill>
                  <a:schemeClr val="accent1"/>
                </a:solidFill>
              </a:rPr>
              <a:t>Format of the Plan</a:t>
            </a:r>
          </a:p>
          <a:p>
            <a:r>
              <a:rPr lang="en-US" sz="2800" dirty="0">
                <a:solidFill>
                  <a:schemeClr val="accent1"/>
                </a:solidFill>
              </a:rPr>
              <a:t>Questions? Comments?</a:t>
            </a:r>
          </a:p>
          <a:p>
            <a:endParaRPr lang="en-US" dirty="0"/>
          </a:p>
        </p:txBody>
      </p:sp>
      <p:pic>
        <p:nvPicPr>
          <p:cNvPr id="3" name="Picture 2">
            <a:extLst>
              <a:ext uri="{FF2B5EF4-FFF2-40B4-BE49-F238E27FC236}">
                <a16:creationId xmlns:a16="http://schemas.microsoft.com/office/drawing/2014/main" id="{D9EF6BB4-BC61-43C5-C9FA-DBD948193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7812" y="250510"/>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A2CB925-DD6A-26C3-A37F-5C5D7D4A5911}"/>
              </a:ext>
            </a:extLst>
          </p:cNvPr>
          <p:cNvPicPr>
            <a:picLocks noChangeAspect="1"/>
          </p:cNvPicPr>
          <p:nvPr/>
        </p:nvPicPr>
        <p:blipFill>
          <a:blip r:embed="rId4"/>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3392187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a:xfrm>
            <a:off x="1146704" y="1317524"/>
            <a:ext cx="3856037" cy="1639884"/>
          </a:xfrm>
        </p:spPr>
        <p:txBody>
          <a:bodyPr/>
          <a:lstStyle/>
          <a:p>
            <a:r>
              <a:rPr lang="en-US" dirty="0">
                <a:solidFill>
                  <a:schemeClr val="bg2">
                    <a:lumMod val="50000"/>
                  </a:schemeClr>
                </a:solidFill>
              </a:rPr>
              <a:t>Why a Technology Plan?</a:t>
            </a:r>
          </a:p>
        </p:txBody>
      </p:sp>
      <p:sp>
        <p:nvSpPr>
          <p:cNvPr id="3" name="Content Placeholder 2">
            <a:extLst>
              <a:ext uri="{FF2B5EF4-FFF2-40B4-BE49-F238E27FC236}">
                <a16:creationId xmlns:a16="http://schemas.microsoft.com/office/drawing/2014/main" id="{28C89A7C-5968-4F35-9152-D12709AE4973}"/>
              </a:ext>
            </a:extLst>
          </p:cNvPr>
          <p:cNvSpPr>
            <a:spLocks noGrp="1"/>
          </p:cNvSpPr>
          <p:nvPr>
            <p:ph idx="1"/>
          </p:nvPr>
        </p:nvSpPr>
        <p:spPr>
          <a:xfrm>
            <a:off x="5154086" y="203848"/>
            <a:ext cx="6791356" cy="6379444"/>
          </a:xfrm>
        </p:spPr>
        <p:txBody>
          <a:bodyPr>
            <a:normAutofit fontScale="62500" lnSpcReduction="20000"/>
          </a:bodyPr>
          <a:lstStyle/>
          <a:p>
            <a:pPr marL="0" indent="0">
              <a:spcBef>
                <a:spcPts val="0"/>
              </a:spcBef>
              <a:buNone/>
            </a:pPr>
            <a:r>
              <a:rPr lang="en-US" sz="4300" b="1" dirty="0">
                <a:solidFill>
                  <a:schemeClr val="accent1"/>
                </a:solidFill>
              </a:rPr>
              <a:t>3.9. The institution implements, enhances, and secures its technology resources to support and sustain educational services and operational functions. The institution clearly communicates requirements for the safe and appropriate use of technology to students and employees and employs effective protocols for network and data security.</a:t>
            </a:r>
          </a:p>
          <a:p>
            <a:pPr marL="0" indent="0">
              <a:spcBef>
                <a:spcPts val="0"/>
              </a:spcBef>
              <a:buNone/>
            </a:pPr>
            <a:r>
              <a:rPr lang="en-US" sz="4300" b="1" dirty="0">
                <a:solidFill>
                  <a:schemeClr val="accent1"/>
                </a:solidFill>
              </a:rPr>
              <a:t>3.10. The institution has appropriate strategies for risk management and has policies and procedures in place to implement contingency plans in the event of financial, environmental, or technological emergencies and other unforeseen circumstances.</a:t>
            </a:r>
          </a:p>
        </p:txBody>
      </p:sp>
      <p:sp>
        <p:nvSpPr>
          <p:cNvPr id="4" name="Text Placeholder 3">
            <a:extLst>
              <a:ext uri="{FF2B5EF4-FFF2-40B4-BE49-F238E27FC236}">
                <a16:creationId xmlns:a16="http://schemas.microsoft.com/office/drawing/2014/main" id="{EFDD9752-469B-4902-A91F-F0080E9E9689}"/>
              </a:ext>
            </a:extLst>
          </p:cNvPr>
          <p:cNvSpPr>
            <a:spLocks noGrp="1"/>
          </p:cNvSpPr>
          <p:nvPr>
            <p:ph type="body" sz="half" idx="2"/>
          </p:nvPr>
        </p:nvSpPr>
        <p:spPr>
          <a:xfrm>
            <a:off x="1205699" y="2964782"/>
            <a:ext cx="3856037" cy="1179514"/>
          </a:xfrm>
        </p:spPr>
        <p:txBody>
          <a:bodyPr>
            <a:normAutofit/>
          </a:bodyPr>
          <a:lstStyle/>
          <a:p>
            <a:r>
              <a:rPr lang="en-US" sz="2400" dirty="0">
                <a:solidFill>
                  <a:schemeClr val="accent1"/>
                </a:solidFill>
              </a:rPr>
              <a:t>Accreditation Standards</a:t>
            </a:r>
          </a:p>
        </p:txBody>
      </p:sp>
      <p:pic>
        <p:nvPicPr>
          <p:cNvPr id="5" name="Picture 2">
            <a:extLst>
              <a:ext uri="{FF2B5EF4-FFF2-40B4-BE49-F238E27FC236}">
                <a16:creationId xmlns:a16="http://schemas.microsoft.com/office/drawing/2014/main" id="{4B886729-6AB4-E5D1-B85C-754E18075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58" y="4224971"/>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B9751E7-5274-5403-0B61-57540C6D769C}"/>
              </a:ext>
            </a:extLst>
          </p:cNvPr>
          <p:cNvPicPr>
            <a:picLocks noChangeAspect="1"/>
          </p:cNvPicPr>
          <p:nvPr/>
        </p:nvPicPr>
        <p:blipFill>
          <a:blip r:embed="rId3"/>
          <a:stretch>
            <a:fillRect/>
          </a:stretch>
        </p:blipFill>
        <p:spPr>
          <a:xfrm>
            <a:off x="10789549" y="6213893"/>
            <a:ext cx="1248243" cy="693468"/>
          </a:xfrm>
          <a:prstGeom prst="rect">
            <a:avLst/>
          </a:prstGeom>
        </p:spPr>
      </p:pic>
    </p:spTree>
    <p:extLst>
      <p:ext uri="{BB962C8B-B14F-4D97-AF65-F5344CB8AC3E}">
        <p14:creationId xmlns:p14="http://schemas.microsoft.com/office/powerpoint/2010/main" val="2904124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a:xfrm>
            <a:off x="156101" y="1201381"/>
            <a:ext cx="2679797" cy="1639884"/>
          </a:xfrm>
        </p:spPr>
        <p:txBody>
          <a:bodyPr/>
          <a:lstStyle/>
          <a:p>
            <a:r>
              <a:rPr lang="en-US" dirty="0">
                <a:solidFill>
                  <a:schemeClr val="bg2">
                    <a:lumMod val="50000"/>
                  </a:schemeClr>
                </a:solidFill>
              </a:rPr>
              <a:t>Why a Technology Plan?</a:t>
            </a:r>
          </a:p>
        </p:txBody>
      </p:sp>
      <p:sp>
        <p:nvSpPr>
          <p:cNvPr id="4" name="Text Placeholder 3">
            <a:extLst>
              <a:ext uri="{FF2B5EF4-FFF2-40B4-BE49-F238E27FC236}">
                <a16:creationId xmlns:a16="http://schemas.microsoft.com/office/drawing/2014/main" id="{EFDD9752-469B-4902-A91F-F0080E9E9689}"/>
              </a:ext>
            </a:extLst>
          </p:cNvPr>
          <p:cNvSpPr>
            <a:spLocks noGrp="1"/>
          </p:cNvSpPr>
          <p:nvPr>
            <p:ph type="body" sz="half" idx="2"/>
          </p:nvPr>
        </p:nvSpPr>
        <p:spPr>
          <a:xfrm>
            <a:off x="226599" y="3069217"/>
            <a:ext cx="2525674" cy="1460902"/>
          </a:xfrm>
        </p:spPr>
        <p:txBody>
          <a:bodyPr>
            <a:normAutofit/>
          </a:bodyPr>
          <a:lstStyle/>
          <a:p>
            <a:r>
              <a:rPr lang="en-US" sz="2400" dirty="0">
                <a:solidFill>
                  <a:schemeClr val="accent1"/>
                </a:solidFill>
                <a:latin typeface="Arial" panose="020B0604020202020204" pitchFamily="34" charset="0"/>
              </a:rPr>
              <a:t>Strategic Plan Objective</a:t>
            </a:r>
            <a:endParaRPr lang="en-US" sz="2400" dirty="0">
              <a:solidFill>
                <a:schemeClr val="accent1"/>
              </a:solidFill>
            </a:endParaRPr>
          </a:p>
        </p:txBody>
      </p:sp>
      <p:pic>
        <p:nvPicPr>
          <p:cNvPr id="12" name="Picture 2">
            <a:extLst>
              <a:ext uri="{FF2B5EF4-FFF2-40B4-BE49-F238E27FC236}">
                <a16:creationId xmlns:a16="http://schemas.microsoft.com/office/drawing/2014/main" id="{A2210540-AB71-65D2-C0B8-792A4C0631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255" y="4275275"/>
            <a:ext cx="1673346" cy="233565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E0B16F6-712C-5D55-D1F6-73A35EE4F510}"/>
              </a:ext>
            </a:extLst>
          </p:cNvPr>
          <p:cNvSpPr txBox="1"/>
          <p:nvPr/>
        </p:nvSpPr>
        <p:spPr>
          <a:xfrm>
            <a:off x="2584204" y="751344"/>
            <a:ext cx="9451695" cy="5355312"/>
          </a:xfrm>
          <a:prstGeom prst="rect">
            <a:avLst/>
          </a:prstGeom>
          <a:noFill/>
        </p:spPr>
        <p:txBody>
          <a:bodyPr wrap="square" rtlCol="0">
            <a:spAutoFit/>
          </a:bodyPr>
          <a:lstStyle/>
          <a:p>
            <a:r>
              <a:rPr lang="en-US" b="1" dirty="0">
                <a:solidFill>
                  <a:schemeClr val="accent1"/>
                </a:solidFill>
              </a:rPr>
              <a:t>Optimize TECHNOLOGY to automate systems (processes, procedures, and policies) for organizational growth, stability, and effectiveness.</a:t>
            </a:r>
          </a:p>
          <a:p>
            <a:r>
              <a:rPr lang="en-US" b="1" dirty="0">
                <a:solidFill>
                  <a:schemeClr val="accent1"/>
                </a:solidFill>
              </a:rPr>
              <a:t>	a. Optimize the integration of systems through use analysis and staff training:</a:t>
            </a:r>
          </a:p>
          <a:p>
            <a:pPr lvl="2"/>
            <a:r>
              <a:rPr lang="en-US" b="1" dirty="0">
                <a:solidFill>
                  <a:schemeClr val="accent1"/>
                </a:solidFill>
              </a:rPr>
              <a:t>- Financial software</a:t>
            </a:r>
          </a:p>
          <a:p>
            <a:pPr lvl="2"/>
            <a:r>
              <a:rPr lang="en-US" b="1" dirty="0">
                <a:solidFill>
                  <a:schemeClr val="accent1"/>
                </a:solidFill>
              </a:rPr>
              <a:t>- Donor management</a:t>
            </a:r>
          </a:p>
          <a:p>
            <a:pPr lvl="2"/>
            <a:r>
              <a:rPr lang="en-US" b="1" dirty="0">
                <a:solidFill>
                  <a:schemeClr val="accent1"/>
                </a:solidFill>
              </a:rPr>
              <a:t>- Data management</a:t>
            </a:r>
          </a:p>
          <a:p>
            <a:pPr lvl="2"/>
            <a:r>
              <a:rPr lang="en-US" b="1" dirty="0">
                <a:solidFill>
                  <a:schemeClr val="accent1"/>
                </a:solidFill>
              </a:rPr>
              <a:t>- Electronic document software</a:t>
            </a:r>
          </a:p>
          <a:p>
            <a:r>
              <a:rPr lang="en-US" b="1" dirty="0">
                <a:solidFill>
                  <a:schemeClr val="accent1"/>
                </a:solidFill>
              </a:rPr>
              <a:t>	b. Build queries of annual data needs and solidify the collection and integration processes:</a:t>
            </a:r>
          </a:p>
          <a:p>
            <a:pPr lvl="2"/>
            <a:r>
              <a:rPr lang="en-US" b="1" dirty="0">
                <a:solidFill>
                  <a:schemeClr val="accent1"/>
                </a:solidFill>
              </a:rPr>
              <a:t>- Donor relationships</a:t>
            </a:r>
          </a:p>
          <a:p>
            <a:pPr lvl="2"/>
            <a:r>
              <a:rPr lang="en-US" b="1" dirty="0">
                <a:solidFill>
                  <a:schemeClr val="accent1"/>
                </a:solidFill>
              </a:rPr>
              <a:t>- Student-centered impact</a:t>
            </a:r>
          </a:p>
          <a:p>
            <a:pPr lvl="2"/>
            <a:r>
              <a:rPr lang="en-US" b="1" dirty="0">
                <a:solidFill>
                  <a:schemeClr val="accent1"/>
                </a:solidFill>
              </a:rPr>
              <a:t>- Finance</a:t>
            </a:r>
          </a:p>
          <a:p>
            <a:pPr lvl="2"/>
            <a:r>
              <a:rPr lang="en-US" b="1" dirty="0">
                <a:solidFill>
                  <a:schemeClr val="accent1"/>
                </a:solidFill>
              </a:rPr>
              <a:t>- Program outcomes</a:t>
            </a:r>
          </a:p>
          <a:p>
            <a:pPr lvl="2"/>
            <a:r>
              <a:rPr lang="en-US" b="1" dirty="0">
                <a:solidFill>
                  <a:schemeClr val="accent1"/>
                </a:solidFill>
              </a:rPr>
              <a:t>- Market &amp; labor data</a:t>
            </a:r>
          </a:p>
          <a:p>
            <a:pPr lvl="2"/>
            <a:r>
              <a:rPr lang="en-US" b="1" dirty="0">
                <a:solidFill>
                  <a:schemeClr val="accent1"/>
                </a:solidFill>
              </a:rPr>
              <a:t>- Student basic needs</a:t>
            </a:r>
          </a:p>
          <a:p>
            <a:r>
              <a:rPr lang="en-US" b="1" dirty="0">
                <a:solidFill>
                  <a:schemeClr val="accent1"/>
                </a:solidFill>
              </a:rPr>
              <a:t>	c. Automate impact reports for the College and donors.</a:t>
            </a:r>
          </a:p>
          <a:p>
            <a:r>
              <a:rPr lang="en-US" b="1" dirty="0">
                <a:solidFill>
                  <a:schemeClr val="accent1"/>
                </a:solidFill>
              </a:rPr>
              <a:t>	d. Refresh and implement a process to evaluate all activities and prioritize high-impact 	activities.</a:t>
            </a:r>
          </a:p>
          <a:p>
            <a:r>
              <a:rPr lang="en-US" b="1" dirty="0">
                <a:solidFill>
                  <a:schemeClr val="accent1"/>
                </a:solidFill>
              </a:rPr>
              <a:t>	e. Monitor the Strategic Plan’s relevance and implementation and redirect at regular 	intervals.</a:t>
            </a:r>
          </a:p>
        </p:txBody>
      </p:sp>
      <p:pic>
        <p:nvPicPr>
          <p:cNvPr id="18" name="Picture 17">
            <a:extLst>
              <a:ext uri="{FF2B5EF4-FFF2-40B4-BE49-F238E27FC236}">
                <a16:creationId xmlns:a16="http://schemas.microsoft.com/office/drawing/2014/main" id="{BBBB61B1-DA81-B60B-543B-AB270A37530C}"/>
              </a:ext>
            </a:extLst>
          </p:cNvPr>
          <p:cNvPicPr>
            <a:picLocks noChangeAspect="1"/>
          </p:cNvPicPr>
          <p:nvPr/>
        </p:nvPicPr>
        <p:blipFill>
          <a:blip r:embed="rId3"/>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3482724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4B440-E40D-00D1-76B8-B2C1D9C720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94B4B-5407-46A1-326E-D6EA961664C2}"/>
              </a:ext>
            </a:extLst>
          </p:cNvPr>
          <p:cNvSpPr>
            <a:spLocks noGrp="1"/>
          </p:cNvSpPr>
          <p:nvPr>
            <p:ph type="title"/>
          </p:nvPr>
        </p:nvSpPr>
        <p:spPr>
          <a:xfrm>
            <a:off x="156101" y="1201381"/>
            <a:ext cx="2679797" cy="1639884"/>
          </a:xfrm>
        </p:spPr>
        <p:txBody>
          <a:bodyPr/>
          <a:lstStyle/>
          <a:p>
            <a:r>
              <a:rPr lang="en-US" dirty="0">
                <a:solidFill>
                  <a:schemeClr val="bg2">
                    <a:lumMod val="50000"/>
                  </a:schemeClr>
                </a:solidFill>
              </a:rPr>
              <a:t>Why a Technology Plan?</a:t>
            </a:r>
          </a:p>
        </p:txBody>
      </p:sp>
      <p:sp>
        <p:nvSpPr>
          <p:cNvPr id="4" name="Text Placeholder 3">
            <a:extLst>
              <a:ext uri="{FF2B5EF4-FFF2-40B4-BE49-F238E27FC236}">
                <a16:creationId xmlns:a16="http://schemas.microsoft.com/office/drawing/2014/main" id="{8936BCCD-E6BB-08FA-0FE5-ABA26DA620D7}"/>
              </a:ext>
            </a:extLst>
          </p:cNvPr>
          <p:cNvSpPr>
            <a:spLocks noGrp="1"/>
          </p:cNvSpPr>
          <p:nvPr>
            <p:ph type="body" sz="half" idx="2"/>
          </p:nvPr>
        </p:nvSpPr>
        <p:spPr>
          <a:xfrm>
            <a:off x="226599" y="3069217"/>
            <a:ext cx="2525674" cy="1460902"/>
          </a:xfrm>
        </p:spPr>
        <p:txBody>
          <a:bodyPr>
            <a:normAutofit/>
          </a:bodyPr>
          <a:lstStyle/>
          <a:p>
            <a:r>
              <a:rPr lang="en-US" sz="2400" dirty="0">
                <a:solidFill>
                  <a:schemeClr val="accent1"/>
                </a:solidFill>
                <a:latin typeface="Arial" panose="020B0604020202020204" pitchFamily="34" charset="0"/>
              </a:rPr>
              <a:t>Planning Groups</a:t>
            </a:r>
            <a:endParaRPr lang="en-US" sz="2400" dirty="0">
              <a:solidFill>
                <a:schemeClr val="accent1"/>
              </a:solidFill>
            </a:endParaRPr>
          </a:p>
        </p:txBody>
      </p:sp>
      <p:pic>
        <p:nvPicPr>
          <p:cNvPr id="8" name="Picture 7">
            <a:extLst>
              <a:ext uri="{FF2B5EF4-FFF2-40B4-BE49-F238E27FC236}">
                <a16:creationId xmlns:a16="http://schemas.microsoft.com/office/drawing/2014/main" id="{C61B8FB9-D48F-53B0-E005-669E97370BF4}"/>
              </a:ext>
            </a:extLst>
          </p:cNvPr>
          <p:cNvPicPr>
            <a:picLocks noChangeAspect="1"/>
          </p:cNvPicPr>
          <p:nvPr/>
        </p:nvPicPr>
        <p:blipFill>
          <a:blip r:embed="rId2"/>
          <a:stretch>
            <a:fillRect/>
          </a:stretch>
        </p:blipFill>
        <p:spPr>
          <a:xfrm>
            <a:off x="3148048" y="1134345"/>
            <a:ext cx="8666513" cy="4477698"/>
          </a:xfrm>
          <a:prstGeom prst="rect">
            <a:avLst/>
          </a:prstGeom>
        </p:spPr>
      </p:pic>
      <p:pic>
        <p:nvPicPr>
          <p:cNvPr id="12" name="Picture 2">
            <a:extLst>
              <a:ext uri="{FF2B5EF4-FFF2-40B4-BE49-F238E27FC236}">
                <a16:creationId xmlns:a16="http://schemas.microsoft.com/office/drawing/2014/main" id="{7B68060C-D25E-11F2-FBE0-58F4D11E52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255" y="4275275"/>
            <a:ext cx="1673346" cy="2335656"/>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8B59C34B-12F2-134F-490F-184827174498}"/>
              </a:ext>
            </a:extLst>
          </p:cNvPr>
          <p:cNvSpPr/>
          <p:nvPr/>
        </p:nvSpPr>
        <p:spPr>
          <a:xfrm>
            <a:off x="5533039" y="3572759"/>
            <a:ext cx="1444891" cy="570627"/>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E176FFB-2049-3F5A-D3F3-63613F7519E5}"/>
              </a:ext>
            </a:extLst>
          </p:cNvPr>
          <p:cNvPicPr>
            <a:picLocks noChangeAspect="1"/>
          </p:cNvPicPr>
          <p:nvPr/>
        </p:nvPicPr>
        <p:blipFill>
          <a:blip r:embed="rId4"/>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543339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p:txBody>
          <a:bodyPr/>
          <a:lstStyle/>
          <a:p>
            <a:r>
              <a:rPr lang="en-US" dirty="0">
                <a:solidFill>
                  <a:schemeClr val="bg2"/>
                </a:solidFill>
              </a:rPr>
              <a:t>Why a Technology Plan?</a:t>
            </a:r>
          </a:p>
        </p:txBody>
      </p:sp>
      <p:sp>
        <p:nvSpPr>
          <p:cNvPr id="3" name="Content Placeholder 2">
            <a:extLst>
              <a:ext uri="{FF2B5EF4-FFF2-40B4-BE49-F238E27FC236}">
                <a16:creationId xmlns:a16="http://schemas.microsoft.com/office/drawing/2014/main" id="{28C89A7C-5968-4F35-9152-D12709AE4973}"/>
              </a:ext>
            </a:extLst>
          </p:cNvPr>
          <p:cNvSpPr>
            <a:spLocks noGrp="1"/>
          </p:cNvSpPr>
          <p:nvPr>
            <p:ph idx="1"/>
          </p:nvPr>
        </p:nvSpPr>
        <p:spPr>
          <a:xfrm>
            <a:off x="5439369" y="716007"/>
            <a:ext cx="5891209" cy="5198534"/>
          </a:xfrm>
        </p:spPr>
        <p:txBody>
          <a:bodyPr>
            <a:normAutofit fontScale="92500" lnSpcReduction="20000"/>
          </a:bodyPr>
          <a:lstStyle/>
          <a:p>
            <a:pPr marL="0" indent="0">
              <a:spcBef>
                <a:spcPts val="0"/>
              </a:spcBef>
              <a:buNone/>
            </a:pPr>
            <a:r>
              <a:rPr lang="en-US" sz="2800" dirty="0">
                <a:solidFill>
                  <a:schemeClr val="accent1"/>
                </a:solidFill>
              </a:rPr>
              <a:t>The Office of Information Technology provides the foundational and enabling infrastructure, hardware, software, and systems that provide support for institutional activities at Hartnell College. These include, but are not limited to, the data warehouse, virtualization, system administration, service desk help, project management, identity and access management, email, telecommunications, networking, website hosting, academic applications, and cybersecurity.</a:t>
            </a:r>
            <a:endParaRPr lang="en-US" sz="2800" b="1" dirty="0">
              <a:solidFill>
                <a:schemeClr val="accent1"/>
              </a:solidFill>
            </a:endParaRPr>
          </a:p>
        </p:txBody>
      </p:sp>
      <p:sp>
        <p:nvSpPr>
          <p:cNvPr id="4" name="Text Placeholder 3">
            <a:extLst>
              <a:ext uri="{FF2B5EF4-FFF2-40B4-BE49-F238E27FC236}">
                <a16:creationId xmlns:a16="http://schemas.microsoft.com/office/drawing/2014/main" id="{EFDD9752-469B-4902-A91F-F0080E9E9689}"/>
              </a:ext>
            </a:extLst>
          </p:cNvPr>
          <p:cNvSpPr>
            <a:spLocks noGrp="1"/>
          </p:cNvSpPr>
          <p:nvPr>
            <p:ph type="body" sz="half" idx="2"/>
          </p:nvPr>
        </p:nvSpPr>
        <p:spPr/>
        <p:txBody>
          <a:bodyPr>
            <a:normAutofit/>
          </a:bodyPr>
          <a:lstStyle/>
          <a:p>
            <a:r>
              <a:rPr lang="en-US" sz="2400" dirty="0">
                <a:solidFill>
                  <a:schemeClr val="accent1"/>
                </a:solidFill>
              </a:rPr>
              <a:t>Information Technology Services Mission</a:t>
            </a:r>
          </a:p>
        </p:txBody>
      </p:sp>
      <p:pic>
        <p:nvPicPr>
          <p:cNvPr id="5" name="Picture 2">
            <a:extLst>
              <a:ext uri="{FF2B5EF4-FFF2-40B4-BE49-F238E27FC236}">
                <a16:creationId xmlns:a16="http://schemas.microsoft.com/office/drawing/2014/main" id="{2472473E-CD2E-01AD-6382-AE728258B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746" y="408997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323CF7-1E19-F3F3-EADD-1D97FF7C1A9E}"/>
              </a:ext>
            </a:extLst>
          </p:cNvPr>
          <p:cNvPicPr>
            <a:picLocks noChangeAspect="1"/>
          </p:cNvPicPr>
          <p:nvPr/>
        </p:nvPicPr>
        <p:blipFill>
          <a:blip r:embed="rId3"/>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3709621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p:txBody>
          <a:bodyPr/>
          <a:lstStyle/>
          <a:p>
            <a:r>
              <a:rPr lang="en-US" dirty="0">
                <a:solidFill>
                  <a:schemeClr val="bg2"/>
                </a:solidFill>
              </a:rPr>
              <a:t>Why a Technology Plan?</a:t>
            </a:r>
          </a:p>
        </p:txBody>
      </p:sp>
      <p:sp>
        <p:nvSpPr>
          <p:cNvPr id="4" name="Text Placeholder 3">
            <a:extLst>
              <a:ext uri="{FF2B5EF4-FFF2-40B4-BE49-F238E27FC236}">
                <a16:creationId xmlns:a16="http://schemas.microsoft.com/office/drawing/2014/main" id="{EFDD9752-469B-4902-A91F-F0080E9E9689}"/>
              </a:ext>
            </a:extLst>
          </p:cNvPr>
          <p:cNvSpPr>
            <a:spLocks noGrp="1"/>
          </p:cNvSpPr>
          <p:nvPr>
            <p:ph type="body" sz="half" idx="2"/>
          </p:nvPr>
        </p:nvSpPr>
        <p:spPr/>
        <p:txBody>
          <a:bodyPr>
            <a:normAutofit/>
          </a:bodyPr>
          <a:lstStyle/>
          <a:p>
            <a:r>
              <a:rPr lang="en-US" sz="2400" dirty="0">
                <a:solidFill>
                  <a:schemeClr val="accent1"/>
                </a:solidFill>
              </a:rPr>
              <a:t>Current Plan will end in 2027</a:t>
            </a:r>
          </a:p>
        </p:txBody>
      </p:sp>
      <p:pic>
        <p:nvPicPr>
          <p:cNvPr id="3" name="Picture 2">
            <a:extLst>
              <a:ext uri="{FF2B5EF4-FFF2-40B4-BE49-F238E27FC236}">
                <a16:creationId xmlns:a16="http://schemas.microsoft.com/office/drawing/2014/main" id="{E5C63A26-8685-64B7-A49F-696EEE7BE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666" y="408997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2B55EE9-63AF-57BB-D1FB-7C5798C23594}"/>
              </a:ext>
            </a:extLst>
          </p:cNvPr>
          <p:cNvPicPr>
            <a:picLocks noChangeAspect="1"/>
          </p:cNvPicPr>
          <p:nvPr/>
        </p:nvPicPr>
        <p:blipFill>
          <a:blip r:embed="rId3"/>
          <a:stretch>
            <a:fillRect/>
          </a:stretch>
        </p:blipFill>
        <p:spPr>
          <a:xfrm>
            <a:off x="5634873" y="1141325"/>
            <a:ext cx="5887147" cy="4116475"/>
          </a:xfrm>
          <a:prstGeom prst="rect">
            <a:avLst/>
          </a:prstGeom>
        </p:spPr>
      </p:pic>
      <p:pic>
        <p:nvPicPr>
          <p:cNvPr id="10" name="Picture 9">
            <a:extLst>
              <a:ext uri="{FF2B5EF4-FFF2-40B4-BE49-F238E27FC236}">
                <a16:creationId xmlns:a16="http://schemas.microsoft.com/office/drawing/2014/main" id="{BCA4C917-EAE5-516A-7740-6624E1AD7D0F}"/>
              </a:ext>
            </a:extLst>
          </p:cNvPr>
          <p:cNvPicPr>
            <a:picLocks noChangeAspect="1"/>
          </p:cNvPicPr>
          <p:nvPr/>
        </p:nvPicPr>
        <p:blipFill>
          <a:blip r:embed="rId4"/>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3111091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03F7-5A23-4C49-BA02-159702655B18}"/>
              </a:ext>
            </a:extLst>
          </p:cNvPr>
          <p:cNvSpPr>
            <a:spLocks noGrp="1"/>
          </p:cNvSpPr>
          <p:nvPr>
            <p:ph type="title"/>
          </p:nvPr>
        </p:nvSpPr>
        <p:spPr>
          <a:xfrm>
            <a:off x="1026963" y="944563"/>
            <a:ext cx="3547581" cy="4093028"/>
          </a:xfrm>
        </p:spPr>
        <p:txBody>
          <a:bodyPr anchor="ctr">
            <a:normAutofit/>
          </a:bodyPr>
          <a:lstStyle/>
          <a:p>
            <a:r>
              <a:rPr lang="en-US" sz="3200" dirty="0">
                <a:solidFill>
                  <a:schemeClr val="bg2"/>
                </a:solidFill>
              </a:rPr>
              <a:t>Role of the TECHNOLOGY LEARNING SUPPORT COUNCIL</a:t>
            </a:r>
            <a:br>
              <a:rPr lang="en-US" sz="3200" dirty="0"/>
            </a:br>
            <a:br>
              <a:rPr lang="en-US" sz="1400" dirty="0"/>
            </a:br>
            <a:endParaRPr lang="en-US" sz="3200" dirty="0">
              <a:solidFill>
                <a:srgbClr val="92D050"/>
              </a:solidFill>
            </a:endParaRPr>
          </a:p>
        </p:txBody>
      </p:sp>
      <p:graphicFrame>
        <p:nvGraphicFramePr>
          <p:cNvPr id="7" name="Content Placeholder 2">
            <a:extLst>
              <a:ext uri="{FF2B5EF4-FFF2-40B4-BE49-F238E27FC236}">
                <a16:creationId xmlns:a16="http://schemas.microsoft.com/office/drawing/2014/main" id="{E1856F04-4B80-4A0B-BB5E-1A6B5D0DFB00}"/>
              </a:ext>
            </a:extLst>
          </p:cNvPr>
          <p:cNvGraphicFramePr>
            <a:graphicFrameLocks noGrp="1"/>
          </p:cNvGraphicFramePr>
          <p:nvPr>
            <p:ph idx="1"/>
            <p:extLst>
              <p:ext uri="{D42A27DB-BD31-4B8C-83A1-F6EECF244321}">
                <p14:modId xmlns:p14="http://schemas.microsoft.com/office/powerpoint/2010/main" val="388686697"/>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0E189C5-8911-1BF1-59F4-8B728919C9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666" y="408997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5CBD783-D930-4830-BA7D-5D69201289B6}"/>
              </a:ext>
            </a:extLst>
          </p:cNvPr>
          <p:cNvPicPr>
            <a:picLocks noChangeAspect="1"/>
          </p:cNvPicPr>
          <p:nvPr/>
        </p:nvPicPr>
        <p:blipFill>
          <a:blip r:embed="rId9"/>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2729018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a:xfrm>
            <a:off x="1206847" y="1119233"/>
            <a:ext cx="3856037" cy="1639884"/>
          </a:xfrm>
        </p:spPr>
        <p:txBody>
          <a:bodyPr/>
          <a:lstStyle/>
          <a:p>
            <a:r>
              <a:rPr lang="en-US" dirty="0">
                <a:solidFill>
                  <a:schemeClr val="bg2"/>
                </a:solidFill>
              </a:rPr>
              <a:t>Process for Creation of a plan</a:t>
            </a:r>
          </a:p>
        </p:txBody>
      </p:sp>
      <p:sp>
        <p:nvSpPr>
          <p:cNvPr id="4" name="Text Placeholder 3">
            <a:extLst>
              <a:ext uri="{FF2B5EF4-FFF2-40B4-BE49-F238E27FC236}">
                <a16:creationId xmlns:a16="http://schemas.microsoft.com/office/drawing/2014/main" id="{EFDD9752-469B-4902-A91F-F0080E9E9689}"/>
              </a:ext>
            </a:extLst>
          </p:cNvPr>
          <p:cNvSpPr>
            <a:spLocks noGrp="1"/>
          </p:cNvSpPr>
          <p:nvPr>
            <p:ph type="body" sz="half" idx="2"/>
          </p:nvPr>
        </p:nvSpPr>
        <p:spPr>
          <a:xfrm>
            <a:off x="1206846" y="2858742"/>
            <a:ext cx="3856037" cy="1637320"/>
          </a:xfrm>
        </p:spPr>
        <p:txBody>
          <a:bodyPr>
            <a:normAutofit/>
          </a:bodyPr>
          <a:lstStyle/>
          <a:p>
            <a:r>
              <a:rPr lang="en-US" sz="2400" dirty="0">
                <a:solidFill>
                  <a:schemeClr val="accent1"/>
                </a:solidFill>
              </a:rPr>
              <a:t>Engagement of the entire College Community is the Key to Success</a:t>
            </a:r>
          </a:p>
        </p:txBody>
      </p:sp>
      <p:grpSp>
        <p:nvGrpSpPr>
          <p:cNvPr id="7" name="Group 6">
            <a:extLst>
              <a:ext uri="{FF2B5EF4-FFF2-40B4-BE49-F238E27FC236}">
                <a16:creationId xmlns:a16="http://schemas.microsoft.com/office/drawing/2014/main" id="{323F54C4-B572-442F-8369-5A8340C9E9A1}"/>
              </a:ext>
            </a:extLst>
          </p:cNvPr>
          <p:cNvGrpSpPr/>
          <p:nvPr/>
        </p:nvGrpSpPr>
        <p:grpSpPr>
          <a:xfrm>
            <a:off x="5911377" y="424834"/>
            <a:ext cx="4810286" cy="5843456"/>
            <a:chOff x="29871" y="-4916"/>
            <a:chExt cx="6197690" cy="7163172"/>
          </a:xfrm>
        </p:grpSpPr>
        <p:sp>
          <p:nvSpPr>
            <p:cNvPr id="8" name="Rounded Rectangle 11">
              <a:extLst>
                <a:ext uri="{FF2B5EF4-FFF2-40B4-BE49-F238E27FC236}">
                  <a16:creationId xmlns:a16="http://schemas.microsoft.com/office/drawing/2014/main" id="{8E350F89-C59E-4F0B-A2B9-CF786871F0ED}"/>
                </a:ext>
              </a:extLst>
            </p:cNvPr>
            <p:cNvSpPr/>
            <p:nvPr/>
          </p:nvSpPr>
          <p:spPr>
            <a:xfrm>
              <a:off x="76180" y="27701"/>
              <a:ext cx="1616338" cy="1193071"/>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Review District Mission, Vision, Board Policies </a:t>
              </a:r>
              <a:r>
                <a:rPr lang="en-US" sz="1000" dirty="0">
                  <a:latin typeface="Arial" panose="020B0604020202020204" pitchFamily="34" charset="0"/>
                  <a:ea typeface="Calibri" panose="020F0502020204030204" pitchFamily="34" charset="0"/>
                  <a:cs typeface="Times New Roman" panose="02020603050405020304" pitchFamily="18" charset="0"/>
                </a:rPr>
                <a:t>&amp; </a:t>
              </a:r>
              <a:r>
                <a:rPr lang="en-US" sz="1000" dirty="0">
                  <a:effectLst/>
                  <a:latin typeface="Arial" panose="020B0604020202020204" pitchFamily="34" charset="0"/>
                  <a:ea typeface="Calibri" panose="020F0502020204030204" pitchFamily="34" charset="0"/>
                  <a:cs typeface="Times New Roman" panose="02020603050405020304" pitchFamily="18" charset="0"/>
                </a:rPr>
                <a:t>Administration Regulations</a:t>
              </a:r>
            </a:p>
          </p:txBody>
        </p:sp>
        <p:sp>
          <p:nvSpPr>
            <p:cNvPr id="9" name="Rounded Rectangle 7">
              <a:extLst>
                <a:ext uri="{FF2B5EF4-FFF2-40B4-BE49-F238E27FC236}">
                  <a16:creationId xmlns:a16="http://schemas.microsoft.com/office/drawing/2014/main" id="{B543EA89-9A9D-4469-8236-71FB3EA42D81}"/>
                </a:ext>
              </a:extLst>
            </p:cNvPr>
            <p:cNvSpPr/>
            <p:nvPr/>
          </p:nvSpPr>
          <p:spPr>
            <a:xfrm>
              <a:off x="29871" y="1540755"/>
              <a:ext cx="1692665" cy="1117265"/>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Review previous Technology Plan &amp; Technology Trends in Higher Ed</a:t>
              </a:r>
            </a:p>
          </p:txBody>
        </p:sp>
        <p:sp>
          <p:nvSpPr>
            <p:cNvPr id="10" name="Rounded Rectangle 3">
              <a:extLst>
                <a:ext uri="{FF2B5EF4-FFF2-40B4-BE49-F238E27FC236}">
                  <a16:creationId xmlns:a16="http://schemas.microsoft.com/office/drawing/2014/main" id="{E12BDA3B-84DB-4B4D-9BE3-F1005BE62E13}"/>
                </a:ext>
              </a:extLst>
            </p:cNvPr>
            <p:cNvSpPr/>
            <p:nvPr/>
          </p:nvSpPr>
          <p:spPr>
            <a:xfrm>
              <a:off x="1918512" y="-4916"/>
              <a:ext cx="2302373" cy="2667000"/>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Review:</a:t>
              </a:r>
            </a:p>
            <a:p>
              <a:pPr marL="0" marR="0" algn="ctr">
                <a:lnSpc>
                  <a:spcPct val="115000"/>
                </a:lnSpc>
                <a:spcBef>
                  <a:spcPts val="0"/>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Strategic Plan</a:t>
              </a:r>
            </a:p>
            <a:p>
              <a:pPr marL="0" marR="0" algn="ctr">
                <a:lnSpc>
                  <a:spcPct val="115000"/>
                </a:lnSpc>
                <a:spcBef>
                  <a:spcPts val="0"/>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Accreditation documents</a:t>
              </a:r>
            </a:p>
            <a:p>
              <a:pPr marL="0" marR="0" algn="ctr">
                <a:lnSpc>
                  <a:spcPct val="115000"/>
                </a:lnSpc>
                <a:spcBef>
                  <a:spcPts val="0"/>
                </a:spcBef>
                <a:spcAft>
                  <a:spcPts val="0"/>
                </a:spcAft>
              </a:pPr>
              <a:r>
                <a:rPr lang="en-US" sz="1100" dirty="0">
                  <a:latin typeface="Arial" panose="020B0604020202020204" pitchFamily="34" charset="0"/>
                  <a:ea typeface="Calibri" panose="020F0502020204030204" pitchFamily="34" charset="0"/>
                  <a:cs typeface="Times New Roman" panose="02020603050405020304" pitchFamily="18" charset="0"/>
                </a:rPr>
                <a:t>Master Plans &amp; other pertinent documents</a:t>
              </a:r>
            </a:p>
            <a:p>
              <a:pPr marL="0" marR="0" algn="ctr">
                <a:lnSpc>
                  <a:spcPct val="115000"/>
                </a:lnSpc>
                <a:spcBef>
                  <a:spcPts val="0"/>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To find technology-based initiatives required to meet the goals in each</a:t>
              </a:r>
            </a:p>
          </p:txBody>
        </p:sp>
        <p:sp>
          <p:nvSpPr>
            <p:cNvPr id="11" name="Rounded Rectangle 4">
              <a:extLst>
                <a:ext uri="{FF2B5EF4-FFF2-40B4-BE49-F238E27FC236}">
                  <a16:creationId xmlns:a16="http://schemas.microsoft.com/office/drawing/2014/main" id="{68D23D6F-EEF6-4BC7-BC25-D01B3B788B7F}"/>
                </a:ext>
              </a:extLst>
            </p:cNvPr>
            <p:cNvSpPr/>
            <p:nvPr/>
          </p:nvSpPr>
          <p:spPr>
            <a:xfrm>
              <a:off x="4391891" y="27709"/>
              <a:ext cx="1821815" cy="1193165"/>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Interview and review surveys of </a:t>
              </a:r>
              <a:r>
                <a:rPr lang="en-US" sz="1100" dirty="0">
                  <a:latin typeface="Arial" panose="020B0604020202020204" pitchFamily="34" charset="0"/>
                  <a:ea typeface="Calibri" panose="020F0502020204030204" pitchFamily="34" charset="0"/>
                  <a:cs typeface="Times New Roman" panose="02020603050405020304" pitchFamily="18" charset="0"/>
                </a:rPr>
                <a:t>k</a:t>
              </a:r>
              <a:r>
                <a:rPr lang="en-US" sz="1100" dirty="0">
                  <a:effectLst/>
                  <a:latin typeface="Arial" panose="020B0604020202020204" pitchFamily="34" charset="0"/>
                  <a:ea typeface="Calibri" panose="020F0502020204030204" pitchFamily="34" charset="0"/>
                  <a:cs typeface="Times New Roman" panose="02020603050405020304" pitchFamily="18" charset="0"/>
                </a:rPr>
                <a:t>ey </a:t>
              </a:r>
              <a:r>
                <a:rPr lang="en-US" sz="1100" dirty="0">
                  <a:latin typeface="Arial" panose="020B0604020202020204" pitchFamily="34" charset="0"/>
                  <a:ea typeface="Calibri" panose="020F0502020204030204" pitchFamily="34" charset="0"/>
                  <a:cs typeface="Times New Roman" panose="02020603050405020304" pitchFamily="18" charset="0"/>
                </a:rPr>
                <a:t>s</a:t>
              </a:r>
              <a:r>
                <a:rPr lang="en-US" sz="1100" dirty="0">
                  <a:effectLst/>
                  <a:latin typeface="Arial" panose="020B0604020202020204" pitchFamily="34" charset="0"/>
                  <a:ea typeface="Calibri" panose="020F0502020204030204" pitchFamily="34" charset="0"/>
                  <a:cs typeface="Times New Roman" panose="02020603050405020304" pitchFamily="18" charset="0"/>
                </a:rPr>
                <a:t>takeholders</a:t>
              </a:r>
            </a:p>
          </p:txBody>
        </p:sp>
        <p:sp>
          <p:nvSpPr>
            <p:cNvPr id="12" name="Rounded Rectangle 5">
              <a:extLst>
                <a:ext uri="{FF2B5EF4-FFF2-40B4-BE49-F238E27FC236}">
                  <a16:creationId xmlns:a16="http://schemas.microsoft.com/office/drawing/2014/main" id="{64275A26-5961-4C81-AB95-DA168F50244B}"/>
                </a:ext>
              </a:extLst>
            </p:cNvPr>
            <p:cNvSpPr/>
            <p:nvPr/>
          </p:nvSpPr>
          <p:spPr>
            <a:xfrm>
              <a:off x="4405746" y="1551335"/>
              <a:ext cx="1821815" cy="1133475"/>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Hold a Technology Summit to develop Themes, Goals and Initiatives</a:t>
              </a:r>
            </a:p>
          </p:txBody>
        </p:sp>
        <p:sp>
          <p:nvSpPr>
            <p:cNvPr id="13" name="Rounded Rectangle 6">
              <a:extLst>
                <a:ext uri="{FF2B5EF4-FFF2-40B4-BE49-F238E27FC236}">
                  <a16:creationId xmlns:a16="http://schemas.microsoft.com/office/drawing/2014/main" id="{DE52381E-78A0-474E-AFDC-5BAB21AA702C}"/>
                </a:ext>
              </a:extLst>
            </p:cNvPr>
            <p:cNvSpPr/>
            <p:nvPr/>
          </p:nvSpPr>
          <p:spPr>
            <a:xfrm>
              <a:off x="2026856" y="3111351"/>
              <a:ext cx="2038350" cy="1127574"/>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Consolidate Information gathered to create a draft plan</a:t>
              </a:r>
            </a:p>
          </p:txBody>
        </p:sp>
        <p:sp>
          <p:nvSpPr>
            <p:cNvPr id="14" name="Rounded Rectangle 8">
              <a:extLst>
                <a:ext uri="{FF2B5EF4-FFF2-40B4-BE49-F238E27FC236}">
                  <a16:creationId xmlns:a16="http://schemas.microsoft.com/office/drawing/2014/main" id="{2C29A053-7487-4C1F-AE29-7848571A7A22}"/>
                </a:ext>
              </a:extLst>
            </p:cNvPr>
            <p:cNvSpPr/>
            <p:nvPr/>
          </p:nvSpPr>
          <p:spPr>
            <a:xfrm>
              <a:off x="2102720" y="4480551"/>
              <a:ext cx="1857375" cy="1723166"/>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Present to Technology </a:t>
              </a:r>
              <a:r>
                <a:rPr lang="en-US" sz="1000" dirty="0">
                  <a:effectLst/>
                  <a:latin typeface="Arial" panose="020B0604020202020204" pitchFamily="34" charset="0"/>
                  <a:ea typeface="Calibri" panose="020F0502020204030204" pitchFamily="34" charset="0"/>
                  <a:cs typeface="Arial" panose="020B0604020202020204" pitchFamily="34" charset="0"/>
                </a:rPr>
                <a:t>Learning Council, </a:t>
              </a:r>
              <a:r>
                <a:rPr lang="en-US" sz="1000" dirty="0">
                  <a:latin typeface="Arial" panose="020B0604020202020204" pitchFamily="34" charset="0"/>
                  <a:ea typeface="Calibri" panose="020F0502020204030204" pitchFamily="34" charset="0"/>
                  <a:cs typeface="Arial" panose="020B0604020202020204" pitchFamily="34" charset="0"/>
                </a:rPr>
                <a:t>Ci</a:t>
              </a:r>
              <a:r>
                <a:rPr lang="en-US" sz="1000" dirty="0">
                  <a:effectLst/>
                  <a:latin typeface="Arial" panose="020B0604020202020204" pitchFamily="34" charset="0"/>
                  <a:ea typeface="Calibri" panose="020F0502020204030204" pitchFamily="34" charset="0"/>
                  <a:cs typeface="Arial" panose="020B0604020202020204" pitchFamily="34" charset="0"/>
                </a:rPr>
                <a:t>rculate to College constituents for input,</a:t>
              </a:r>
              <a:endParaRPr lang="en-US" sz="1000" dirty="0">
                <a:latin typeface="Arial" panose="020B0604020202020204" pitchFamily="34" charset="0"/>
                <a:ea typeface="Calibri" panose="020F0502020204030204" pitchFamily="34" charset="0"/>
                <a:cs typeface="Arial" panose="020B0604020202020204" pitchFamily="34" charset="0"/>
              </a:endParaRPr>
            </a:p>
            <a:p>
              <a:pPr marL="0" marR="0" algn="ctr">
                <a:lnSpc>
                  <a:spcPct val="115000"/>
                </a:lnSpc>
                <a:spcBef>
                  <a:spcPts val="0"/>
                </a:spcBef>
                <a:spcAft>
                  <a:spcPts val="0"/>
                </a:spcAft>
              </a:pPr>
              <a:r>
                <a:rPr lang="en-US" sz="1000" dirty="0">
                  <a:latin typeface="Arial" panose="020B0604020202020204" pitchFamily="34" charset="0"/>
                  <a:ea typeface="Calibri" panose="020F0502020204030204" pitchFamily="34" charset="0"/>
                  <a:cs typeface="Arial" panose="020B0604020202020204" pitchFamily="34" charset="0"/>
                </a:rPr>
                <a:t>r</a:t>
              </a:r>
              <a:r>
                <a:rPr lang="en-US" sz="1000" dirty="0">
                  <a:effectLst/>
                  <a:latin typeface="Arial" panose="020B0604020202020204" pitchFamily="34" charset="0"/>
                  <a:ea typeface="Calibri" panose="020F0502020204030204" pitchFamily="34" charset="0"/>
                  <a:cs typeface="Arial" panose="020B0604020202020204" pitchFamily="34" charset="0"/>
                </a:rPr>
                <a:t>evise </a:t>
              </a:r>
              <a:r>
                <a:rPr lang="en-US" sz="1000" dirty="0">
                  <a:latin typeface="Arial" panose="020B0604020202020204" pitchFamily="34" charset="0"/>
                  <a:ea typeface="Calibri" panose="020F0502020204030204" pitchFamily="34" charset="0"/>
                  <a:cs typeface="Arial" panose="020B0604020202020204" pitchFamily="34" charset="0"/>
                </a:rPr>
                <a:t>p</a:t>
              </a:r>
              <a:r>
                <a:rPr lang="en-US" sz="1000" dirty="0">
                  <a:effectLst/>
                  <a:latin typeface="Arial" panose="020B0604020202020204" pitchFamily="34" charset="0"/>
                  <a:ea typeface="Calibri" panose="020F0502020204030204" pitchFamily="34" charset="0"/>
                  <a:cs typeface="Arial" panose="020B0604020202020204" pitchFamily="34" charset="0"/>
                </a:rPr>
                <a:t>lan</a:t>
              </a:r>
              <a:endParaRPr lang="en-US" sz="1000" dirty="0">
                <a:effectLst/>
                <a:latin typeface="Arial" panose="020B0604020202020204" pitchFamily="34" charset="0"/>
                <a:ea typeface="Calibri" panose="020F0502020204030204" pitchFamily="34" charset="0"/>
                <a:cs typeface="Times New Roman" panose="02020603050405020304" pitchFamily="18" charset="0"/>
              </a:endParaRPr>
            </a:p>
          </p:txBody>
        </p:sp>
        <p:cxnSp>
          <p:nvCxnSpPr>
            <p:cNvPr id="15" name="Straight Arrow Connector 14">
              <a:extLst>
                <a:ext uri="{FF2B5EF4-FFF2-40B4-BE49-F238E27FC236}">
                  <a16:creationId xmlns:a16="http://schemas.microsoft.com/office/drawing/2014/main" id="{87D53D1A-0C83-48C7-AE34-99AB5FF537C3}"/>
                </a:ext>
              </a:extLst>
            </p:cNvPr>
            <p:cNvCxnSpPr>
              <a:cxnSpLocks/>
              <a:stCxn id="12" idx="2"/>
              <a:endCxn id="13" idx="3"/>
            </p:cNvCxnSpPr>
            <p:nvPr/>
          </p:nvCxnSpPr>
          <p:spPr>
            <a:xfrm flipH="1">
              <a:off x="4065206" y="2684810"/>
              <a:ext cx="1251448" cy="990328"/>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7A1FFC6-862F-4C2D-9A8E-A0DAAE5F2BC3}"/>
                </a:ext>
              </a:extLst>
            </p:cNvPr>
            <p:cNvCxnSpPr>
              <a:endCxn id="13" idx="1"/>
            </p:cNvCxnSpPr>
            <p:nvPr/>
          </p:nvCxnSpPr>
          <p:spPr>
            <a:xfrm>
              <a:off x="787907" y="2661892"/>
              <a:ext cx="1238774" cy="101295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7">
              <a:extLst>
                <a:ext uri="{FF2B5EF4-FFF2-40B4-BE49-F238E27FC236}">
                  <a16:creationId xmlns:a16="http://schemas.microsoft.com/office/drawing/2014/main" id="{5A50C273-165E-418C-8DBF-183E2473989D}"/>
                </a:ext>
              </a:extLst>
            </p:cNvPr>
            <p:cNvSpPr/>
            <p:nvPr/>
          </p:nvSpPr>
          <p:spPr>
            <a:xfrm>
              <a:off x="2154366" y="6396256"/>
              <a:ext cx="1714500" cy="762000"/>
            </a:xfrm>
            <a:prstGeom prst="roundRect">
              <a:avLst/>
            </a:prstGeom>
            <a:solidFill>
              <a:srgbClr val="FFFF00"/>
            </a:solidFill>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Present to President and Board of Trustees</a:t>
              </a:r>
            </a:p>
          </p:txBody>
        </p:sp>
        <p:cxnSp>
          <p:nvCxnSpPr>
            <p:cNvPr id="18" name="Straight Arrow Connector 17">
              <a:extLst>
                <a:ext uri="{FF2B5EF4-FFF2-40B4-BE49-F238E27FC236}">
                  <a16:creationId xmlns:a16="http://schemas.microsoft.com/office/drawing/2014/main" id="{9DC06236-FBA0-448C-AC6D-51AD192FFB4F}"/>
                </a:ext>
              </a:extLst>
            </p:cNvPr>
            <p:cNvCxnSpPr/>
            <p:nvPr/>
          </p:nvCxnSpPr>
          <p:spPr>
            <a:xfrm>
              <a:off x="3031316" y="6212201"/>
              <a:ext cx="0" cy="17653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2A2D0C5-BC49-4A00-BDA2-855B5247C01D}"/>
                </a:ext>
              </a:extLst>
            </p:cNvPr>
            <p:cNvCxnSpPr/>
            <p:nvPr/>
          </p:nvCxnSpPr>
          <p:spPr>
            <a:xfrm>
              <a:off x="3042078" y="4238925"/>
              <a:ext cx="0" cy="258762"/>
            </a:xfrm>
            <a:prstGeom prst="straightConnector1">
              <a:avLst/>
            </a:prstGeom>
            <a:ln w="12700" cap="flat" cmpd="sng" algn="ctr">
              <a:solidFill>
                <a:schemeClr val="bg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cxnSp>
        <p:nvCxnSpPr>
          <p:cNvPr id="5" name="Straight Arrow Connector 4">
            <a:extLst>
              <a:ext uri="{FF2B5EF4-FFF2-40B4-BE49-F238E27FC236}">
                <a16:creationId xmlns:a16="http://schemas.microsoft.com/office/drawing/2014/main" id="{2454439D-0706-42C1-86DF-9DB286478EF9}"/>
              </a:ext>
            </a:extLst>
          </p:cNvPr>
          <p:cNvCxnSpPr>
            <a:stCxn id="8" idx="2"/>
            <a:endCxn id="9" idx="0"/>
          </p:cNvCxnSpPr>
          <p:nvPr/>
        </p:nvCxnSpPr>
        <p:spPr>
          <a:xfrm flipH="1">
            <a:off x="6568251" y="1424706"/>
            <a:ext cx="6322" cy="26103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DEE5FCA-7F8E-477D-9ABC-20D13818BEFC}"/>
              </a:ext>
            </a:extLst>
          </p:cNvPr>
          <p:cNvCxnSpPr/>
          <p:nvPr/>
        </p:nvCxnSpPr>
        <p:spPr>
          <a:xfrm flipH="1">
            <a:off x="9973372" y="1459844"/>
            <a:ext cx="6322" cy="26103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30A039B-E307-4A9F-82A0-7C6D62EC5076}"/>
              </a:ext>
            </a:extLst>
          </p:cNvPr>
          <p:cNvCxnSpPr>
            <a:stCxn id="10" idx="2"/>
            <a:endCxn id="13" idx="0"/>
          </p:cNvCxnSpPr>
          <p:nvPr/>
        </p:nvCxnSpPr>
        <p:spPr>
          <a:xfrm flipH="1">
            <a:off x="8252345" y="2600476"/>
            <a:ext cx="18369" cy="36649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D1A0F791-4E37-3853-80EA-9FD90E6ED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964" y="4328705"/>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86FE3C87-A27B-E3BE-5464-17BBC560DA18}"/>
              </a:ext>
            </a:extLst>
          </p:cNvPr>
          <p:cNvPicPr>
            <a:picLocks noChangeAspect="1"/>
          </p:cNvPicPr>
          <p:nvPr/>
        </p:nvPicPr>
        <p:blipFill>
          <a:blip r:embed="rId3"/>
          <a:stretch>
            <a:fillRect/>
          </a:stretch>
        </p:blipFill>
        <p:spPr>
          <a:xfrm>
            <a:off x="10614905" y="5917882"/>
            <a:ext cx="1312972" cy="729429"/>
          </a:xfrm>
          <a:prstGeom prst="rect">
            <a:avLst/>
          </a:prstGeom>
        </p:spPr>
      </p:pic>
      <p:sp>
        <p:nvSpPr>
          <p:cNvPr id="3" name="TextBox 2">
            <a:extLst>
              <a:ext uri="{FF2B5EF4-FFF2-40B4-BE49-F238E27FC236}">
                <a16:creationId xmlns:a16="http://schemas.microsoft.com/office/drawing/2014/main" id="{7D9E7777-7F15-D38A-0272-7480B40AAC23}"/>
              </a:ext>
            </a:extLst>
          </p:cNvPr>
          <p:cNvSpPr txBox="1"/>
          <p:nvPr/>
        </p:nvSpPr>
        <p:spPr>
          <a:xfrm rot="20029812">
            <a:off x="5883630" y="753407"/>
            <a:ext cx="1328124" cy="369332"/>
          </a:xfrm>
          <a:prstGeom prst="rect">
            <a:avLst/>
          </a:prstGeom>
          <a:noFill/>
        </p:spPr>
        <p:txBody>
          <a:bodyPr wrap="square" rtlCol="0">
            <a:spAutoFit/>
          </a:bodyPr>
          <a:lstStyle/>
          <a:p>
            <a:r>
              <a:rPr lang="en-US" dirty="0">
                <a:solidFill>
                  <a:srgbClr val="FF0000"/>
                </a:solidFill>
              </a:rPr>
              <a:t>COMPLETED</a:t>
            </a:r>
          </a:p>
        </p:txBody>
      </p:sp>
      <p:sp>
        <p:nvSpPr>
          <p:cNvPr id="20" name="TextBox 19">
            <a:extLst>
              <a:ext uri="{FF2B5EF4-FFF2-40B4-BE49-F238E27FC236}">
                <a16:creationId xmlns:a16="http://schemas.microsoft.com/office/drawing/2014/main" id="{D27ED274-9F47-3604-5118-E4A391DCBA2B}"/>
              </a:ext>
            </a:extLst>
          </p:cNvPr>
          <p:cNvSpPr txBox="1"/>
          <p:nvPr/>
        </p:nvSpPr>
        <p:spPr>
          <a:xfrm rot="20029812">
            <a:off x="5900569" y="1898053"/>
            <a:ext cx="1328124" cy="369332"/>
          </a:xfrm>
          <a:prstGeom prst="rect">
            <a:avLst/>
          </a:prstGeom>
          <a:noFill/>
        </p:spPr>
        <p:txBody>
          <a:bodyPr wrap="square" rtlCol="0">
            <a:spAutoFit/>
          </a:bodyPr>
          <a:lstStyle/>
          <a:p>
            <a:r>
              <a:rPr lang="en-US" dirty="0">
                <a:solidFill>
                  <a:srgbClr val="FF0000"/>
                </a:solidFill>
              </a:rPr>
              <a:t>COMPLETED</a:t>
            </a:r>
          </a:p>
        </p:txBody>
      </p:sp>
      <p:sp>
        <p:nvSpPr>
          <p:cNvPr id="26" name="TextBox 25">
            <a:extLst>
              <a:ext uri="{FF2B5EF4-FFF2-40B4-BE49-F238E27FC236}">
                <a16:creationId xmlns:a16="http://schemas.microsoft.com/office/drawing/2014/main" id="{3139FD85-6088-E513-F621-593C9E4DB2B0}"/>
              </a:ext>
            </a:extLst>
          </p:cNvPr>
          <p:cNvSpPr txBox="1"/>
          <p:nvPr/>
        </p:nvSpPr>
        <p:spPr>
          <a:xfrm rot="20029812">
            <a:off x="7655204" y="1214435"/>
            <a:ext cx="1328124" cy="369332"/>
          </a:xfrm>
          <a:prstGeom prst="rect">
            <a:avLst/>
          </a:prstGeom>
          <a:noFill/>
        </p:spPr>
        <p:txBody>
          <a:bodyPr wrap="square" rtlCol="0">
            <a:spAutoFit/>
          </a:bodyPr>
          <a:lstStyle/>
          <a:p>
            <a:r>
              <a:rPr lang="en-US" dirty="0">
                <a:solidFill>
                  <a:srgbClr val="FF0000"/>
                </a:solidFill>
              </a:rPr>
              <a:t>COMPLETED</a:t>
            </a:r>
          </a:p>
        </p:txBody>
      </p:sp>
      <p:sp>
        <p:nvSpPr>
          <p:cNvPr id="28" name="TextBox 27">
            <a:extLst>
              <a:ext uri="{FF2B5EF4-FFF2-40B4-BE49-F238E27FC236}">
                <a16:creationId xmlns:a16="http://schemas.microsoft.com/office/drawing/2014/main" id="{F587FD36-C524-F33B-4789-9708D4AFF7BA}"/>
              </a:ext>
            </a:extLst>
          </p:cNvPr>
          <p:cNvSpPr txBox="1"/>
          <p:nvPr/>
        </p:nvSpPr>
        <p:spPr>
          <a:xfrm rot="20029812">
            <a:off x="9321046" y="781432"/>
            <a:ext cx="1328124" cy="369332"/>
          </a:xfrm>
          <a:prstGeom prst="rect">
            <a:avLst/>
          </a:prstGeom>
          <a:noFill/>
        </p:spPr>
        <p:txBody>
          <a:bodyPr wrap="square" rtlCol="0">
            <a:spAutoFit/>
          </a:bodyPr>
          <a:lstStyle/>
          <a:p>
            <a:r>
              <a:rPr lang="en-US" dirty="0">
                <a:solidFill>
                  <a:srgbClr val="FF0000"/>
                </a:solidFill>
              </a:rPr>
              <a:t>COMPLETED</a:t>
            </a:r>
          </a:p>
        </p:txBody>
      </p:sp>
    </p:spTree>
    <p:extLst>
      <p:ext uri="{BB962C8B-B14F-4D97-AF65-F5344CB8AC3E}">
        <p14:creationId xmlns:p14="http://schemas.microsoft.com/office/powerpoint/2010/main" val="2458537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a:xfrm>
            <a:off x="930571" y="1535649"/>
            <a:ext cx="2184739" cy="2279204"/>
          </a:xfrm>
        </p:spPr>
        <p:txBody>
          <a:bodyPr>
            <a:normAutofit/>
          </a:bodyPr>
          <a:lstStyle/>
          <a:p>
            <a:r>
              <a:rPr lang="en-US" dirty="0">
                <a:solidFill>
                  <a:schemeClr val="bg2"/>
                </a:solidFill>
              </a:rPr>
              <a:t>example interview Questions</a:t>
            </a:r>
          </a:p>
        </p:txBody>
      </p:sp>
      <p:pic>
        <p:nvPicPr>
          <p:cNvPr id="10" name="Picture 9">
            <a:extLst>
              <a:ext uri="{FF2B5EF4-FFF2-40B4-BE49-F238E27FC236}">
                <a16:creationId xmlns:a16="http://schemas.microsoft.com/office/drawing/2014/main" id="{CDA4141F-3E32-5E02-CBC6-4C547D7C9A4F}"/>
              </a:ext>
            </a:extLst>
          </p:cNvPr>
          <p:cNvPicPr>
            <a:picLocks noChangeAspect="1"/>
          </p:cNvPicPr>
          <p:nvPr/>
        </p:nvPicPr>
        <p:blipFill>
          <a:blip r:embed="rId3"/>
          <a:stretch>
            <a:fillRect/>
          </a:stretch>
        </p:blipFill>
        <p:spPr>
          <a:xfrm>
            <a:off x="4877060" y="168142"/>
            <a:ext cx="5175440" cy="6521716"/>
          </a:xfrm>
          <a:prstGeom prst="rect">
            <a:avLst/>
          </a:prstGeom>
        </p:spPr>
      </p:pic>
      <p:pic>
        <p:nvPicPr>
          <p:cNvPr id="4" name="Picture 3">
            <a:extLst>
              <a:ext uri="{FF2B5EF4-FFF2-40B4-BE49-F238E27FC236}">
                <a16:creationId xmlns:a16="http://schemas.microsoft.com/office/drawing/2014/main" id="{51534495-12BC-520C-B1AB-27F4C251B4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666" y="408997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F227CC2-D161-5909-95EC-8A0BF99DD3DC}"/>
              </a:ext>
            </a:extLst>
          </p:cNvPr>
          <p:cNvPicPr>
            <a:picLocks noChangeAspect="1"/>
          </p:cNvPicPr>
          <p:nvPr/>
        </p:nvPicPr>
        <p:blipFill>
          <a:blip r:embed="rId5"/>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1585204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95C5BA-C24A-4A76-9091-96BB557B3D9C}"/>
              </a:ext>
            </a:extLst>
          </p:cNvPr>
          <p:cNvSpPr>
            <a:spLocks noGrp="1"/>
          </p:cNvSpPr>
          <p:nvPr>
            <p:ph type="title"/>
          </p:nvPr>
        </p:nvSpPr>
        <p:spPr>
          <a:xfrm>
            <a:off x="700210" y="-373068"/>
            <a:ext cx="9906000" cy="1050461"/>
          </a:xfrm>
        </p:spPr>
        <p:txBody>
          <a:bodyPr>
            <a:normAutofit/>
          </a:bodyPr>
          <a:lstStyle/>
          <a:p>
            <a:r>
              <a:rPr lang="en-US" dirty="0">
                <a:solidFill>
                  <a:schemeClr val="bg2"/>
                </a:solidFill>
              </a:rPr>
              <a:t>Example Interview/survey Findings Analysis </a:t>
            </a:r>
          </a:p>
        </p:txBody>
      </p:sp>
      <p:pic>
        <p:nvPicPr>
          <p:cNvPr id="7" name="Picture 6">
            <a:extLst>
              <a:ext uri="{FF2B5EF4-FFF2-40B4-BE49-F238E27FC236}">
                <a16:creationId xmlns:a16="http://schemas.microsoft.com/office/drawing/2014/main" id="{00B1F70E-BCE6-4DB4-8F0B-F2358183A1A9}"/>
              </a:ext>
            </a:extLst>
          </p:cNvPr>
          <p:cNvPicPr>
            <a:picLocks noChangeAspect="1"/>
          </p:cNvPicPr>
          <p:nvPr/>
        </p:nvPicPr>
        <p:blipFill>
          <a:blip r:embed="rId3"/>
          <a:stretch>
            <a:fillRect/>
          </a:stretch>
        </p:blipFill>
        <p:spPr>
          <a:xfrm>
            <a:off x="2035416" y="896474"/>
            <a:ext cx="9784440" cy="4674053"/>
          </a:xfrm>
          <a:prstGeom prst="rect">
            <a:avLst/>
          </a:prstGeom>
        </p:spPr>
      </p:pic>
      <p:pic>
        <p:nvPicPr>
          <p:cNvPr id="2" name="Picture 1">
            <a:extLst>
              <a:ext uri="{FF2B5EF4-FFF2-40B4-BE49-F238E27FC236}">
                <a16:creationId xmlns:a16="http://schemas.microsoft.com/office/drawing/2014/main" id="{C5105B3B-A8F5-D2A3-9405-66DF10CEBD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925" y="4235899"/>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458A177-6711-58F8-8574-4C11C8A0E5CC}"/>
              </a:ext>
            </a:extLst>
          </p:cNvPr>
          <p:cNvPicPr>
            <a:picLocks noChangeAspect="1"/>
          </p:cNvPicPr>
          <p:nvPr/>
        </p:nvPicPr>
        <p:blipFill>
          <a:blip r:embed="rId5"/>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52379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21831-2685-41D3-8E51-CA98BBF0DF3C}"/>
              </a:ext>
            </a:extLst>
          </p:cNvPr>
          <p:cNvSpPr>
            <a:spLocks noGrp="1"/>
          </p:cNvSpPr>
          <p:nvPr>
            <p:ph type="title"/>
          </p:nvPr>
        </p:nvSpPr>
        <p:spPr>
          <a:xfrm>
            <a:off x="908550" y="778459"/>
            <a:ext cx="3639199" cy="3429000"/>
          </a:xfrm>
        </p:spPr>
        <p:txBody>
          <a:bodyPr/>
          <a:lstStyle/>
          <a:p>
            <a:r>
              <a:rPr lang="en-US" dirty="0">
                <a:solidFill>
                  <a:schemeClr val="bg2"/>
                </a:solidFill>
              </a:rPr>
              <a:t>Example Key areas of concern – technology Plan </a:t>
            </a:r>
          </a:p>
        </p:txBody>
      </p:sp>
      <p:pic>
        <p:nvPicPr>
          <p:cNvPr id="7" name="Picture 6">
            <a:extLst>
              <a:ext uri="{FF2B5EF4-FFF2-40B4-BE49-F238E27FC236}">
                <a16:creationId xmlns:a16="http://schemas.microsoft.com/office/drawing/2014/main" id="{61DACA85-5771-64E2-600D-62093CBE465E}"/>
              </a:ext>
            </a:extLst>
          </p:cNvPr>
          <p:cNvPicPr>
            <a:picLocks noChangeAspect="1"/>
          </p:cNvPicPr>
          <p:nvPr/>
        </p:nvPicPr>
        <p:blipFill>
          <a:blip r:embed="rId3"/>
          <a:stretch>
            <a:fillRect/>
          </a:stretch>
        </p:blipFill>
        <p:spPr>
          <a:xfrm>
            <a:off x="4669961" y="1203423"/>
            <a:ext cx="6238921" cy="3991004"/>
          </a:xfrm>
          <a:prstGeom prst="rect">
            <a:avLst/>
          </a:prstGeom>
        </p:spPr>
      </p:pic>
      <p:pic>
        <p:nvPicPr>
          <p:cNvPr id="3" name="Picture 2">
            <a:extLst>
              <a:ext uri="{FF2B5EF4-FFF2-40B4-BE49-F238E27FC236}">
                <a16:creationId xmlns:a16="http://schemas.microsoft.com/office/drawing/2014/main" id="{4EF41F7D-70DF-9D3E-586F-6E5796C9EE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984" y="432505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7ECBBD2-9AB3-7955-810B-563B9C53F863}"/>
              </a:ext>
            </a:extLst>
          </p:cNvPr>
          <p:cNvPicPr>
            <a:picLocks noChangeAspect="1"/>
          </p:cNvPicPr>
          <p:nvPr/>
        </p:nvPicPr>
        <p:blipFill>
          <a:blip r:embed="rId5"/>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670247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A47-C802-4220-BA82-F24A0869B04A}"/>
              </a:ext>
            </a:extLst>
          </p:cNvPr>
          <p:cNvSpPr>
            <a:spLocks noGrp="1"/>
          </p:cNvSpPr>
          <p:nvPr>
            <p:ph type="title"/>
          </p:nvPr>
        </p:nvSpPr>
        <p:spPr>
          <a:xfrm>
            <a:off x="1146704" y="1455039"/>
            <a:ext cx="3856037" cy="1639884"/>
          </a:xfrm>
        </p:spPr>
        <p:txBody>
          <a:bodyPr/>
          <a:lstStyle/>
          <a:p>
            <a:r>
              <a:rPr lang="en-US" dirty="0">
                <a:solidFill>
                  <a:schemeClr val="bg2"/>
                </a:solidFill>
              </a:rPr>
              <a:t>Example </a:t>
            </a:r>
            <a:br>
              <a:rPr lang="en-US" dirty="0">
                <a:solidFill>
                  <a:schemeClr val="bg2"/>
                </a:solidFill>
              </a:rPr>
            </a:br>
            <a:r>
              <a:rPr lang="en-US" dirty="0">
                <a:solidFill>
                  <a:schemeClr val="bg2"/>
                </a:solidFill>
              </a:rPr>
              <a:t>Summit Format</a:t>
            </a:r>
          </a:p>
        </p:txBody>
      </p:sp>
      <p:sp>
        <p:nvSpPr>
          <p:cNvPr id="3" name="Content Placeholder 2">
            <a:extLst>
              <a:ext uri="{FF2B5EF4-FFF2-40B4-BE49-F238E27FC236}">
                <a16:creationId xmlns:a16="http://schemas.microsoft.com/office/drawing/2014/main" id="{28C89A7C-5968-4F35-9152-D12709AE4973}"/>
              </a:ext>
            </a:extLst>
          </p:cNvPr>
          <p:cNvSpPr>
            <a:spLocks noGrp="1"/>
          </p:cNvSpPr>
          <p:nvPr>
            <p:ph idx="1"/>
          </p:nvPr>
        </p:nvSpPr>
        <p:spPr>
          <a:xfrm>
            <a:off x="4422565" y="203847"/>
            <a:ext cx="6791356" cy="6379444"/>
          </a:xfrm>
        </p:spPr>
        <p:txBody>
          <a:bodyPr>
            <a:normAutofit fontScale="92500" lnSpcReduction="10000"/>
          </a:bodyPr>
          <a:lstStyle/>
          <a:p>
            <a:pPr>
              <a:buClr>
                <a:schemeClr val="bg2"/>
              </a:buClr>
              <a:buFont typeface="Wingdings" panose="05000000000000000000" pitchFamily="2" charset="2"/>
              <a:buChar char="ü"/>
            </a:pPr>
            <a:r>
              <a:rPr lang="en-US" sz="2800" dirty="0">
                <a:solidFill>
                  <a:schemeClr val="accent1"/>
                </a:solidFill>
              </a:rPr>
              <a:t>Set the stage – review environment, survey &amp; interview findings – 1 hour</a:t>
            </a:r>
          </a:p>
          <a:p>
            <a:pPr>
              <a:buClr>
                <a:schemeClr val="bg2"/>
              </a:buClr>
              <a:buFont typeface="Wingdings" panose="05000000000000000000" pitchFamily="2" charset="2"/>
              <a:buChar char="ü"/>
            </a:pPr>
            <a:r>
              <a:rPr lang="en-US" sz="2800" dirty="0">
                <a:solidFill>
                  <a:schemeClr val="accent1"/>
                </a:solidFill>
              </a:rPr>
              <a:t>Break – 10 minutes</a:t>
            </a:r>
          </a:p>
          <a:p>
            <a:pPr>
              <a:buClr>
                <a:schemeClr val="bg2"/>
              </a:buClr>
              <a:buFont typeface="Wingdings" panose="05000000000000000000" pitchFamily="2" charset="2"/>
              <a:buChar char="ü"/>
            </a:pPr>
            <a:r>
              <a:rPr lang="en-US" sz="2800" dirty="0">
                <a:solidFill>
                  <a:schemeClr val="accent1"/>
                </a:solidFill>
              </a:rPr>
              <a:t>Draft themes withing the framework of the District Strategic Priorities</a:t>
            </a:r>
          </a:p>
          <a:p>
            <a:pPr lvl="1">
              <a:buClr>
                <a:schemeClr val="bg2"/>
              </a:buClr>
              <a:buFont typeface="Wingdings" panose="05000000000000000000" pitchFamily="2" charset="2"/>
              <a:buChar char="ü"/>
            </a:pPr>
            <a:r>
              <a:rPr lang="en-US" sz="2400" dirty="0">
                <a:solidFill>
                  <a:schemeClr val="accent1"/>
                </a:solidFill>
              </a:rPr>
              <a:t>Small group breakout to develop themes – 20 minutes</a:t>
            </a:r>
          </a:p>
          <a:p>
            <a:pPr lvl="1">
              <a:buClr>
                <a:schemeClr val="bg2"/>
              </a:buClr>
              <a:buFont typeface="Wingdings" panose="05000000000000000000" pitchFamily="2" charset="2"/>
              <a:buChar char="ü"/>
            </a:pPr>
            <a:r>
              <a:rPr lang="en-US" sz="2400" dirty="0">
                <a:solidFill>
                  <a:schemeClr val="accent1"/>
                </a:solidFill>
              </a:rPr>
              <a:t>Large group report out &amp; consolidate – 30 minutes</a:t>
            </a:r>
          </a:p>
          <a:p>
            <a:pPr>
              <a:buClr>
                <a:schemeClr val="bg2"/>
              </a:buClr>
              <a:buFont typeface="Wingdings" panose="05000000000000000000" pitchFamily="2" charset="2"/>
              <a:buChar char="ü"/>
            </a:pPr>
            <a:r>
              <a:rPr lang="en-US" sz="2800" dirty="0">
                <a:solidFill>
                  <a:schemeClr val="accent1"/>
                </a:solidFill>
              </a:rPr>
              <a:t>Break – 10 minutes</a:t>
            </a:r>
          </a:p>
          <a:p>
            <a:pPr>
              <a:buClr>
                <a:schemeClr val="bg2"/>
              </a:buClr>
              <a:buFont typeface="Wingdings" panose="05000000000000000000" pitchFamily="2" charset="2"/>
              <a:buChar char="ü"/>
            </a:pPr>
            <a:r>
              <a:rPr lang="en-US" sz="2800" dirty="0">
                <a:solidFill>
                  <a:schemeClr val="accent1"/>
                </a:solidFill>
              </a:rPr>
              <a:t>Draft technology objectives within the themes</a:t>
            </a:r>
          </a:p>
          <a:p>
            <a:pPr lvl="1">
              <a:buClr>
                <a:schemeClr val="bg2"/>
              </a:buClr>
              <a:buFont typeface="Wingdings" panose="05000000000000000000" pitchFamily="2" charset="2"/>
              <a:buChar char="ü"/>
            </a:pPr>
            <a:r>
              <a:rPr lang="en-US" sz="2400" dirty="0">
                <a:solidFill>
                  <a:schemeClr val="accent1"/>
                </a:solidFill>
              </a:rPr>
              <a:t>Small group breakout to develop objectives – 20 minutes</a:t>
            </a:r>
          </a:p>
          <a:p>
            <a:pPr lvl="1">
              <a:buClr>
                <a:schemeClr val="bg2"/>
              </a:buClr>
              <a:buFont typeface="Wingdings" panose="05000000000000000000" pitchFamily="2" charset="2"/>
              <a:buChar char="ü"/>
            </a:pPr>
            <a:r>
              <a:rPr lang="en-US" sz="2400" dirty="0">
                <a:solidFill>
                  <a:schemeClr val="accent1"/>
                </a:solidFill>
              </a:rPr>
              <a:t>Large group report out – 30 minutes</a:t>
            </a:r>
          </a:p>
        </p:txBody>
      </p:sp>
      <p:sp>
        <p:nvSpPr>
          <p:cNvPr id="4" name="Text Placeholder 3">
            <a:extLst>
              <a:ext uri="{FF2B5EF4-FFF2-40B4-BE49-F238E27FC236}">
                <a16:creationId xmlns:a16="http://schemas.microsoft.com/office/drawing/2014/main" id="{EFDD9752-469B-4902-A91F-F0080E9E9689}"/>
              </a:ext>
            </a:extLst>
          </p:cNvPr>
          <p:cNvSpPr>
            <a:spLocks noGrp="1"/>
          </p:cNvSpPr>
          <p:nvPr>
            <p:ph type="body" sz="half" idx="2"/>
          </p:nvPr>
        </p:nvSpPr>
        <p:spPr>
          <a:xfrm>
            <a:off x="1146705" y="3094923"/>
            <a:ext cx="3856037" cy="1247002"/>
          </a:xfrm>
        </p:spPr>
        <p:txBody>
          <a:bodyPr>
            <a:normAutofit/>
          </a:bodyPr>
          <a:lstStyle/>
          <a:p>
            <a:r>
              <a:rPr lang="en-US" sz="2400" dirty="0">
                <a:solidFill>
                  <a:schemeClr val="accent1"/>
                </a:solidFill>
              </a:rPr>
              <a:t>Day 1 – 4 Hours</a:t>
            </a:r>
          </a:p>
        </p:txBody>
      </p:sp>
      <p:pic>
        <p:nvPicPr>
          <p:cNvPr id="5" name="Picture 4">
            <a:extLst>
              <a:ext uri="{FF2B5EF4-FFF2-40B4-BE49-F238E27FC236}">
                <a16:creationId xmlns:a16="http://schemas.microsoft.com/office/drawing/2014/main" id="{986260A6-CFD5-6201-95A3-60B5672D0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666" y="4089972"/>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12A478B-3C9A-327E-64B7-38495C5A6D6D}"/>
              </a:ext>
            </a:extLst>
          </p:cNvPr>
          <p:cNvPicPr>
            <a:picLocks noChangeAspect="1"/>
          </p:cNvPicPr>
          <p:nvPr/>
        </p:nvPicPr>
        <p:blipFill>
          <a:blip r:embed="rId4"/>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95839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C7D4-D870-4E6B-BC3B-9C083B10DB56}"/>
              </a:ext>
            </a:extLst>
          </p:cNvPr>
          <p:cNvSpPr>
            <a:spLocks noGrp="1"/>
          </p:cNvSpPr>
          <p:nvPr>
            <p:ph type="title"/>
          </p:nvPr>
        </p:nvSpPr>
        <p:spPr>
          <a:xfrm>
            <a:off x="631079" y="323550"/>
            <a:ext cx="10929842" cy="862220"/>
          </a:xfrm>
        </p:spPr>
        <p:txBody>
          <a:bodyPr/>
          <a:lstStyle/>
          <a:p>
            <a:r>
              <a:rPr lang="en-US" dirty="0">
                <a:solidFill>
                  <a:schemeClr val="bg2"/>
                </a:solidFill>
              </a:rPr>
              <a:t>EXAMPLE FORMAT FOR TECHNOLOGY plan </a:t>
            </a:r>
          </a:p>
        </p:txBody>
      </p:sp>
      <p:pic>
        <p:nvPicPr>
          <p:cNvPr id="3" name="Picture 2">
            <a:extLst>
              <a:ext uri="{FF2B5EF4-FFF2-40B4-BE49-F238E27FC236}">
                <a16:creationId xmlns:a16="http://schemas.microsoft.com/office/drawing/2014/main" id="{6E716158-F488-6E94-CE2D-F296A49D44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23" y="4334278"/>
            <a:ext cx="1673346" cy="23356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6EAEF4D-C634-9668-32F1-1C59E3454FCD}"/>
              </a:ext>
            </a:extLst>
          </p:cNvPr>
          <p:cNvPicPr>
            <a:picLocks noChangeAspect="1"/>
          </p:cNvPicPr>
          <p:nvPr/>
        </p:nvPicPr>
        <p:blipFill>
          <a:blip r:embed="rId4"/>
          <a:stretch>
            <a:fillRect/>
          </a:stretch>
        </p:blipFill>
        <p:spPr>
          <a:xfrm>
            <a:off x="2352899" y="1019435"/>
            <a:ext cx="8591613" cy="5515015"/>
          </a:xfrm>
          <a:prstGeom prst="rect">
            <a:avLst/>
          </a:prstGeom>
        </p:spPr>
      </p:pic>
      <p:pic>
        <p:nvPicPr>
          <p:cNvPr id="8" name="Picture 7">
            <a:extLst>
              <a:ext uri="{FF2B5EF4-FFF2-40B4-BE49-F238E27FC236}">
                <a16:creationId xmlns:a16="http://schemas.microsoft.com/office/drawing/2014/main" id="{149DD7A3-A477-555D-0E45-BDD09191239F}"/>
              </a:ext>
            </a:extLst>
          </p:cNvPr>
          <p:cNvPicPr>
            <a:picLocks noChangeAspect="1"/>
          </p:cNvPicPr>
          <p:nvPr/>
        </p:nvPicPr>
        <p:blipFill>
          <a:blip r:embed="rId5"/>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471186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197B3-BAE8-4904-8300-384F210135CC}"/>
              </a:ext>
            </a:extLst>
          </p:cNvPr>
          <p:cNvSpPr>
            <a:spLocks noGrp="1"/>
          </p:cNvSpPr>
          <p:nvPr>
            <p:ph type="title"/>
          </p:nvPr>
        </p:nvSpPr>
        <p:spPr>
          <a:xfrm>
            <a:off x="4410193" y="2609058"/>
            <a:ext cx="3856037" cy="1639884"/>
          </a:xfrm>
        </p:spPr>
        <p:txBody>
          <a:bodyPr>
            <a:normAutofit/>
          </a:bodyPr>
          <a:lstStyle/>
          <a:p>
            <a:r>
              <a:rPr lang="en-US" sz="5400" dirty="0">
                <a:solidFill>
                  <a:schemeClr val="accent1"/>
                </a:solidFill>
              </a:rPr>
              <a:t>Questions?</a:t>
            </a:r>
            <a:br>
              <a:rPr lang="en-US" sz="5400" dirty="0">
                <a:solidFill>
                  <a:schemeClr val="accent1"/>
                </a:solidFill>
              </a:rPr>
            </a:br>
            <a:r>
              <a:rPr lang="en-US" sz="5400" dirty="0">
                <a:solidFill>
                  <a:schemeClr val="accent1"/>
                </a:solidFill>
              </a:rPr>
              <a:t>Comments?</a:t>
            </a:r>
          </a:p>
        </p:txBody>
      </p:sp>
      <p:pic>
        <p:nvPicPr>
          <p:cNvPr id="5" name="Picture 4">
            <a:extLst>
              <a:ext uri="{FF2B5EF4-FFF2-40B4-BE49-F238E27FC236}">
                <a16:creationId xmlns:a16="http://schemas.microsoft.com/office/drawing/2014/main" id="{36E340BF-6E46-FC07-B19B-6B52DA0F6E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932" y="341630"/>
            <a:ext cx="2034466" cy="28397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9EA4DF5-385F-4B31-4971-376E4BF73782}"/>
              </a:ext>
            </a:extLst>
          </p:cNvPr>
          <p:cNvPicPr>
            <a:picLocks noChangeAspect="1"/>
          </p:cNvPicPr>
          <p:nvPr/>
        </p:nvPicPr>
        <p:blipFill>
          <a:blip r:embed="rId3"/>
          <a:stretch>
            <a:fillRect/>
          </a:stretch>
        </p:blipFill>
        <p:spPr>
          <a:xfrm>
            <a:off x="10614905" y="5917882"/>
            <a:ext cx="1312972" cy="729429"/>
          </a:xfrm>
          <a:prstGeom prst="rect">
            <a:avLst/>
          </a:prstGeom>
        </p:spPr>
      </p:pic>
    </p:spTree>
    <p:extLst>
      <p:ext uri="{BB962C8B-B14F-4D97-AF65-F5344CB8AC3E}">
        <p14:creationId xmlns:p14="http://schemas.microsoft.com/office/powerpoint/2010/main" val="41044547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2303</TotalTime>
  <Words>799</Words>
  <Application>Microsoft Office PowerPoint</Application>
  <PresentationFormat>Widescreen</PresentationFormat>
  <Paragraphs>94</Paragraphs>
  <Slides>15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Tw Cen MT</vt:lpstr>
      <vt:lpstr>Wingdings</vt:lpstr>
      <vt:lpstr>Circuit</vt:lpstr>
      <vt:lpstr>technology plan  development process</vt:lpstr>
      <vt:lpstr>Agenda </vt:lpstr>
      <vt:lpstr>Why a Technology Plan?</vt:lpstr>
      <vt:lpstr>Why a Technology Plan?</vt:lpstr>
      <vt:lpstr>Why a Technology Plan?</vt:lpstr>
      <vt:lpstr>Why a Technology Plan?</vt:lpstr>
      <vt:lpstr>Why a Technology Plan?</vt:lpstr>
      <vt:lpstr>Role of the TECHNOLOGY LEARNING SUPPORT COUNCIL  </vt:lpstr>
      <vt:lpstr>Process for Creation of a plan</vt:lpstr>
      <vt:lpstr>example interview Questions</vt:lpstr>
      <vt:lpstr>Example Interview/survey Findings Analysis </vt:lpstr>
      <vt:lpstr>Example Key areas of concern – technology Plan </vt:lpstr>
      <vt:lpstr>Example  Summit Format</vt:lpstr>
      <vt:lpstr>EXAMPLE FORMAT FOR TECHNOLOGY plan </vt:lpstr>
      <vt:lpstr>Questions?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Technology plan at Cabrillo college</dc:title>
  <dc:creator>Deborah Ludford</dc:creator>
  <cp:lastModifiedBy>Deborah</cp:lastModifiedBy>
  <cp:revision>46</cp:revision>
  <dcterms:created xsi:type="dcterms:W3CDTF">2019-04-15T19:46:00Z</dcterms:created>
  <dcterms:modified xsi:type="dcterms:W3CDTF">2026-09-17T19:24:36Z</dcterms:modified>
</cp:coreProperties>
</file>