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0E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71" d="100"/>
          <a:sy n="71" d="100"/>
        </p:scale>
        <p:origin x="110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24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94A0F2C-E98E-48DC-97E3-CE44FE477970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4EEBC5-A416-4145-B62D-9DC41ADC22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62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EEBC5-A416-4145-B62D-9DC41ADC22E6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EEBC5-A416-4145-B62D-9DC41ADC22E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9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47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2431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02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1768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23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81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9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30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8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3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8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93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0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6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DBB4F-B4B7-45F2-AFD0-178517F153A5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79DF51-93F1-4B3F-8B7A-25CA28F80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1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14" r:id="rId12"/>
    <p:sldLayoutId id="2147484015" r:id="rId13"/>
    <p:sldLayoutId id="2147484016" r:id="rId14"/>
    <p:sldLayoutId id="2147484017" r:id="rId15"/>
    <p:sldLayoutId id="21474840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00200"/>
            <a:ext cx="7772400" cy="274416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Britannic Bold" panose="020B0903060703020204" pitchFamily="34" charset="0"/>
              </a:rPr>
              <a:t>HEALTH BENEFITS </a:t>
            </a:r>
            <a:br>
              <a:rPr lang="en-US" sz="4000" b="1" dirty="0" smtClean="0">
                <a:latin typeface="Britannic Bold" panose="020B0903060703020204" pitchFamily="34" charset="0"/>
              </a:rPr>
            </a:br>
            <a:r>
              <a:rPr lang="en-US" sz="4000" b="1" dirty="0" smtClean="0">
                <a:latin typeface="Britannic Bold" panose="020B0903060703020204" pitchFamily="34" charset="0"/>
              </a:rPr>
              <a:t>AT HARTNELL COLLEGE</a:t>
            </a:r>
            <a:br>
              <a:rPr lang="en-US" sz="4000" b="1" dirty="0" smtClean="0">
                <a:latin typeface="Britannic Bold" panose="020B0903060703020204" pitchFamily="34" charset="0"/>
              </a:rPr>
            </a:br>
            <a:r>
              <a:rPr lang="en-US" sz="4000" b="1" dirty="0" smtClean="0">
                <a:latin typeface="Britannic Bold" panose="020B0903060703020204" pitchFamily="34" charset="0"/>
              </a:rPr>
              <a:t>2020</a:t>
            </a:r>
            <a:endParaRPr lang="en-US" sz="4000" b="1" dirty="0">
              <a:latin typeface="Britannic Bold" panose="020B0903060703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dirty="0" smtClean="0">
                <a:latin typeface="Britannic Bold" pitchFamily="34" charset="0"/>
              </a:rPr>
              <a:t>All full-time employees are treated the same:</a:t>
            </a:r>
            <a:endParaRPr lang="en-US" sz="3800" dirty="0">
              <a:latin typeface="Britann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67382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1.	District chooses its base plan.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2.	District pays 100% of the base plan’s cost for insuring employees.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3.	District pays 95% of the base plan’s cost for 	insuring employees’ 			eligible dependents.</a:t>
            </a:r>
          </a:p>
          <a:p>
            <a:r>
              <a:rPr lang="en-US" dirty="0" smtClean="0"/>
              <a:t>4.	Employee pays the remaining 5% of the base plan’s cost for insuring 		his or her dependents.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6347713" cy="10668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Britannic Bold" pitchFamily="34" charset="0"/>
              </a:rPr>
              <a:t>Base Plan: </a:t>
            </a:r>
            <a:br>
              <a:rPr lang="en-US" sz="2800" dirty="0" smtClean="0">
                <a:latin typeface="Britannic Bold" pitchFamily="34" charset="0"/>
              </a:rPr>
            </a:br>
            <a:r>
              <a:rPr lang="en-US" sz="2800" dirty="0" smtClean="0">
                <a:latin typeface="Britannic Bold" pitchFamily="34" charset="0"/>
              </a:rPr>
              <a:t>2020 </a:t>
            </a:r>
            <a:r>
              <a:rPr lang="en-US" sz="2800" dirty="0" smtClean="0">
                <a:latin typeface="Britannic Bold" pitchFamily="34" charset="0"/>
              </a:rPr>
              <a:t>MCSIG PPO $25</a:t>
            </a:r>
            <a:br>
              <a:rPr lang="en-US" sz="2800" dirty="0" smtClean="0">
                <a:latin typeface="Britannic Bold" pitchFamily="34" charset="0"/>
              </a:rPr>
            </a:br>
            <a:endParaRPr lang="en-US" sz="2400" dirty="0">
              <a:latin typeface="Britann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200" dirty="0" smtClean="0"/>
              <a:t>MCSIG PPO $25 is a high-quality 80/20 plan that includes medical, dental, and vision coverage. The plan also includes a behavioral health and employee assistance component, prescription medicine plan, surgical health benefit, hearing aid plan, a TelaDoc feature, and more.</a:t>
            </a:r>
          </a:p>
          <a:p>
            <a:pPr>
              <a:spcAft>
                <a:spcPts val="600"/>
              </a:spcAft>
            </a:pPr>
            <a:r>
              <a:rPr lang="en-US" sz="2200" dirty="0" smtClean="0"/>
              <a:t>The District’s contribution is based on the Base Plan, but each employee may choose a different plan.</a:t>
            </a:r>
          </a:p>
          <a:p>
            <a:r>
              <a:rPr lang="en-US" sz="2200" dirty="0" smtClean="0"/>
              <a:t>If an employee chooses a lower-cost plan, the District will contribute the difference into the employee’s </a:t>
            </a:r>
            <a:r>
              <a:rPr lang="en-US" sz="2200" dirty="0"/>
              <a:t>H</a:t>
            </a:r>
            <a:r>
              <a:rPr lang="en-US" sz="2200" dirty="0" smtClean="0"/>
              <a:t>ealth </a:t>
            </a:r>
            <a:r>
              <a:rPr lang="en-US" sz="2200" dirty="0"/>
              <a:t>R</a:t>
            </a:r>
            <a:r>
              <a:rPr lang="en-US" sz="2200" dirty="0" smtClean="0"/>
              <a:t>eimbursement Account (HRA), up to a monthly maximum of $200.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900" dirty="0" smtClean="0">
                <a:latin typeface="Albertus ExtraBold" pitchFamily="18" charset="0"/>
              </a:rPr>
              <a:t/>
            </a:r>
            <a:br>
              <a:rPr lang="en-US" sz="2900" dirty="0" smtClean="0">
                <a:latin typeface="Albertus ExtraBold" pitchFamily="18" charset="0"/>
              </a:rPr>
            </a:br>
            <a:r>
              <a:rPr lang="en-US" sz="3100" dirty="0" smtClean="0">
                <a:latin typeface="Britannic Bold" panose="020B0903060703020204" pitchFamily="34" charset="0"/>
                <a:cs typeface="Andalus" panose="02020603050405020304" pitchFamily="18" charset="-78"/>
              </a:rPr>
              <a:t>District Base Plan Contribution Formula </a:t>
            </a:r>
            <a:r>
              <a:rPr lang="en-US" sz="3600" dirty="0" smtClean="0">
                <a:latin typeface="Britannic Bold" pitchFamily="34" charset="0"/>
              </a:rPr>
              <a:t/>
            </a:r>
            <a:br>
              <a:rPr lang="en-US" sz="3600" dirty="0" smtClean="0">
                <a:latin typeface="Britannic Bold" pitchFamily="34" charset="0"/>
              </a:rPr>
            </a:br>
            <a:r>
              <a:rPr lang="en-US" sz="2700" dirty="0" smtClean="0">
                <a:latin typeface="Britannic Bold" pitchFamily="34" charset="0"/>
              </a:rPr>
              <a:t> </a:t>
            </a:r>
            <a:br>
              <a:rPr lang="en-US" sz="2700" dirty="0" smtClean="0">
                <a:latin typeface="Britannic Bold" pitchFamily="34" charset="0"/>
              </a:rPr>
            </a:br>
            <a:r>
              <a:rPr lang="en-US" sz="3200" dirty="0" smtClean="0">
                <a:latin typeface="Britannic Bold" pitchFamily="34" charset="0"/>
              </a:rPr>
              <a:t>Employee Only (100%)</a:t>
            </a:r>
            <a:br>
              <a:rPr lang="en-US" sz="3200" dirty="0" smtClean="0">
                <a:latin typeface="Britannic Bold" pitchFamily="34" charset="0"/>
              </a:rPr>
            </a:br>
            <a:r>
              <a:rPr lang="en-US" sz="2000" dirty="0" smtClean="0">
                <a:latin typeface="Britannic Bold" pitchFamily="34" charset="0"/>
              </a:rPr>
              <a:t>(monthly)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2000" dirty="0" smtClean="0">
                <a:latin typeface="Arial Rounded MT Bold" pitchFamily="34" charset="0"/>
              </a:rPr>
              <a:t/>
            </a:r>
            <a:br>
              <a:rPr lang="en-US" sz="2000" dirty="0" smtClean="0">
                <a:latin typeface="Arial Rounded MT Bold" pitchFamily="34" charset="0"/>
              </a:rPr>
            </a:br>
            <a:r>
              <a:rPr lang="en-US" sz="2000" dirty="0" smtClean="0">
                <a:latin typeface="Arial Rounded MT Bold" pitchFamily="34" charset="0"/>
              </a:rPr>
              <a:t>		</a:t>
            </a:r>
            <a:endParaRPr lang="en-US" sz="2000" dirty="0">
              <a:latin typeface="Arial Rounded MT Bold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805804"/>
              </p:ext>
            </p:extLst>
          </p:nvPr>
        </p:nvGraphicFramePr>
        <p:xfrm>
          <a:off x="381000" y="1524000"/>
          <a:ext cx="8229600" cy="3825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35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Premium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District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Employee </a:t>
                      </a:r>
                      <a:r>
                        <a:rPr lang="en-US" sz="2000" dirty="0" smtClean="0"/>
                        <a:t>Responsibility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626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954.00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954.00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626">
                <a:tc>
                  <a:txBody>
                    <a:bodyPr/>
                    <a:lstStyle/>
                    <a:p>
                      <a:r>
                        <a:rPr lang="en-US" dirty="0" smtClean="0"/>
                        <a:t>Dental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54.00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54.00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626">
                <a:tc>
                  <a:txBody>
                    <a:bodyPr/>
                    <a:lstStyle/>
                    <a:p>
                      <a:r>
                        <a:rPr lang="en-US" dirty="0" smtClean="0"/>
                        <a:t>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aseline="0" dirty="0" smtClean="0"/>
                        <a:t> 11.00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626">
                <a:tc>
                  <a:txBody>
                    <a:bodyPr/>
                    <a:lstStyle/>
                    <a:p>
                      <a:r>
                        <a:rPr lang="en-US" dirty="0" smtClean="0"/>
                        <a:t>ADD (</a:t>
                      </a:r>
                      <a:r>
                        <a:rPr lang="en-US" sz="1400" dirty="0" smtClean="0"/>
                        <a:t>Accident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626">
                <a:tc>
                  <a:txBody>
                    <a:bodyPr/>
                    <a:lstStyle/>
                    <a:p>
                      <a:r>
                        <a:rPr lang="en-US" dirty="0" smtClean="0"/>
                        <a:t>LTD (</a:t>
                      </a:r>
                      <a:r>
                        <a:rPr lang="en-US" sz="1400" dirty="0" smtClean="0"/>
                        <a:t>Disability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8.89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8.89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5878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TOTAL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/>
                        <a:t>1034.49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/>
                        <a:t>1034.49</a:t>
                      </a:r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0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81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latin typeface="Britannic Bold" pitchFamily="34" charset="0"/>
              </a:rPr>
              <a:t/>
            </a:r>
            <a:br>
              <a:rPr lang="en-US" sz="3600" dirty="0" smtClean="0">
                <a:latin typeface="Britannic Bold" pitchFamily="34" charset="0"/>
              </a:rPr>
            </a:br>
            <a:r>
              <a:rPr lang="en-US" sz="3100" dirty="0" smtClean="0">
                <a:latin typeface="Britannic Bold" pitchFamily="34" charset="0"/>
              </a:rPr>
              <a:t> District Base Plan Contribution Formula </a:t>
            </a:r>
            <a:r>
              <a:rPr lang="en-US" sz="3600" dirty="0" smtClean="0">
                <a:latin typeface="Arial Rounded MT Bold" pitchFamily="34" charset="0"/>
              </a:rPr>
              <a:t/>
            </a:r>
            <a:br>
              <a:rPr lang="en-US" sz="3600" dirty="0" smtClean="0">
                <a:latin typeface="Arial Rounded MT Bold" pitchFamily="34" charset="0"/>
              </a:rPr>
            </a:br>
            <a:r>
              <a:rPr lang="en-US" sz="3200" dirty="0" smtClean="0">
                <a:latin typeface="Britannic Bold" pitchFamily="34" charset="0"/>
              </a:rPr>
              <a:t>Employee + 1 (100%;  95%)</a:t>
            </a:r>
            <a:r>
              <a:rPr lang="en-US" sz="2900" dirty="0" smtClean="0">
                <a:latin typeface="Britannic Bold" pitchFamily="34" charset="0"/>
              </a:rPr>
              <a:t/>
            </a:r>
            <a:br>
              <a:rPr lang="en-US" sz="2900" dirty="0" smtClean="0">
                <a:latin typeface="Britannic Bold" pitchFamily="34" charset="0"/>
              </a:rPr>
            </a:br>
            <a:r>
              <a:rPr lang="en-US" sz="2000" dirty="0" smtClean="0">
                <a:latin typeface="Britannic Bold" pitchFamily="34" charset="0"/>
              </a:rPr>
              <a:t> (monthly) </a:t>
            </a:r>
            <a:r>
              <a:rPr lang="en-US" sz="2000" dirty="0" smtClean="0">
                <a:latin typeface="Arial Rounded MT Bold" pitchFamily="34" charset="0"/>
              </a:rPr>
              <a:t/>
            </a:r>
            <a:br>
              <a:rPr lang="en-US" sz="2000" dirty="0" smtClean="0">
                <a:latin typeface="Arial Rounded MT Bold" pitchFamily="34" charset="0"/>
              </a:rPr>
            </a:br>
            <a:r>
              <a:rPr lang="en-US" sz="2000" dirty="0" smtClean="0">
                <a:latin typeface="Arial Rounded MT Bold" pitchFamily="34" charset="0"/>
              </a:rPr>
              <a:t/>
            </a:r>
            <a:br>
              <a:rPr lang="en-US" sz="2000" dirty="0" smtClean="0">
                <a:latin typeface="Arial Rounded MT Bold" pitchFamily="34" charset="0"/>
              </a:rPr>
            </a:br>
            <a:r>
              <a:rPr lang="en-US" sz="2000" dirty="0" smtClean="0">
                <a:latin typeface="Arial Rounded MT Bold" pitchFamily="34" charset="0"/>
              </a:rPr>
              <a:t>		</a:t>
            </a:r>
            <a:endParaRPr lang="en-US" sz="2000" dirty="0">
              <a:latin typeface="Arial Rounded MT Bold" pitchFamily="34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284659"/>
              </p:ext>
            </p:extLst>
          </p:nvPr>
        </p:nvGraphicFramePr>
        <p:xfrm>
          <a:off x="457200" y="2316475"/>
          <a:ext cx="8229600" cy="3300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732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 smtClean="0"/>
                        <a:t>Premium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District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Employee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732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1,904.00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1,856.50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47.50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732">
                <a:tc>
                  <a:txBody>
                    <a:bodyPr/>
                    <a:lstStyle/>
                    <a:p>
                      <a:r>
                        <a:rPr lang="en-US" dirty="0" smtClean="0"/>
                        <a:t>Dental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102.00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99.60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2.40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732">
                <a:tc>
                  <a:txBody>
                    <a:bodyPr/>
                    <a:lstStyle/>
                    <a:p>
                      <a:r>
                        <a:rPr lang="en-US" dirty="0" smtClean="0"/>
                        <a:t>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732">
                <a:tc>
                  <a:txBody>
                    <a:bodyPr/>
                    <a:lstStyle/>
                    <a:p>
                      <a:r>
                        <a:rPr lang="en-US" dirty="0" smtClean="0"/>
                        <a:t>ADD (</a:t>
                      </a:r>
                      <a:r>
                        <a:rPr lang="en-US" sz="1400" dirty="0" smtClean="0"/>
                        <a:t>Accident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732">
                <a:tc>
                  <a:txBody>
                    <a:bodyPr/>
                    <a:lstStyle/>
                    <a:p>
                      <a:r>
                        <a:rPr lang="en-US" dirty="0" smtClean="0"/>
                        <a:t>LTD (</a:t>
                      </a:r>
                      <a:r>
                        <a:rPr lang="en-US" sz="1400" dirty="0" smtClean="0"/>
                        <a:t>Disability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8.89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8.89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732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TOTAL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/>
                        <a:t>2,037.49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/>
                        <a:t>1,987.34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/>
                        <a:t>50.15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3716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en-US" sz="2800" dirty="0" smtClean="0">
                <a:latin typeface="Britannic Bold" pitchFamily="34" charset="0"/>
              </a:rPr>
              <a:t>District Base Plan Contribution Formula </a:t>
            </a:r>
            <a:r>
              <a:rPr lang="en-US" sz="3600" dirty="0" smtClean="0">
                <a:latin typeface="Arial Rounded MT Bold" pitchFamily="34" charset="0"/>
              </a:rPr>
              <a:t/>
            </a:r>
            <a:br>
              <a:rPr lang="en-US" sz="3600" dirty="0" smtClean="0">
                <a:latin typeface="Arial Rounded MT Bold" pitchFamily="34" charset="0"/>
              </a:rPr>
            </a:br>
            <a:r>
              <a:rPr lang="en-US" sz="3200" dirty="0" smtClean="0">
                <a:latin typeface="Britannic Bold" pitchFamily="34" charset="0"/>
              </a:rPr>
              <a:t>Full Family (100%;  95%)</a:t>
            </a:r>
            <a:r>
              <a:rPr lang="en-US" sz="2000" dirty="0" smtClean="0">
                <a:latin typeface="Britannic Bold" pitchFamily="34" charset="0"/>
              </a:rPr>
              <a:t/>
            </a:r>
            <a:br>
              <a:rPr lang="en-US" sz="2000" dirty="0" smtClean="0">
                <a:latin typeface="Britannic Bold" pitchFamily="34" charset="0"/>
              </a:rPr>
            </a:br>
            <a:r>
              <a:rPr lang="en-US" sz="2000" dirty="0" smtClean="0">
                <a:latin typeface="Britannic Bold" pitchFamily="34" charset="0"/>
              </a:rPr>
              <a:t> (monthly)</a:t>
            </a:r>
            <a:endParaRPr lang="en-US" sz="2000" dirty="0">
              <a:latin typeface="Britannic Bold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897276"/>
              </p:ext>
            </p:extLst>
          </p:nvPr>
        </p:nvGraphicFramePr>
        <p:xfrm>
          <a:off x="381000" y="2362200"/>
          <a:ext cx="8229600" cy="3200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7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 smtClean="0"/>
                        <a:t>Premium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 smtClean="0"/>
                        <a:t>District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 smtClean="0"/>
                        <a:t>Employee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5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smtClean="0"/>
                        <a:t>Medical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2,473.00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2,397.05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75.95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5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smtClean="0"/>
                        <a:t>Dental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175.00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168.95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6.05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smtClean="0"/>
                        <a:t>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29.00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28.10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0.90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5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smtClean="0"/>
                        <a:t>ADD (</a:t>
                      </a:r>
                      <a:r>
                        <a:rPr lang="en-US" sz="1400" dirty="0" smtClean="0"/>
                        <a:t>Accident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6.60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6.60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5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smtClean="0"/>
                        <a:t>LTD (</a:t>
                      </a:r>
                      <a:r>
                        <a:rPr lang="en-US" sz="1400" dirty="0" smtClean="0"/>
                        <a:t>Disability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8.89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8.89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77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b="1" dirty="0" smtClean="0"/>
                        <a:t>TOTAL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2800" b="1" dirty="0" smtClean="0"/>
                        <a:t>2,692.49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2800" b="1" dirty="0" smtClean="0"/>
                        <a:t>2,609.59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2800" b="1" dirty="0" smtClean="0"/>
                        <a:t>82.90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Britannic Bold" pitchFamily="34" charset="0"/>
              </a:rPr>
              <a:t>Base Plan Contributions Summary</a:t>
            </a:r>
            <a:endParaRPr lang="en-US" sz="3200" dirty="0">
              <a:latin typeface="Britannic Bold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1219200"/>
            <a:ext cx="7162800" cy="80327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Britannic Bold" pitchFamily="34" charset="0"/>
              </a:rPr>
              <a:t>District Contributions for Base Plan </a:t>
            </a:r>
            <a:r>
              <a:rPr lang="en-US" sz="2400" b="1" dirty="0" smtClean="0">
                <a:latin typeface="Britannic Bold" pitchFamily="34" charset="0"/>
              </a:rPr>
              <a:t>2020</a:t>
            </a:r>
            <a:endParaRPr lang="en-US" sz="2400" b="1" dirty="0">
              <a:latin typeface="Britannic Bold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4294967295"/>
          </p:nvPr>
        </p:nvSpPr>
        <p:spPr>
          <a:xfrm>
            <a:off x="0" y="3581400"/>
            <a:ext cx="6324600" cy="639763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Britannic Bold" pitchFamily="34" charset="0"/>
              </a:rPr>
              <a:t>Employee Contributions for Base Plan</a:t>
            </a:r>
            <a:endParaRPr lang="en-US" sz="2400" b="1" dirty="0">
              <a:latin typeface="Britannic Bold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93239"/>
              </p:ext>
            </p:extLst>
          </p:nvPr>
        </p:nvGraphicFramePr>
        <p:xfrm>
          <a:off x="2286000" y="1828800"/>
          <a:ext cx="51054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2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Monthly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Annual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2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Employee Only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1034.49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12,413.88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Employee + 1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1987.34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23,848.08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2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Full Family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2609.59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31,315.08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722977"/>
              </p:ext>
            </p:extLst>
          </p:nvPr>
        </p:nvGraphicFramePr>
        <p:xfrm>
          <a:off x="2209800" y="4038600"/>
          <a:ext cx="5181600" cy="144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Monthly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Annual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Employee Only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Employee + 1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50.15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601.80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Full Family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82.90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994.80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617163"/>
              </p:ext>
            </p:extLst>
          </p:nvPr>
        </p:nvGraphicFramePr>
        <p:xfrm>
          <a:off x="298450" y="846138"/>
          <a:ext cx="7312025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Worksheet" r:id="rId3" imgW="9304027" imgH="5402592" progId="Excel.Sheet.12">
                  <p:embed/>
                </p:oleObj>
              </mc:Choice>
              <mc:Fallback>
                <p:oleObj name="Worksheet" r:id="rId3" imgW="9304027" imgH="54025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450" y="846138"/>
                        <a:ext cx="7312025" cy="424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193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6581</TotalTime>
  <Words>269</Words>
  <Application>Microsoft Office PowerPoint</Application>
  <PresentationFormat>On-screen Show (4:3)</PresentationFormat>
  <Paragraphs>121</Paragraphs>
  <Slides>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Albertus ExtraBold</vt:lpstr>
      <vt:lpstr>Andalus</vt:lpstr>
      <vt:lpstr>Arial</vt:lpstr>
      <vt:lpstr>Arial Rounded MT Bold</vt:lpstr>
      <vt:lpstr>Britannic Bold</vt:lpstr>
      <vt:lpstr>Calibri</vt:lpstr>
      <vt:lpstr>Trebuchet MS</vt:lpstr>
      <vt:lpstr>Wingdings 3</vt:lpstr>
      <vt:lpstr>Facet</vt:lpstr>
      <vt:lpstr>Microsoft Excel Worksheet</vt:lpstr>
      <vt:lpstr>HEALTH BENEFITS  AT HARTNELL COLLEGE 2020</vt:lpstr>
      <vt:lpstr>All full-time employees are treated the same:</vt:lpstr>
      <vt:lpstr>Base Plan:  2020 MCSIG PPO $25 </vt:lpstr>
      <vt:lpstr> District Base Plan Contribution Formula    Employee Only (100%) (monthly)    </vt:lpstr>
      <vt:lpstr>  District Base Plan Contribution Formula  Employee + 1 (100%;  95%)  (monthly)     </vt:lpstr>
      <vt:lpstr>District Base Plan Contribution Formula  Full Family (100%;  95%)  (monthly)</vt:lpstr>
      <vt:lpstr>Base Plan Contributions Summary</vt:lpstr>
      <vt:lpstr>PowerPoint Presentation</vt:lpstr>
    </vt:vector>
  </TitlesOfParts>
  <Company>Hartnell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BENEFITS  AT HARTNELL COLLEGE</dc:title>
  <dc:creator>Hartnell</dc:creator>
  <cp:lastModifiedBy>Louann Raras</cp:lastModifiedBy>
  <cp:revision>281</cp:revision>
  <cp:lastPrinted>2017-10-31T22:15:22Z</cp:lastPrinted>
  <dcterms:created xsi:type="dcterms:W3CDTF">2011-02-05T00:26:39Z</dcterms:created>
  <dcterms:modified xsi:type="dcterms:W3CDTF">2019-11-13T22:12:19Z</dcterms:modified>
</cp:coreProperties>
</file>